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386" r:id="rId2"/>
    <p:sldId id="337" r:id="rId3"/>
    <p:sldId id="388" r:id="rId4"/>
    <p:sldId id="389" r:id="rId5"/>
    <p:sldId id="390" r:id="rId6"/>
    <p:sldId id="400" r:id="rId7"/>
    <p:sldId id="391" r:id="rId8"/>
    <p:sldId id="392" r:id="rId9"/>
    <p:sldId id="401" r:id="rId10"/>
    <p:sldId id="393" r:id="rId11"/>
    <p:sldId id="394" r:id="rId12"/>
    <p:sldId id="348" r:id="rId13"/>
    <p:sldId id="395" r:id="rId14"/>
    <p:sldId id="396" r:id="rId15"/>
    <p:sldId id="397" r:id="rId16"/>
    <p:sldId id="398" r:id="rId17"/>
    <p:sldId id="399" r:id="rId18"/>
  </p:sldIdLst>
  <p:sldSz cx="9144000" cy="6858000" type="screen4x3"/>
  <p:notesSz cx="6669088" cy="97758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zione predefinita" id="{2D8AE928-6426-4021-A22A-72E49E3DC30D}">
          <p14:sldIdLst>
            <p14:sldId id="386"/>
            <p14:sldId id="337"/>
            <p14:sldId id="388"/>
            <p14:sldId id="389"/>
            <p14:sldId id="390"/>
            <p14:sldId id="400"/>
            <p14:sldId id="391"/>
            <p14:sldId id="392"/>
            <p14:sldId id="401"/>
            <p14:sldId id="393"/>
            <p14:sldId id="394"/>
            <p14:sldId id="348"/>
            <p14:sldId id="395"/>
            <p14:sldId id="396"/>
            <p14:sldId id="397"/>
            <p14:sldId id="398"/>
            <p14:sldId id="39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00"/>
    <a:srgbClr val="F8D608"/>
    <a:srgbClr val="A50021"/>
    <a:srgbClr val="CCFFCC"/>
    <a:srgbClr val="1A44BC"/>
    <a:srgbClr val="2355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20094" autoAdjust="0"/>
    <p:restoredTop sz="97558" autoAdjust="0"/>
  </p:normalViewPr>
  <p:slideViewPr>
    <p:cSldViewPr>
      <p:cViewPr>
        <p:scale>
          <a:sx n="75" d="100"/>
          <a:sy n="75" d="100"/>
        </p:scale>
        <p:origin x="-74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64C4D-9C33-4E32-A456-F1E5341AFF63}" type="datetimeFigureOut">
              <a:rPr lang="it-IT" smtClean="0"/>
              <a:pPr/>
              <a:t>02/03/2016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AC2C8-F264-46FF-B134-9CD898052E2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13341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70E24-633F-4300-BDCF-D1DBDC34E5F5}" type="datetimeFigureOut">
              <a:rPr lang="it-IT" smtClean="0"/>
              <a:pPr/>
              <a:t>02/03/2016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909" y="4643517"/>
            <a:ext cx="5335270" cy="43991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C0960-6536-4AEC-BC84-D34E16F788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55582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EFE7-083C-4AE4-B236-B20ACF9F28D0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95689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7A1E0-2FF6-4137-8882-1650E3AEA6A2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5272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065C-5117-4D7D-8FF9-E82C2A243482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3506470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6A6BA-0CD9-4760-AF95-1589D170D486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5758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B6C87-CB3E-41C7-BD69-4DC518CE009E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816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93EF-793D-41B2-BBA0-12D967595BAB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1051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B537-33E3-46CF-A205-0B9CFFDF99D9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6670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F322C-FB28-4D49-A358-C9AA60AED12A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8877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64AF5-3035-4A31-B84B-B0D847A15F4C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8810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1A323-7098-4CE5-A408-BCEABFA11A3A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468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2C5F-9C02-44DD-B525-637CFD5EFD7D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1424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0065C-5117-4D7D-8FF9-E82C2A243482}" type="datetime1">
              <a:rPr lang="it-IT" smtClean="0"/>
              <a:pPr/>
              <a:t>02/03/2016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121D-C062-4BA0-B48C-2D9B84EA74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5193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lvl="2">
              <a:defRPr/>
            </a:pPr>
            <a:fld id="{805CD79B-3A03-4541-AA6D-5B1319269497}" type="datetime1">
              <a:rPr lang="it-IT" altLang="it-IT"/>
              <a:pPr lvl="2">
                <a:defRPr/>
              </a:pPr>
              <a:t>02/03/2016</a:t>
            </a:fld>
            <a:endParaRPr lang="it-IT" altLang="it-IT"/>
          </a:p>
        </p:txBody>
      </p:sp>
      <p:sp>
        <p:nvSpPr>
          <p:cNvPr id="8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altLang="it-IT"/>
              <a:t>Michele Nulli</a:t>
            </a:r>
          </a:p>
        </p:txBody>
      </p:sp>
      <p:sp>
        <p:nvSpPr>
          <p:cNvPr id="3076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FEA95A-0CDB-488C-A309-0B78E99DBF27}" type="slidenum">
              <a:rPr lang="it-IT" altLang="it-IT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it-IT" altLang="it-IT" smtClean="0">
              <a:solidFill>
                <a:schemeClr val="bg1"/>
              </a:solidFill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1000" b="1">
                <a:solidFill>
                  <a:srgbClr val="1F497D"/>
                </a:solidFill>
                <a:ea typeface="Calibri" pitchFamily="34" charset="0"/>
                <a:cs typeface="Tahoma" pitchFamily="34" charset="0"/>
              </a:rPr>
              <a:t>                                     </a:t>
            </a:r>
            <a:endParaRPr lang="it-IT" altLang="it-IT" sz="1800">
              <a:latin typeface="Arial" charset="0"/>
              <a:ea typeface="Calibri" pitchFamily="34" charset="0"/>
              <a:cs typeface="Tahoma" pitchFamily="34" charset="0"/>
            </a:endParaRPr>
          </a:p>
        </p:txBody>
      </p:sp>
      <p:pic>
        <p:nvPicPr>
          <p:cNvPr id="3078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/>
          <p:cNvSpPr txBox="1">
            <a:spLocks noChangeArrowheads="1"/>
          </p:cNvSpPr>
          <p:nvPr/>
        </p:nvSpPr>
        <p:spPr bwMode="auto">
          <a:xfrm>
            <a:off x="1071562" y="2209790"/>
            <a:ext cx="7183438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500" b="1" dirty="0">
                <a:solidFill>
                  <a:srgbClr val="FF0000"/>
                </a:solidFill>
                <a:latin typeface="Arial" charset="0"/>
              </a:rPr>
              <a:t>Internazionalizzazione </a:t>
            </a:r>
            <a:r>
              <a:rPr lang="it-IT" altLang="it-IT" sz="3500" b="1" dirty="0" smtClean="0">
                <a:solidFill>
                  <a:srgbClr val="FF0000"/>
                </a:solidFill>
                <a:latin typeface="Arial" charset="0"/>
              </a:rPr>
              <a:t>in Romania: </a:t>
            </a:r>
            <a:r>
              <a:rPr lang="it-IT" altLang="it-IT" sz="3500" b="1" dirty="0">
                <a:solidFill>
                  <a:srgbClr val="FF0000"/>
                </a:solidFill>
                <a:latin typeface="Arial" charset="0"/>
              </a:rPr>
              <a:t>le opportunità </a:t>
            </a:r>
            <a:r>
              <a:rPr lang="it-IT" altLang="it-IT" sz="3500" b="1" dirty="0" smtClean="0">
                <a:solidFill>
                  <a:srgbClr val="FF0000"/>
                </a:solidFill>
                <a:latin typeface="Arial" charset="0"/>
              </a:rPr>
              <a:t>nel settore degli appalti pubblici</a:t>
            </a:r>
            <a:endParaRPr lang="it-IT" altLang="it-IT" sz="35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2305050" y="4221088"/>
            <a:ext cx="4533900" cy="84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200" b="1" dirty="0" smtClean="0">
                <a:solidFill>
                  <a:srgbClr val="4F6228"/>
                </a:solidFill>
                <a:latin typeface="Arial" charset="0"/>
              </a:rPr>
              <a:t>Cagliari, 3-4 marzo 2016</a:t>
            </a:r>
            <a:endParaRPr lang="it-IT" altLang="it-IT" sz="2200" b="1" dirty="0">
              <a:solidFill>
                <a:srgbClr val="4F6228"/>
              </a:solidFill>
              <a:latin typeface="Arial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1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2391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Avvalimento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10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7" name="Sottotitolo 4"/>
          <p:cNvSpPr txBox="1">
            <a:spLocks/>
          </p:cNvSpPr>
          <p:nvPr/>
        </p:nvSpPr>
        <p:spPr>
          <a:xfrm>
            <a:off x="467544" y="1628800"/>
            <a:ext cx="8229600" cy="3744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normativa in materia di appalti sancisce la possibilità di ricorrere all’avvalimento sia per requisiti di natura economica e finanziaria che per i requisiti di natura tecnica;</a:t>
            </a:r>
          </a:p>
          <a:p>
            <a:pPr algn="l"/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entrambi i casi occorrerà: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it-IT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Accordo avvalimento: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impegno fermo e vincolante di mettere a disposizione del concorrente le risorse ad esse mancanti di cui l’ausiliaria dispone legittimamente; in alcuni bandi, l’impresa ausiliaria è responsabile in solido con l’aggiudicatario; 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it-IT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Dichiarazione 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possesso requisiti generali da parte dell’ausiliaria (pena l’esclusione);</a:t>
            </a:r>
          </a:p>
        </p:txBody>
      </p:sp>
      <p:sp>
        <p:nvSpPr>
          <p:cNvPr id="9" name="Rettangolo 8"/>
          <p:cNvSpPr/>
          <p:nvPr/>
        </p:nvSpPr>
        <p:spPr>
          <a:xfrm>
            <a:off x="539552" y="5171708"/>
            <a:ext cx="8157592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L’avvalimento in Romania ha un costo:</a:t>
            </a:r>
            <a:endParaRPr lang="it-IT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1,5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</a:rPr>
              <a:t>- 2% per </a:t>
            </a:r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l’avvalimento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</a:rPr>
              <a:t>tecnico </a:t>
            </a:r>
          </a:p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1,5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</a:rPr>
              <a:t>- 2% per </a:t>
            </a:r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l’avvalimento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</a:rPr>
              <a:t>economico </a:t>
            </a:r>
          </a:p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2,5–3,5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</a:rPr>
              <a:t>% per </a:t>
            </a:r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l’avvalimento 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</a:rPr>
              <a:t>tecnico e </a:t>
            </a:r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economico</a:t>
            </a:r>
            <a:endParaRPr lang="it-IT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Connettore 1 4"/>
          <p:cNvCxnSpPr/>
          <p:nvPr/>
        </p:nvCxnSpPr>
        <p:spPr>
          <a:xfrm>
            <a:off x="683568" y="501317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820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RTI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11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8" name="Sottotitolo 4"/>
          <p:cNvSpPr txBox="1">
            <a:spLocks/>
          </p:cNvSpPr>
          <p:nvPr/>
        </p:nvSpPr>
        <p:spPr>
          <a:xfrm>
            <a:off x="503548" y="1916832"/>
            <a:ext cx="8136904" cy="3816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 consentita la presentazione dell’offerta da parte di soggetti plurimi anche se non ancora costituiti in una forma giuridica stabile.</a:t>
            </a:r>
          </a:p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sede di gara, il concorrente plurimo dovrà presentare un accordo relativo alla costituenda società contenente le percentuali di partecipazione all’associazione, la designazione del capogruppo e il mandato collettivo con rappresentanza.</a:t>
            </a:r>
          </a:p>
          <a:p>
            <a:pPr algn="just"/>
            <a:endParaRPr lang="it-IT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responsabilità dei partecipanti all’ATI è </a:t>
            </a:r>
            <a:r>
              <a:rPr lang="it-IT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solidale</a:t>
            </a:r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sussistono limitazioni circa la ripartizione dei lavori. </a:t>
            </a:r>
          </a:p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percentuali di partecipazione all’ATI sono modificabili. </a:t>
            </a:r>
          </a:p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L’uscita completa dall’ATI deve essere comunque approvata dalla P.A.</a:t>
            </a:r>
          </a:p>
          <a:p>
            <a:pPr algn="just"/>
            <a:r>
              <a:rPr lang="it-IT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Capogruppo interloquisce e rappresenta l’ATI innanzi alla P.A. al pari del sistema italiano.</a:t>
            </a: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30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44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Valutazione offerte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832756" y="1916832"/>
            <a:ext cx="7571184" cy="2232248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it-I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criterio 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dell'offerta economicamente più vantaggiosa: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criteri devono essere indicati nel bando di gara in percentuale e possono essere attinenti a: caratteristiche qualitative tecniche o funzionali, ambientali, costi di manutenzione, assistenza tecnica e manutenzione post consegna, termine di ultimazione delle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opere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it-I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criterio 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prezzo più basso: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l'offerta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è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eccessivamente bassa qualora il ribasso sia superiore al 85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it-IT" sz="19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6553200" y="5564262"/>
            <a:ext cx="2133600" cy="365125"/>
          </a:xfrm>
        </p:spPr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12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6" name="Segnaposto numero diapositiva 2"/>
          <p:cNvSpPr txBox="1">
            <a:spLocks/>
          </p:cNvSpPr>
          <p:nvPr/>
        </p:nvSpPr>
        <p:spPr>
          <a:xfrm>
            <a:off x="6553200" y="55642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12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3204" y="4221088"/>
            <a:ext cx="8471284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La maggior parte delle gare segue il criterio del massimo ribasso. La valutazione della qualità e della solidità dell’offerente è spostata pesantemente sulla fase di verifica dei requisiti e meno sula qualità del progetto tecnico</a:t>
            </a:r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. Il collaudo e verifica in fase di esecuzione è estremamente puntuale.</a:t>
            </a:r>
            <a:endParaRPr lang="it-IT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683568" y="422108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162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Documentazione generale richiesta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13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8" name="Segnaposto contenuto 4"/>
          <p:cNvSpPr>
            <a:spLocks noGrp="1"/>
          </p:cNvSpPr>
          <p:nvPr>
            <p:ph idx="1"/>
          </p:nvPr>
        </p:nvSpPr>
        <p:spPr>
          <a:xfrm>
            <a:off x="539552" y="1711349"/>
            <a:ext cx="828092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1.Documenti </a:t>
            </a:r>
            <a:r>
              <a:rPr lang="it-IT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circa la regolare esistenza della società:</a:t>
            </a:r>
            <a:endParaRPr lang="it-IT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certificato d’iscrizione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Camera di Commercio, camerale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l’apostille (Convenzione dell’</a:t>
            </a:r>
            <a:r>
              <a:rPr lang="it-IT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Aja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1961); 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certificato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fiscale che attesta  il pagamento aggiornato di tutte le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tasse; 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qualsiasi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altro documento valido secondo la legge italiana che attesta una forma legale di registrazione della persona giuridica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Italia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900" dirty="0"/>
              <a:t> </a:t>
            </a:r>
            <a:endParaRPr lang="it-IT" sz="1900" dirty="0" smtClean="0"/>
          </a:p>
          <a:p>
            <a:pPr marL="0" indent="0">
              <a:buNone/>
            </a:pPr>
            <a:r>
              <a:rPr lang="it-IT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2.Capacità economico-finanziaria</a:t>
            </a:r>
            <a:endParaRPr lang="it-IT" sz="1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Documenti contabili: bilanci della società negli ultimi tre anni (oltre naturalmente alle autocertificazioni che verranno rese in sede di gara specifica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900" dirty="0"/>
          </a:p>
        </p:txBody>
      </p:sp>
    </p:spTree>
    <p:extLst>
      <p:ext uri="{BB962C8B-B14F-4D97-AF65-F5344CB8AC3E}">
        <p14:creationId xmlns:p14="http://schemas.microsoft.com/office/powerpoint/2010/main" xmlns="" val="20386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Documentazione generale richiesta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14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7" name="Segnaposto contenuto 4"/>
          <p:cNvSpPr>
            <a:spLocks noGrp="1"/>
          </p:cNvSpPr>
          <p:nvPr>
            <p:ph idx="1"/>
          </p:nvPr>
        </p:nvSpPr>
        <p:spPr>
          <a:xfrm>
            <a:off x="755576" y="2163180"/>
            <a:ext cx="8229600" cy="27649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3.Esperienza </a:t>
            </a:r>
            <a:r>
              <a:rPr lang="it-IT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analoga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Char char="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contratti di lavori  che attestano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l’esperienza analoga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negli ultimi cinque anni, di regola chiedono un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numero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minimo di contratti ( tra uno e tre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Insieme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contratti sono richiesti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verbali di collaudo firmati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timbrati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dalla committente e, dove possibile, referenze dei beneficiari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oppure altro documento che attesta che i lavori sono stati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eseguiti a regola d’arte.</a:t>
            </a:r>
          </a:p>
          <a:p>
            <a:pPr>
              <a:buFont typeface="Symbol" panose="05050102010706020507" pitchFamily="18" charset="2"/>
              <a:buChar char=""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Char char="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Elenco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principali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contratti di lavori finalizzati  negli ultimi 5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000" dirty="0"/>
              <a:t/>
            </a:r>
            <a:br>
              <a:rPr lang="it-IT" sz="2000" dirty="0"/>
            </a:br>
            <a:endParaRPr lang="it-IT" sz="2000" dirty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xmlns="" val="382687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Documentazione generale richiesta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15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8" name="Segnaposto contenuto 4"/>
          <p:cNvSpPr txBox="1">
            <a:spLocks/>
          </p:cNvSpPr>
          <p:nvPr/>
        </p:nvSpPr>
        <p:spPr>
          <a:xfrm>
            <a:off x="683568" y="1700809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4.Capacità tecnico-professionale:</a:t>
            </a:r>
          </a:p>
          <a:p>
            <a:pPr algn="just">
              <a:buFont typeface="Symbol" panose="05050102010706020507" pitchFamily="18" charset="2"/>
              <a:buChar char=""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elenco del personale c.d. chiave di cui dispone l’offerente e che intende impiegare nella commessa; </a:t>
            </a:r>
          </a:p>
          <a:p>
            <a:pPr algn="just">
              <a:buFont typeface="Symbol" panose="05050102010706020507" pitchFamily="18" charset="2"/>
              <a:buChar char=""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documenti riguardanti il personale per provare la  capacita tecnica-professionale dello stesso (CV, titolo di studi, altri documenti richiesti della legge che possono attestano la professionalità del personale);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N.B.: In alcuni bandi viene richiesto del personale molto specializzato in 	possesso di particolari attestazioni anche locali, casi in cui è consigliabile 	reclutare personale locale. </a:t>
            </a:r>
          </a:p>
          <a:p>
            <a:pPr algn="just">
              <a:buFont typeface="Symbol" panose="05050102010706020507" pitchFamily="18" charset="2"/>
              <a:buChar char=""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documenti riguardanti i  macchinari che verranno usati per eseguire i lavori;</a:t>
            </a:r>
          </a:p>
          <a:p>
            <a:pPr algn="just">
              <a:buFont typeface="Symbol" panose="05050102010706020507" pitchFamily="18" charset="2"/>
              <a:buChar char=""/>
            </a:pP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certificati ISO: 9001, 14001,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(OHSAS18001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EMAS, 27000, ecc.)  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6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Dove si trovano i bandi?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16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051720" y="3064520"/>
            <a:ext cx="45491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smtClean="0">
                <a:solidFill>
                  <a:schemeClr val="accent6">
                    <a:lumMod val="50000"/>
                  </a:schemeClr>
                </a:solidFill>
              </a:rPr>
              <a:t>www.e-lecitatie.ro</a:t>
            </a:r>
            <a:endParaRPr lang="it-IT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753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it-IT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Step</a:t>
            </a:r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 possibili per attivarsi sul mercato degli appalti in Romania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17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62372" y="1844824"/>
            <a:ext cx="8219256" cy="4353347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 LOCALE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PATTI PARASOCIALI </a:t>
            </a:r>
            <a:endParaRPr lang="it-I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RETI </a:t>
            </a:r>
            <a:r>
              <a:rPr lang="it-IT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IMPRESE</a:t>
            </a:r>
            <a:endParaRPr lang="it-I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COSTITUZIONE NEW CO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Scelta denominazione della società ( 3 possibilità)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Richiesta nulla osta denominazione alla CCIAA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Predisposizione verbale assemblea soci ( per persone giuridiche)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Sede della società 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Predisposizione atto costitutivo società di diritto romeno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Formalità registrazione</a:t>
            </a:r>
          </a:p>
          <a:p>
            <a:pPr lvl="2"/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Apertura conto corrente e delega adempimenti amministrativi e fiscali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1734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44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Quali norme si applicano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1331640" y="2276872"/>
            <a:ext cx="6696744" cy="1944216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AutoNum type="arabicParenR"/>
            </a:pPr>
            <a:r>
              <a:rPr lang="it-IT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Normativa nazionale sugli Appalti </a:t>
            </a:r>
            <a:r>
              <a:rPr lang="it-IT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Ordinanza </a:t>
            </a:r>
            <a:r>
              <a:rPr lang="it-IT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Governativa di Urgenza N. 34/2006 </a:t>
            </a:r>
            <a:r>
              <a:rPr lang="it-IT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AutoNum type="arabicParenR"/>
            </a:pPr>
            <a:r>
              <a:rPr lang="it-IT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Nuove direttive europee sugli appalti (in corso di recepimento)</a:t>
            </a:r>
            <a:endParaRPr lang="it-IT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IT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IT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IT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IT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2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7" name="Sottotitolo 4"/>
          <p:cNvSpPr txBox="1">
            <a:spLocks/>
          </p:cNvSpPr>
          <p:nvPr/>
        </p:nvSpPr>
        <p:spPr>
          <a:xfrm>
            <a:off x="827584" y="4365104"/>
            <a:ext cx="8064896" cy="1224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di norme molto simili alle nostre perché di derivazione comunitaria, pur con alcune peculiarità che rendono il «primo ingresso»  piuttosto complesso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972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5152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Le procedure di gara 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1403648" y="1772816"/>
            <a:ext cx="6984776" cy="2016224"/>
          </a:xfrm>
        </p:spPr>
        <p:txBody>
          <a:bodyPr>
            <a:noAutofit/>
          </a:bodyPr>
          <a:lstStyle/>
          <a:p>
            <a:pPr marL="457200" indent="-457200" algn="l">
              <a:buAutoNum type="arabicParenR"/>
            </a:pPr>
            <a:r>
              <a:rPr lang="it-IT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 aperta</a:t>
            </a:r>
            <a:r>
              <a:rPr lang="it-IT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l">
              <a:buAutoNum type="arabicParenR"/>
            </a:pPr>
            <a:r>
              <a:rPr lang="it-IT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 ristretta </a:t>
            </a:r>
          </a:p>
          <a:p>
            <a:pPr marL="457200" indent="-457200" algn="l">
              <a:buAutoNum type="arabicParenR"/>
            </a:pPr>
            <a:r>
              <a:rPr lang="it-IT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Trattativa privata </a:t>
            </a:r>
            <a:r>
              <a:rPr lang="it-IT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(appalti </a:t>
            </a:r>
            <a:r>
              <a:rPr lang="it-IT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inferiori a € 100.000,00  per lavori ed € 30.000,00 per beni o </a:t>
            </a:r>
            <a:r>
              <a:rPr lang="it-IT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servizi).</a:t>
            </a:r>
            <a:endParaRPr lang="it-IT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4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it-IT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5.000.000,00 </a:t>
            </a:r>
            <a:r>
              <a:rPr lang="it-IT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lavori</a:t>
            </a:r>
            <a:endParaRPr lang="it-IT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3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3962757"/>
            <a:ext cx="5400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Standard: almeno  52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giorni 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In caso di l’avviso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preinformazione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36 giorni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Per contratti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valore inferiore alle seguenti soglie: € 130.000,00 per servizi e € 5.000.000,00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almeno 10 giorni</a:t>
            </a:r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755576" y="378904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/>
          <p:cNvSpPr/>
          <p:nvPr/>
        </p:nvSpPr>
        <p:spPr>
          <a:xfrm>
            <a:off x="683568" y="3831952"/>
            <a:ext cx="266429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5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tempi di presentazione delle offerte </a:t>
            </a:r>
          </a:p>
          <a:p>
            <a:r>
              <a:rPr lang="it-IT" sz="25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 molto brevi!!</a:t>
            </a:r>
          </a:p>
          <a:p>
            <a:endParaRPr lang="it-IT" sz="25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2915816" y="4163930"/>
            <a:ext cx="396044" cy="79798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270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I requisiti di ordine generale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431540" y="2204864"/>
            <a:ext cx="8280920" cy="3024336"/>
          </a:xfrm>
        </p:spPr>
        <p:txBody>
          <a:bodyPr>
            <a:noAutofit/>
          </a:bodyPr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 </a:t>
            </a: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esclusi</a:t>
            </a:r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dalle procedure d’appalto i soggetti che:</a:t>
            </a:r>
          </a:p>
          <a:p>
            <a:pPr lvl="1" algn="just"/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hanno subito condanne definitive per delitti attinenti ad associazioni criminose, corruzione, frode e/o riciclaggio di denaro;</a:t>
            </a:r>
          </a:p>
          <a:p>
            <a:pPr lvl="1" algn="just"/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è stato dichiarato fallito con sentenza non impugnabile;</a:t>
            </a:r>
          </a:p>
          <a:p>
            <a:pPr lvl="1" algn="just"/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è inadempiente alle obbligazioni di pagamento delle tasse e imposte statali e previdenziali;</a:t>
            </a:r>
          </a:p>
          <a:p>
            <a:pPr lvl="1" algn="just"/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ha subito condanne definitive negli ultimi tre anni per reati attinenti la condotta professionale oppure per errori commessi nell’ambito della professione; </a:t>
            </a:r>
          </a:p>
          <a:p>
            <a:pPr lvl="1" algn="just"/>
            <a:r>
              <a:rPr lang="it-IT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ha presentato false dichiarazioni oppure non fornisce le informazioni richieste dalla stazione appaltante.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4</a:t>
            </a:fld>
            <a:endParaRPr lang="it-IT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068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I requisiti di ordine generale 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526852" y="1925464"/>
            <a:ext cx="8280920" cy="3024336"/>
          </a:xfrm>
        </p:spPr>
        <p:txBody>
          <a:bodyPr>
            <a:noAutofit/>
          </a:bodyPr>
          <a:lstStyle/>
          <a:p>
            <a:pPr marL="457200" indent="-457200" algn="l">
              <a:buAutoNum type="alphaLcParenR"/>
            </a:pPr>
            <a:r>
              <a:rPr lang="it-IT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Capacità </a:t>
            </a: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esercitazione dell’attività </a:t>
            </a:r>
            <a:r>
              <a:rPr lang="it-IT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professionale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it-IT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Visura </a:t>
            </a: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camerale 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Comunicazione o Informativa antimafia (Prefettura della propria sede legale)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Carichi pendenti emesso dall’Agenzia dell’Entrate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DURC (Sportello Unico previdenziale)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Casellario giudiziale (Prefettura) (</a:t>
            </a:r>
            <a:r>
              <a:rPr lang="it-IT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Società+Amministratore+direttori</a:t>
            </a:r>
            <a:r>
              <a:rPr lang="it-I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tecnici);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it-IT" sz="1800" b="1" dirty="0">
                <a:solidFill>
                  <a:schemeClr val="tx1"/>
                </a:solidFill>
              </a:rPr>
              <a:t>Casellario carichi pendenti (Prefettura) (</a:t>
            </a:r>
            <a:r>
              <a:rPr lang="it-IT" sz="1800" b="1" dirty="0" err="1">
                <a:solidFill>
                  <a:schemeClr val="tx1"/>
                </a:solidFill>
              </a:rPr>
              <a:t>Società+Amministratore+direttori</a:t>
            </a:r>
            <a:r>
              <a:rPr lang="it-IT" sz="1800" b="1" dirty="0">
                <a:solidFill>
                  <a:schemeClr val="tx1"/>
                </a:solidFill>
              </a:rPr>
              <a:t> tecnici)</a:t>
            </a:r>
            <a:r>
              <a:rPr lang="it-IT" sz="1000" b="1" dirty="0"/>
              <a:t>;</a:t>
            </a:r>
          </a:p>
          <a:p>
            <a:pPr marL="457200" indent="-457200" algn="l">
              <a:buAutoNum type="alphaLcParenR"/>
            </a:pPr>
            <a:endPara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5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7" name="Sottotitolo 4"/>
          <p:cNvSpPr txBox="1">
            <a:spLocks/>
          </p:cNvSpPr>
          <p:nvPr/>
        </p:nvSpPr>
        <p:spPr>
          <a:xfrm>
            <a:off x="539552" y="5256584"/>
            <a:ext cx="8064896" cy="184482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b="1" i="1" dirty="0">
                <a:solidFill>
                  <a:schemeClr val="accent6">
                    <a:lumMod val="75000"/>
                  </a:schemeClr>
                </a:solidFill>
              </a:rPr>
              <a:t>Col fine di superare l’ostacolo della verifica documentale ai fini della stipula dei contratti </a:t>
            </a:r>
            <a:r>
              <a:rPr lang="it-IT" sz="2400" b="1" i="1" dirty="0" smtClean="0">
                <a:solidFill>
                  <a:schemeClr val="accent6">
                    <a:lumMod val="75000"/>
                  </a:schemeClr>
                </a:solidFill>
              </a:rPr>
              <a:t>d’appalto, </a:t>
            </a:r>
            <a:r>
              <a:rPr lang="it-IT" sz="2400" b="1" i="1" dirty="0">
                <a:solidFill>
                  <a:schemeClr val="accent6">
                    <a:lumMod val="75000"/>
                  </a:schemeClr>
                </a:solidFill>
              </a:rPr>
              <a:t>l’impresa sarda deve aggiornare costantemente il fascicolo dei documenti sopra indicati. </a:t>
            </a:r>
            <a:endParaRPr lang="it-IT" sz="24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89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008112"/>
          </a:xfrm>
        </p:spPr>
        <p:txBody>
          <a:bodyPr>
            <a:normAutofit fontScale="90000"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I requisiti di ordine speciale ed economico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8280920" cy="3024336"/>
          </a:xfrm>
        </p:spPr>
        <p:txBody>
          <a:bodyPr>
            <a:noAutofit/>
          </a:bodyPr>
          <a:lstStyle/>
          <a:p>
            <a:pPr marL="457200" indent="-457200" algn="l">
              <a:buAutoNum type="alphaLcParenR"/>
            </a:pPr>
            <a:r>
              <a:rPr lang="it-IT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Capacità </a:t>
            </a:r>
            <a:r>
              <a:rPr lang="it-I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economica e finanziaria: </a:t>
            </a:r>
            <a:r>
              <a:rPr lang="it-IT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P.A. può richiedere alternativamente o cumulativamente:</a:t>
            </a:r>
          </a:p>
          <a:p>
            <a:pPr algn="l"/>
            <a:r>
              <a:rPr lang="it-I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lettera di referenze bancarie oppure polizza di 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assicurazione </a:t>
            </a:r>
            <a:r>
              <a:rPr lang="it-IT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professionale;</a:t>
            </a:r>
          </a:p>
          <a:p>
            <a:pPr algn="l"/>
            <a:r>
              <a:rPr lang="it-IT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bilanci o estratti di bilancio;</a:t>
            </a:r>
          </a:p>
          <a:p>
            <a:pPr algn="l"/>
            <a:r>
              <a:rPr lang="it-IT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dichiarazioni circa la cifra d’affari complessiva 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dell’azienda oppure 	nello specifico </a:t>
            </a:r>
            <a:r>
              <a:rPr lang="it-IT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settore oggetto della gara.</a:t>
            </a:r>
          </a:p>
          <a:p>
            <a:pPr marL="457200" indent="-457200" algn="l">
              <a:buAutoNum type="alphaLcParenR"/>
            </a:pPr>
            <a:endParaRPr lang="it-IT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6</a:t>
            </a:fld>
            <a:endParaRPr lang="it-IT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679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I requisiti di capacità tecnica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7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7" name="Sottotitolo 4"/>
          <p:cNvSpPr txBox="1">
            <a:spLocks/>
          </p:cNvSpPr>
          <p:nvPr/>
        </p:nvSpPr>
        <p:spPr>
          <a:xfrm>
            <a:off x="683568" y="1916832"/>
            <a:ext cx="822960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Capacità tecnica e/o professionale: </a:t>
            </a:r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Romania non esiste un sistema analogo alla SOA italiana quindi i requisiti saranno molto specifici come:</a:t>
            </a:r>
          </a:p>
          <a:p>
            <a:pPr lvl="1" algn="just"/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 </a:t>
            </a:r>
            <a:r>
              <a:rPr lang="it-IT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Lavori analoghi </a:t>
            </a:r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eseguiti negli ultimi 5 anni accompagnati dai certificati di collaudo: contratti di lavori, certificati di collaudo anche parziale;</a:t>
            </a:r>
          </a:p>
          <a:p>
            <a:pPr lvl="1" algn="just"/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it-IT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Personale specialistico</a:t>
            </a:r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qualifiche professionali, attestazioni, certificazioni, CV; </a:t>
            </a:r>
          </a:p>
          <a:p>
            <a:pPr lvl="1" algn="just"/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it-IT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Numero medio dipendenti </a:t>
            </a:r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nell’ultimo triennio: attestazione del rapporto con l‘impresa;</a:t>
            </a:r>
          </a:p>
          <a:p>
            <a:pPr lvl="1" algn="just"/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Elenco </a:t>
            </a:r>
            <a:r>
              <a:rPr lang="it-IT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attrezzature</a:t>
            </a:r>
            <a:r>
              <a:rPr lang="it-I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specialistiche da impiegare nella commessa: ammessi anche contratti preliminari di acquisto e/o noleggio.</a:t>
            </a:r>
          </a:p>
          <a:p>
            <a:pPr algn="l"/>
            <a:endParaRPr lang="it-IT" sz="19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IT" sz="19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444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I requisiti di capacità tecnica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8</a:t>
            </a:fld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8" name="Sottotitolo 4"/>
          <p:cNvSpPr txBox="1">
            <a:spLocks/>
          </p:cNvSpPr>
          <p:nvPr/>
        </p:nvSpPr>
        <p:spPr>
          <a:xfrm>
            <a:off x="571472" y="1785926"/>
            <a:ext cx="8136904" cy="4020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it-IT" sz="19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Certificazioni di qualità:</a:t>
            </a:r>
            <a:r>
              <a:rPr lang="it-IT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norma UNI EN ISO 9000, UNI EN ISO 14001; </a:t>
            </a:r>
          </a:p>
          <a:p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Senza </a:t>
            </a:r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 </a:t>
            </a:r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certificati non è possibile partecipare alle gare. </a:t>
            </a:r>
          </a:p>
          <a:p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Tempi di ottenimenti: 2-3 settimane</a:t>
            </a:r>
          </a:p>
          <a:p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Costi: 800-2300 euro a </a:t>
            </a:r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certificato</a:t>
            </a:r>
          </a:p>
          <a:p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è raro che vengano richieste ulteriori certificazioni quali OHSAS 1800, UNI EN ISO 27000, ecc., in funzione delle scelte delle singole stazioni 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appaltanti</a:t>
            </a:r>
          </a:p>
          <a:p>
            <a:endParaRPr lang="it-IT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it-IT" sz="19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ambientali</a:t>
            </a:r>
            <a:r>
              <a:rPr lang="it-IT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P.A. può richiedere certificati EMAS o altri secondo standard europei.</a:t>
            </a:r>
          </a:p>
          <a:p>
            <a:r>
              <a:rPr lang="it-IT" sz="19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 nel paese di provenienza non vi sono certificazioni di qualità o ambientali, la P.A. ammetterà qualsiasi documento che attesti che l’impresa osserva un livello adeguato della qualità.</a:t>
            </a:r>
            <a:endParaRPr lang="it-IT" sz="1900" b="1" i="1" u="sng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310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ricerca1\AppData\Local\Microsoft\Windows\Temporary Internet Files\Content.Outlook\475X1W16\sfondo slide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/>
                <a:ea typeface="Calibri"/>
                <a:cs typeface="Times New Roman"/>
              </a:rPr>
              <a:t>Sintesi dei requisiti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/>
              <a:ea typeface="Calibri"/>
              <a:cs typeface="Times New Roman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121D-C062-4BA0-B48C-2D9B84EA7402}" type="slidenum">
              <a:rPr lang="it-IT" sz="1600" smtClean="0">
                <a:solidFill>
                  <a:schemeClr val="bg1"/>
                </a:solidFill>
              </a:rPr>
              <a:pPr/>
              <a:t>9</a:t>
            </a:fld>
            <a:endParaRPr lang="it-IT" sz="16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9" y="1963354"/>
            <a:ext cx="7199812" cy="47780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cxnSp>
        <p:nvCxnSpPr>
          <p:cNvPr id="5" name="Connettore 1 4"/>
          <p:cNvCxnSpPr/>
          <p:nvPr/>
        </p:nvCxnSpPr>
        <p:spPr>
          <a:xfrm>
            <a:off x="7883381" y="1988840"/>
            <a:ext cx="0" cy="45619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142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2118</TotalTime>
  <Words>1199</Words>
  <Application>Microsoft Office PowerPoint</Application>
  <PresentationFormat>Presentazione su schermo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Diapositiva 1</vt:lpstr>
      <vt:lpstr>Quali norme si applicano</vt:lpstr>
      <vt:lpstr>Le procedure di gara </vt:lpstr>
      <vt:lpstr>I requisiti di ordine generale</vt:lpstr>
      <vt:lpstr>I requisiti di ordine generale </vt:lpstr>
      <vt:lpstr>I requisiti di ordine speciale ed economico</vt:lpstr>
      <vt:lpstr>I requisiti di capacità tecnica</vt:lpstr>
      <vt:lpstr>I requisiti di capacità tecnica</vt:lpstr>
      <vt:lpstr>Sintesi dei requisiti</vt:lpstr>
      <vt:lpstr>Avvalimento</vt:lpstr>
      <vt:lpstr>RTI</vt:lpstr>
      <vt:lpstr>Valutazione offerte</vt:lpstr>
      <vt:lpstr>Documentazione generale richiesta</vt:lpstr>
      <vt:lpstr>Documentazione generale richiesta</vt:lpstr>
      <vt:lpstr>Documentazione generale richiesta</vt:lpstr>
      <vt:lpstr>Dove si trovano i bandi?</vt:lpstr>
      <vt:lpstr>Step possibili per attivarsi sul mercato degli appalti in Romania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Federica Rizzo</dc:creator>
  <cp:lastModifiedBy>Vincenzo Francesco Perra</cp:lastModifiedBy>
  <cp:revision>278</cp:revision>
  <cp:lastPrinted>2014-10-27T17:59:58Z</cp:lastPrinted>
  <dcterms:created xsi:type="dcterms:W3CDTF">2014-10-14T13:14:38Z</dcterms:created>
  <dcterms:modified xsi:type="dcterms:W3CDTF">2016-03-02T11:06:40Z</dcterms:modified>
</cp:coreProperties>
</file>