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media/image89.jpg" ContentType="image/jpeg"/>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media/image106.jpg" ContentType="image/jpeg"/>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media/image129.JPG" ContentType="image/jpeg"/>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media/image150.JPG" ContentType="image/jpeg"/>
  <Override PartName="/ppt/media/image152.jpg" ContentType="image/jpeg"/>
  <Override PartName="/ppt/media/image153.jpg" ContentType="image/jpeg"/>
  <Override PartName="/ppt/media/image154.jpg" ContentType="image/jpeg"/>
  <Override PartName="/ppt/media/image155.JPG" ContentType="image/jpeg"/>
  <Override PartName="/ppt/media/image157.JPG" ContentType="image/jpeg"/>
  <Override PartName="/ppt/media/image158.JPG" ContentType="image/jpeg"/>
  <Override PartName="/ppt/media/image159.JPG" ContentType="image/jpeg"/>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media/image176.jpg" ContentType="image/jpeg"/>
  <Override PartName="/ppt/notesSlides/notesSlide68.xml" ContentType="application/vnd.openxmlformats-officedocument.presentationml.notesSlide+xml"/>
  <Override PartName="/ppt/media/image177.jpg" ContentType="image/jpeg"/>
  <Override PartName="/ppt/notesSlides/notesSlide69.xml" ContentType="application/vnd.openxmlformats-officedocument.presentationml.notesSlide+xml"/>
  <Override PartName="/ppt/media/image178.jpg" ContentType="image/jpeg"/>
  <Override PartName="/ppt/notesSlides/notesSlide70.xml" ContentType="application/vnd.openxmlformats-officedocument.presentationml.notesSlide+xml"/>
  <Override PartName="/ppt/notesSlides/notesSlide71.xml" ContentType="application/vnd.openxmlformats-officedocument.presentationml.notesSlide+xml"/>
  <Override PartName="/ppt/media/image179.JPG" ContentType="image/jpeg"/>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media/image183.JPG" ContentType="image/jpeg"/>
  <Override PartName="/ppt/notesSlides/notesSlide75.xml" ContentType="application/vnd.openxmlformats-officedocument.presentationml.notesSlide+xml"/>
  <Override PartName="/ppt/notesSlides/notesSlide76.xml" ContentType="application/vnd.openxmlformats-officedocument.presentationml.notesSlide+xml"/>
  <Override PartName="/ppt/media/image185.jpg" ContentType="image/jpeg"/>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148"/>
  </p:notesMasterIdLst>
  <p:sldIdLst>
    <p:sldId id="256" r:id="rId2"/>
    <p:sldId id="261" r:id="rId3"/>
    <p:sldId id="263" r:id="rId4"/>
    <p:sldId id="264" r:id="rId5"/>
    <p:sldId id="257" r:id="rId6"/>
    <p:sldId id="258" r:id="rId7"/>
    <p:sldId id="277" r:id="rId8"/>
    <p:sldId id="301" r:id="rId9"/>
    <p:sldId id="259" r:id="rId10"/>
    <p:sldId id="260" r:id="rId11"/>
    <p:sldId id="278" r:id="rId12"/>
    <p:sldId id="279" r:id="rId13"/>
    <p:sldId id="276" r:id="rId14"/>
    <p:sldId id="418" r:id="rId15"/>
    <p:sldId id="267" r:id="rId16"/>
    <p:sldId id="285" r:id="rId17"/>
    <p:sldId id="290" r:id="rId18"/>
    <p:sldId id="286" r:id="rId19"/>
    <p:sldId id="287" r:id="rId20"/>
    <p:sldId id="288" r:id="rId21"/>
    <p:sldId id="289" r:id="rId22"/>
    <p:sldId id="419" r:id="rId23"/>
    <p:sldId id="291" r:id="rId24"/>
    <p:sldId id="302" r:id="rId25"/>
    <p:sldId id="303" r:id="rId26"/>
    <p:sldId id="304" r:id="rId27"/>
    <p:sldId id="305" r:id="rId28"/>
    <p:sldId id="269" r:id="rId29"/>
    <p:sldId id="293" r:id="rId30"/>
    <p:sldId id="268" r:id="rId31"/>
    <p:sldId id="292" r:id="rId32"/>
    <p:sldId id="294" r:id="rId33"/>
    <p:sldId id="270" r:id="rId34"/>
    <p:sldId id="271" r:id="rId35"/>
    <p:sldId id="272" r:id="rId36"/>
    <p:sldId id="273" r:id="rId37"/>
    <p:sldId id="274" r:id="rId38"/>
    <p:sldId id="275" r:id="rId39"/>
    <p:sldId id="280" r:id="rId40"/>
    <p:sldId id="284" r:id="rId41"/>
    <p:sldId id="295" r:id="rId42"/>
    <p:sldId id="296" r:id="rId43"/>
    <p:sldId id="297" r:id="rId44"/>
    <p:sldId id="281" r:id="rId45"/>
    <p:sldId id="298" r:id="rId46"/>
    <p:sldId id="299" r:id="rId47"/>
    <p:sldId id="300" r:id="rId48"/>
    <p:sldId id="282" r:id="rId49"/>
    <p:sldId id="306" r:id="rId50"/>
    <p:sldId id="307" r:id="rId51"/>
    <p:sldId id="308" r:id="rId52"/>
    <p:sldId id="309" r:id="rId53"/>
    <p:sldId id="310" r:id="rId54"/>
    <p:sldId id="311" r:id="rId55"/>
    <p:sldId id="312" r:id="rId56"/>
    <p:sldId id="283" r:id="rId57"/>
    <p:sldId id="313" r:id="rId58"/>
    <p:sldId id="314"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36" r:id="rId72"/>
    <p:sldId id="337" r:id="rId73"/>
    <p:sldId id="332" r:id="rId74"/>
    <p:sldId id="333" r:id="rId75"/>
    <p:sldId id="334" r:id="rId76"/>
    <p:sldId id="335" r:id="rId77"/>
    <p:sldId id="338" r:id="rId78"/>
    <p:sldId id="339" r:id="rId79"/>
    <p:sldId id="340" r:id="rId80"/>
    <p:sldId id="341" r:id="rId81"/>
    <p:sldId id="342" r:id="rId82"/>
    <p:sldId id="343" r:id="rId83"/>
    <p:sldId id="344" r:id="rId84"/>
    <p:sldId id="345" r:id="rId85"/>
    <p:sldId id="346" r:id="rId86"/>
    <p:sldId id="347" r:id="rId87"/>
    <p:sldId id="364" r:id="rId88"/>
    <p:sldId id="352" r:id="rId89"/>
    <p:sldId id="353" r:id="rId90"/>
    <p:sldId id="354" r:id="rId91"/>
    <p:sldId id="355" r:id="rId92"/>
    <p:sldId id="356" r:id="rId93"/>
    <p:sldId id="357" r:id="rId94"/>
    <p:sldId id="358" r:id="rId95"/>
    <p:sldId id="361" r:id="rId96"/>
    <p:sldId id="362" r:id="rId97"/>
    <p:sldId id="365" r:id="rId98"/>
    <p:sldId id="363" r:id="rId99"/>
    <p:sldId id="382" r:id="rId100"/>
    <p:sldId id="383" r:id="rId101"/>
    <p:sldId id="393" r:id="rId102"/>
    <p:sldId id="394" r:id="rId103"/>
    <p:sldId id="395" r:id="rId104"/>
    <p:sldId id="396" r:id="rId105"/>
    <p:sldId id="386" r:id="rId106"/>
    <p:sldId id="415" r:id="rId107"/>
    <p:sldId id="410" r:id="rId108"/>
    <p:sldId id="411" r:id="rId109"/>
    <p:sldId id="412" r:id="rId110"/>
    <p:sldId id="413" r:id="rId111"/>
    <p:sldId id="414" r:id="rId112"/>
    <p:sldId id="423" r:id="rId113"/>
    <p:sldId id="427" r:id="rId114"/>
    <p:sldId id="424" r:id="rId115"/>
    <p:sldId id="426" r:id="rId116"/>
    <p:sldId id="425" r:id="rId117"/>
    <p:sldId id="366" r:id="rId118"/>
    <p:sldId id="367" r:id="rId119"/>
    <p:sldId id="368" r:id="rId120"/>
    <p:sldId id="378" r:id="rId121"/>
    <p:sldId id="379" r:id="rId122"/>
    <p:sldId id="371" r:id="rId123"/>
    <p:sldId id="380" r:id="rId124"/>
    <p:sldId id="373" r:id="rId125"/>
    <p:sldId id="381" r:id="rId126"/>
    <p:sldId id="375" r:id="rId127"/>
    <p:sldId id="376" r:id="rId128"/>
    <p:sldId id="377" r:id="rId129"/>
    <p:sldId id="409" r:id="rId130"/>
    <p:sldId id="397" r:id="rId131"/>
    <p:sldId id="398" r:id="rId132"/>
    <p:sldId id="399" r:id="rId133"/>
    <p:sldId id="400" r:id="rId134"/>
    <p:sldId id="401" r:id="rId135"/>
    <p:sldId id="402" r:id="rId136"/>
    <p:sldId id="403" r:id="rId137"/>
    <p:sldId id="404" r:id="rId138"/>
    <p:sldId id="405" r:id="rId139"/>
    <p:sldId id="406" r:id="rId140"/>
    <p:sldId id="407" r:id="rId141"/>
    <p:sldId id="408" r:id="rId142"/>
    <p:sldId id="420" r:id="rId143"/>
    <p:sldId id="421" r:id="rId144"/>
    <p:sldId id="422" r:id="rId145"/>
    <p:sldId id="416" r:id="rId146"/>
    <p:sldId id="417" r:id="rId1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CAF9ED-07DC-4A11-8D7F-57B35C25682E}" styleName="Stile medio 1 - Color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32" autoAdjust="0"/>
    <p:restoredTop sz="89080" autoAdjust="0"/>
  </p:normalViewPr>
  <p:slideViewPr>
    <p:cSldViewPr snapToGrid="0">
      <p:cViewPr varScale="1">
        <p:scale>
          <a:sx n="104" d="100"/>
          <a:sy n="104" d="100"/>
        </p:scale>
        <p:origin x="954" y="96"/>
      </p:cViewPr>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Lst>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9" d="100"/>
          <a:sy n="89" d="100"/>
        </p:scale>
        <p:origin x="3798" y="6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presProps" Target="pres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_rels/viewProps.xml.rels><?xml version="1.0" encoding="UTF-8" standalone="yes"?>
<Relationships xmlns="http://schemas.openxmlformats.org/package/2006/relationships"><Relationship Id="rId8" Type="http://schemas.openxmlformats.org/officeDocument/2006/relationships/slide" Target="slides/slide124.xml"/><Relationship Id="rId3" Type="http://schemas.openxmlformats.org/officeDocument/2006/relationships/slide" Target="slides/slide119.xml"/><Relationship Id="rId7" Type="http://schemas.openxmlformats.org/officeDocument/2006/relationships/slide" Target="slides/slide123.xml"/><Relationship Id="rId12" Type="http://schemas.openxmlformats.org/officeDocument/2006/relationships/slide" Target="slides/slide128.xml"/><Relationship Id="rId2" Type="http://schemas.openxmlformats.org/officeDocument/2006/relationships/slide" Target="slides/slide118.xml"/><Relationship Id="rId1" Type="http://schemas.openxmlformats.org/officeDocument/2006/relationships/slide" Target="slides/slide117.xml"/><Relationship Id="rId6" Type="http://schemas.openxmlformats.org/officeDocument/2006/relationships/slide" Target="slides/slide122.xml"/><Relationship Id="rId11" Type="http://schemas.openxmlformats.org/officeDocument/2006/relationships/slide" Target="slides/slide127.xml"/><Relationship Id="rId5" Type="http://schemas.openxmlformats.org/officeDocument/2006/relationships/slide" Target="slides/slide121.xml"/><Relationship Id="rId10" Type="http://schemas.openxmlformats.org/officeDocument/2006/relationships/slide" Target="slides/slide126.xml"/><Relationship Id="rId4" Type="http://schemas.openxmlformats.org/officeDocument/2006/relationships/slide" Target="slides/slide120.xml"/><Relationship Id="rId9"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FF8ACF-3750-4C29-86C9-979C76E4756B}" type="datetimeFigureOut">
              <a:rPr lang="it-IT" smtClean="0"/>
              <a:t>11/06/2019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8A46D1-A0E3-4545-B6A1-CEA73D7BA0CB}" type="slidenum">
              <a:rPr lang="it-IT" smtClean="0"/>
              <a:t>‹N›</a:t>
            </a:fld>
            <a:endParaRPr lang="it-IT"/>
          </a:p>
        </p:txBody>
      </p:sp>
    </p:spTree>
    <p:extLst>
      <p:ext uri="{BB962C8B-B14F-4D97-AF65-F5344CB8AC3E}">
        <p14:creationId xmlns:p14="http://schemas.microsoft.com/office/powerpoint/2010/main" val="889257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7A5DF89-CEE1-48BA-AC7B-9D2ACF93613D}" type="slidenum">
              <a:rPr lang="it-IT" altLang="it-IT" smtClean="0"/>
              <a:pPr>
                <a:spcBef>
                  <a:spcPct val="0"/>
                </a:spcBef>
              </a:pPr>
              <a:t>2</a:t>
            </a:fld>
            <a:endParaRPr lang="it-IT" altLang="it-IT" smtClean="0"/>
          </a:p>
        </p:txBody>
      </p:sp>
      <p:sp>
        <p:nvSpPr>
          <p:cNvPr id="9219" name="Rectangle 2"/>
          <p:cNvSpPr>
            <a:spLocks noGrp="1" noRot="1" noChangeAspect="1" noChangeArrowheads="1" noTextEdit="1"/>
          </p:cNvSpPr>
          <p:nvPr>
            <p:ph type="sldImg"/>
          </p:nvPr>
        </p:nvSpPr>
        <p:spPr>
          <a:solidFill>
            <a:srgbClr val="FFFFFF"/>
          </a:solidFill>
          <a:ln/>
        </p:spPr>
      </p:sp>
      <p:sp>
        <p:nvSpPr>
          <p:cNvPr id="922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561287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Con</a:t>
            </a:r>
            <a:r>
              <a:rPr lang="it-IT" baseline="0" dirty="0" smtClean="0"/>
              <a:t> l’approccio BIM mediante IFC si attinge agli stessi dati. I dati sono centrali al progetto</a:t>
            </a:r>
          </a:p>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13</a:t>
            </a:fld>
            <a:endParaRPr lang="it-IT"/>
          </a:p>
        </p:txBody>
      </p:sp>
    </p:spTree>
    <p:extLst>
      <p:ext uri="{BB962C8B-B14F-4D97-AF65-F5344CB8AC3E}">
        <p14:creationId xmlns:p14="http://schemas.microsoft.com/office/powerpoint/2010/main" val="3858796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14</a:t>
            </a:fld>
            <a:endParaRPr lang="it-IT"/>
          </a:p>
        </p:txBody>
      </p:sp>
    </p:spTree>
    <p:extLst>
      <p:ext uri="{BB962C8B-B14F-4D97-AF65-F5344CB8AC3E}">
        <p14:creationId xmlns:p14="http://schemas.microsoft.com/office/powerpoint/2010/main" val="4254250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15</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630458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16</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465356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17</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780839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18</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891160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19</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551539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20</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517047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21</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4215671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22</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402531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7A5DF89-CEE1-48BA-AC7B-9D2ACF93613D}" type="slidenum">
              <a:rPr lang="it-IT" altLang="it-IT" smtClean="0"/>
              <a:pPr>
                <a:spcBef>
                  <a:spcPct val="0"/>
                </a:spcBef>
              </a:pPr>
              <a:t>3</a:t>
            </a:fld>
            <a:endParaRPr lang="it-IT" altLang="it-IT" smtClean="0"/>
          </a:p>
        </p:txBody>
      </p:sp>
      <p:sp>
        <p:nvSpPr>
          <p:cNvPr id="9219" name="Rectangle 2"/>
          <p:cNvSpPr>
            <a:spLocks noGrp="1" noRot="1" noChangeAspect="1" noChangeArrowheads="1" noTextEdit="1"/>
          </p:cNvSpPr>
          <p:nvPr>
            <p:ph type="sldImg"/>
          </p:nvPr>
        </p:nvSpPr>
        <p:spPr>
          <a:solidFill>
            <a:srgbClr val="FFFFFF"/>
          </a:solidFill>
          <a:ln/>
        </p:spPr>
      </p:sp>
      <p:sp>
        <p:nvSpPr>
          <p:cNvPr id="922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06873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23</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035296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24</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508810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25</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798583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26</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615060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81E502-BB01-4875-8A12-472DC076853B}" type="slidenum">
              <a:rPr lang="it-IT" altLang="it-IT" smtClean="0"/>
              <a:pPr>
                <a:spcBef>
                  <a:spcPct val="0"/>
                </a:spcBef>
              </a:pPr>
              <a:t>27</a:t>
            </a:fld>
            <a:endParaRPr lang="it-IT" altLang="it-IT"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42353066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CEF37F9-2DBE-49EA-A911-95F8723E1C0C}" type="slidenum">
              <a:rPr lang="it-IT" altLang="it-IT" smtClean="0"/>
              <a:pPr>
                <a:spcBef>
                  <a:spcPct val="0"/>
                </a:spcBef>
              </a:pPr>
              <a:t>28</a:t>
            </a:fld>
            <a:endParaRPr lang="it-IT" altLang="it-IT" smtClean="0"/>
          </a:p>
        </p:txBody>
      </p:sp>
      <p:sp>
        <p:nvSpPr>
          <p:cNvPr id="23555" name="Rectangle 2"/>
          <p:cNvSpPr>
            <a:spLocks noGrp="1" noRot="1" noChangeAspect="1" noChangeArrowheads="1" noTextEdit="1"/>
          </p:cNvSpPr>
          <p:nvPr>
            <p:ph type="sldImg"/>
          </p:nvPr>
        </p:nvSpPr>
        <p:spPr>
          <a:solidFill>
            <a:srgbClr val="FFFFFF"/>
          </a:solidFill>
          <a:ln/>
        </p:spPr>
      </p:sp>
      <p:sp>
        <p:nvSpPr>
          <p:cNvPr id="2355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7073973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CEF37F9-2DBE-49EA-A911-95F8723E1C0C}" type="slidenum">
              <a:rPr lang="it-IT" altLang="it-IT" smtClean="0"/>
              <a:pPr>
                <a:spcBef>
                  <a:spcPct val="0"/>
                </a:spcBef>
              </a:pPr>
              <a:t>29</a:t>
            </a:fld>
            <a:endParaRPr lang="it-IT" altLang="it-IT" smtClean="0"/>
          </a:p>
        </p:txBody>
      </p:sp>
      <p:sp>
        <p:nvSpPr>
          <p:cNvPr id="23555" name="Rectangle 2"/>
          <p:cNvSpPr>
            <a:spLocks noGrp="1" noRot="1" noChangeAspect="1" noChangeArrowheads="1" noTextEdit="1"/>
          </p:cNvSpPr>
          <p:nvPr>
            <p:ph type="sldImg"/>
          </p:nvPr>
        </p:nvSpPr>
        <p:spPr>
          <a:solidFill>
            <a:srgbClr val="FFFFFF"/>
          </a:solidFill>
          <a:ln/>
        </p:spPr>
      </p:sp>
      <p:sp>
        <p:nvSpPr>
          <p:cNvPr id="2355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4720840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0FAD651-B60D-4F2D-9AFD-1D931167056A}" type="slidenum">
              <a:rPr lang="it-IT" altLang="it-IT" smtClean="0"/>
              <a:pPr>
                <a:spcBef>
                  <a:spcPct val="0"/>
                </a:spcBef>
              </a:pPr>
              <a:t>30</a:t>
            </a:fld>
            <a:endParaRPr lang="it-IT" altLang="it-IT" smtClean="0"/>
          </a:p>
        </p:txBody>
      </p:sp>
      <p:sp>
        <p:nvSpPr>
          <p:cNvPr id="21507" name="Rectangle 2"/>
          <p:cNvSpPr>
            <a:spLocks noGrp="1" noRot="1" noChangeAspect="1" noChangeArrowheads="1" noTextEdit="1"/>
          </p:cNvSpPr>
          <p:nvPr>
            <p:ph type="sldImg"/>
          </p:nvPr>
        </p:nvSpPr>
        <p:spPr>
          <a:solidFill>
            <a:srgbClr val="FFFFFF"/>
          </a:solidFill>
          <a:ln/>
        </p:spPr>
      </p:sp>
      <p:sp>
        <p:nvSpPr>
          <p:cNvPr id="21508"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9724276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0FAD651-B60D-4F2D-9AFD-1D931167056A}" type="slidenum">
              <a:rPr lang="it-IT" altLang="it-IT" smtClean="0"/>
              <a:pPr>
                <a:spcBef>
                  <a:spcPct val="0"/>
                </a:spcBef>
              </a:pPr>
              <a:t>31</a:t>
            </a:fld>
            <a:endParaRPr lang="it-IT" altLang="it-IT" smtClean="0"/>
          </a:p>
        </p:txBody>
      </p:sp>
      <p:sp>
        <p:nvSpPr>
          <p:cNvPr id="21507" name="Rectangle 2"/>
          <p:cNvSpPr>
            <a:spLocks noGrp="1" noRot="1" noChangeAspect="1" noChangeArrowheads="1" noTextEdit="1"/>
          </p:cNvSpPr>
          <p:nvPr>
            <p:ph type="sldImg"/>
          </p:nvPr>
        </p:nvSpPr>
        <p:spPr>
          <a:solidFill>
            <a:srgbClr val="FFFFFF"/>
          </a:solidFill>
          <a:ln/>
        </p:spPr>
      </p:sp>
      <p:sp>
        <p:nvSpPr>
          <p:cNvPr id="21508"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345295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CEF37F9-2DBE-49EA-A911-95F8723E1C0C}" type="slidenum">
              <a:rPr lang="it-IT" altLang="it-IT" smtClean="0"/>
              <a:pPr>
                <a:spcBef>
                  <a:spcPct val="0"/>
                </a:spcBef>
              </a:pPr>
              <a:t>32</a:t>
            </a:fld>
            <a:endParaRPr lang="it-IT" altLang="it-IT" smtClean="0"/>
          </a:p>
        </p:txBody>
      </p:sp>
      <p:sp>
        <p:nvSpPr>
          <p:cNvPr id="23555" name="Rectangle 2"/>
          <p:cNvSpPr>
            <a:spLocks noGrp="1" noRot="1" noChangeAspect="1" noChangeArrowheads="1" noTextEdit="1"/>
          </p:cNvSpPr>
          <p:nvPr>
            <p:ph type="sldImg"/>
          </p:nvPr>
        </p:nvSpPr>
        <p:spPr>
          <a:solidFill>
            <a:srgbClr val="FFFFFF"/>
          </a:solidFill>
          <a:ln/>
        </p:spPr>
      </p:sp>
      <p:sp>
        <p:nvSpPr>
          <p:cNvPr id="2355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330416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D5871FB-514A-4183-B74B-475B13E6D07D}" type="slidenum">
              <a:rPr lang="it-IT" altLang="it-IT" smtClean="0"/>
              <a:pPr>
                <a:spcBef>
                  <a:spcPct val="0"/>
                </a:spcBef>
              </a:pPr>
              <a:t>4</a:t>
            </a:fld>
            <a:endParaRPr lang="it-IT" altLang="it-IT" smtClean="0"/>
          </a:p>
        </p:txBody>
      </p:sp>
      <p:sp>
        <p:nvSpPr>
          <p:cNvPr id="13315" name="Rectangle 2"/>
          <p:cNvSpPr>
            <a:spLocks noGrp="1" noRot="1" noChangeAspect="1" noChangeArrowheads="1" noTextEdit="1"/>
          </p:cNvSpPr>
          <p:nvPr>
            <p:ph type="sldImg"/>
          </p:nvPr>
        </p:nvSpPr>
        <p:spPr>
          <a:solidFill>
            <a:srgbClr val="FFFFFF"/>
          </a:solidFill>
          <a:ln/>
        </p:spPr>
      </p:sp>
      <p:sp>
        <p:nvSpPr>
          <p:cNvPr id="1331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9370472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603559B-8B4E-45C9-B0CE-51D32E9066AE}" type="slidenum">
              <a:rPr lang="it-IT" altLang="it-IT" smtClean="0"/>
              <a:pPr>
                <a:spcBef>
                  <a:spcPct val="0"/>
                </a:spcBef>
              </a:pPr>
              <a:t>33</a:t>
            </a:fld>
            <a:endParaRPr lang="it-IT" altLang="it-IT" smtClean="0"/>
          </a:p>
        </p:txBody>
      </p:sp>
      <p:sp>
        <p:nvSpPr>
          <p:cNvPr id="25603" name="Rectangle 2"/>
          <p:cNvSpPr>
            <a:spLocks noGrp="1" noRot="1" noChangeAspect="1" noChangeArrowheads="1" noTextEdit="1"/>
          </p:cNvSpPr>
          <p:nvPr>
            <p:ph type="sldImg"/>
          </p:nvPr>
        </p:nvSpPr>
        <p:spPr>
          <a:solidFill>
            <a:srgbClr val="FFFFFF"/>
          </a:solidFill>
          <a:ln/>
        </p:spPr>
      </p:sp>
      <p:sp>
        <p:nvSpPr>
          <p:cNvPr id="25604"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8475284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A77D807-420A-4E31-98AD-DE77F4AB8D90}" type="slidenum">
              <a:rPr lang="it-IT" altLang="it-IT" smtClean="0"/>
              <a:pPr>
                <a:spcBef>
                  <a:spcPct val="0"/>
                </a:spcBef>
              </a:pPr>
              <a:t>34</a:t>
            </a:fld>
            <a:endParaRPr lang="it-IT" altLang="it-IT" smtClean="0"/>
          </a:p>
        </p:txBody>
      </p:sp>
      <p:sp>
        <p:nvSpPr>
          <p:cNvPr id="27651" name="Rectangle 2"/>
          <p:cNvSpPr>
            <a:spLocks noGrp="1" noRot="1" noChangeAspect="1" noChangeArrowheads="1" noTextEdit="1"/>
          </p:cNvSpPr>
          <p:nvPr>
            <p:ph type="sldImg"/>
          </p:nvPr>
        </p:nvSpPr>
        <p:spPr>
          <a:solidFill>
            <a:srgbClr val="FFFFFF"/>
          </a:solidFill>
          <a:ln/>
        </p:spPr>
      </p:sp>
      <p:sp>
        <p:nvSpPr>
          <p:cNvPr id="2765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922819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87705E-1C37-41D4-AE82-1E85D97CB648}" type="slidenum">
              <a:rPr lang="it-IT" altLang="it-IT" smtClean="0"/>
              <a:pPr>
                <a:spcBef>
                  <a:spcPct val="0"/>
                </a:spcBef>
              </a:pPr>
              <a:t>35</a:t>
            </a:fld>
            <a:endParaRPr lang="it-IT" altLang="it-IT" smtClean="0"/>
          </a:p>
        </p:txBody>
      </p:sp>
      <p:sp>
        <p:nvSpPr>
          <p:cNvPr id="29699" name="Rectangle 2"/>
          <p:cNvSpPr>
            <a:spLocks noGrp="1" noRot="1" noChangeAspect="1" noChangeArrowheads="1" noTextEdit="1"/>
          </p:cNvSpPr>
          <p:nvPr>
            <p:ph type="sldImg"/>
          </p:nvPr>
        </p:nvSpPr>
        <p:spPr>
          <a:solidFill>
            <a:srgbClr val="FFFFFF"/>
          </a:solidFill>
          <a:ln/>
        </p:spPr>
      </p:sp>
      <p:sp>
        <p:nvSpPr>
          <p:cNvPr id="29700"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6468139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E5ED6E-09A2-4C5B-8CAB-0C3FFF3B5969}" type="slidenum">
              <a:rPr lang="it-IT" altLang="it-IT" smtClean="0"/>
              <a:pPr>
                <a:spcBef>
                  <a:spcPct val="0"/>
                </a:spcBef>
              </a:pPr>
              <a:t>36</a:t>
            </a:fld>
            <a:endParaRPr lang="it-IT" altLang="it-IT" smtClean="0"/>
          </a:p>
        </p:txBody>
      </p:sp>
      <p:sp>
        <p:nvSpPr>
          <p:cNvPr id="31747" name="Rectangle 2"/>
          <p:cNvSpPr>
            <a:spLocks noGrp="1" noRot="1" noChangeAspect="1" noChangeArrowheads="1" noTextEdit="1"/>
          </p:cNvSpPr>
          <p:nvPr>
            <p:ph type="sldImg"/>
          </p:nvPr>
        </p:nvSpPr>
        <p:spPr>
          <a:solidFill>
            <a:srgbClr val="FFFFFF"/>
          </a:solidFill>
          <a:ln/>
        </p:spPr>
      </p:sp>
      <p:sp>
        <p:nvSpPr>
          <p:cNvPr id="31748"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590112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7951C04-8531-4AAA-8A56-F0B6B7E4F0C4}" type="slidenum">
              <a:rPr lang="it-IT" altLang="it-IT" smtClean="0"/>
              <a:pPr>
                <a:spcBef>
                  <a:spcPct val="0"/>
                </a:spcBef>
              </a:pPr>
              <a:t>37</a:t>
            </a:fld>
            <a:endParaRPr lang="it-IT" altLang="it-IT" smtClean="0"/>
          </a:p>
        </p:txBody>
      </p:sp>
      <p:sp>
        <p:nvSpPr>
          <p:cNvPr id="33795" name="Rectangle 2"/>
          <p:cNvSpPr>
            <a:spLocks noGrp="1" noRot="1" noChangeAspect="1" noChangeArrowheads="1" noTextEdit="1"/>
          </p:cNvSpPr>
          <p:nvPr>
            <p:ph type="sldImg"/>
          </p:nvPr>
        </p:nvSpPr>
        <p:spPr>
          <a:solidFill>
            <a:srgbClr val="FFFFFF"/>
          </a:solidFill>
          <a:ln/>
        </p:spPr>
      </p:sp>
      <p:sp>
        <p:nvSpPr>
          <p:cNvPr id="3379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460823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3601A22-1DD1-4511-A350-F9C388376E61}" type="slidenum">
              <a:rPr lang="it-IT" altLang="it-IT" smtClean="0"/>
              <a:pPr>
                <a:spcBef>
                  <a:spcPct val="0"/>
                </a:spcBef>
              </a:pPr>
              <a:t>38</a:t>
            </a:fld>
            <a:endParaRPr lang="it-IT" altLang="it-IT" smtClean="0"/>
          </a:p>
        </p:txBody>
      </p:sp>
      <p:sp>
        <p:nvSpPr>
          <p:cNvPr id="35843" name="Rectangle 2"/>
          <p:cNvSpPr>
            <a:spLocks noGrp="1" noRot="1" noChangeAspect="1" noChangeArrowheads="1" noTextEdit="1"/>
          </p:cNvSpPr>
          <p:nvPr>
            <p:ph type="sldImg"/>
          </p:nvPr>
        </p:nvSpPr>
        <p:spPr>
          <a:solidFill>
            <a:srgbClr val="FFFFFF"/>
          </a:solidFill>
          <a:ln/>
        </p:spPr>
      </p:sp>
      <p:sp>
        <p:nvSpPr>
          <p:cNvPr id="35844"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r>
              <a:rPr lang="it-IT" altLang="it-IT" dirty="0" smtClean="0"/>
              <a:t>La strada è tortuosa</a:t>
            </a:r>
            <a:r>
              <a:rPr lang="it-IT" altLang="it-IT" baseline="0" dirty="0" smtClean="0"/>
              <a:t> ma in discesa</a:t>
            </a:r>
            <a:endParaRPr lang="it-IT" altLang="it-IT" dirty="0" smtClean="0"/>
          </a:p>
        </p:txBody>
      </p:sp>
    </p:spTree>
    <p:extLst>
      <p:ext uri="{BB962C8B-B14F-4D97-AF65-F5344CB8AC3E}">
        <p14:creationId xmlns:p14="http://schemas.microsoft.com/office/powerpoint/2010/main" val="34029069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Il BIM ci consente di gestire meglio la quantità di informazioni crescenti</a:t>
            </a:r>
            <a:r>
              <a:rPr lang="it-IT" baseline="0" dirty="0" smtClean="0"/>
              <a:t> nel processo edilizio</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39</a:t>
            </a:fld>
            <a:endParaRPr lang="it-IT"/>
          </a:p>
        </p:txBody>
      </p:sp>
    </p:spTree>
    <p:extLst>
      <p:ext uri="{BB962C8B-B14F-4D97-AF65-F5344CB8AC3E}">
        <p14:creationId xmlns:p14="http://schemas.microsoft.com/office/powerpoint/2010/main" val="32825736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Prototipo virtuale</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41</a:t>
            </a:fld>
            <a:endParaRPr lang="it-IT"/>
          </a:p>
        </p:txBody>
      </p:sp>
    </p:spTree>
    <p:extLst>
      <p:ext uri="{BB962C8B-B14F-4D97-AF65-F5344CB8AC3E}">
        <p14:creationId xmlns:p14="http://schemas.microsoft.com/office/powerpoint/2010/main" val="4179558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kern="1200" baseline="0" dirty="0" smtClean="0">
                <a:solidFill>
                  <a:schemeClr val="tx1"/>
                </a:solidFill>
                <a:latin typeface="+mn-lt"/>
                <a:ea typeface="+mn-ea"/>
                <a:cs typeface="+mn-cs"/>
              </a:rPr>
              <a:t>studioso australiano </a:t>
            </a:r>
            <a:r>
              <a:rPr lang="it-IT" sz="1200" b="0" i="0" u="none" strike="noStrike" kern="1200" baseline="0" dirty="0" err="1" smtClean="0">
                <a:solidFill>
                  <a:schemeClr val="tx1"/>
                </a:solidFill>
                <a:latin typeface="+mn-lt"/>
                <a:ea typeface="+mn-ea"/>
                <a:cs typeface="+mn-cs"/>
              </a:rPr>
              <a:t>Bilal</a:t>
            </a:r>
            <a:r>
              <a:rPr lang="it-IT" sz="1200" b="0" i="0" u="none" strike="noStrike" kern="1200" baseline="0" dirty="0" smtClean="0">
                <a:solidFill>
                  <a:schemeClr val="tx1"/>
                </a:solidFill>
                <a:latin typeface="+mn-lt"/>
                <a:ea typeface="+mn-ea"/>
                <a:cs typeface="+mn-cs"/>
              </a:rPr>
              <a:t> </a:t>
            </a:r>
            <a:r>
              <a:rPr lang="it-IT" sz="1200" b="0" i="0" u="none" strike="noStrike" kern="1200" baseline="0" dirty="0" err="1" smtClean="0">
                <a:solidFill>
                  <a:schemeClr val="tx1"/>
                </a:solidFill>
                <a:latin typeface="+mn-lt"/>
                <a:ea typeface="+mn-ea"/>
                <a:cs typeface="+mn-cs"/>
              </a:rPr>
              <a:t>Succar</a:t>
            </a:r>
            <a:r>
              <a:rPr lang="it-IT" sz="1200" b="0" i="0" u="none" strike="noStrike" kern="1200" baseline="0" dirty="0" smtClean="0">
                <a:solidFill>
                  <a:schemeClr val="tx1"/>
                </a:solidFill>
                <a:latin typeface="+mn-lt"/>
                <a:ea typeface="+mn-ea"/>
                <a:cs typeface="+mn-cs"/>
              </a:rPr>
              <a:t> </a:t>
            </a:r>
            <a:endParaRPr lang="it-IT" dirty="0" smtClean="0"/>
          </a:p>
          <a:p>
            <a:r>
              <a:rPr lang="it-IT" dirty="0" err="1" smtClean="0"/>
              <a:t>Univeristà</a:t>
            </a:r>
            <a:r>
              <a:rPr lang="it-IT" baseline="0" dirty="0" smtClean="0"/>
              <a:t> </a:t>
            </a:r>
            <a:r>
              <a:rPr lang="it-IT" baseline="0" dirty="0" err="1" smtClean="0"/>
              <a:t>Pensilvenia</a:t>
            </a:r>
            <a:r>
              <a:rPr lang="it-IT" baseline="0" dirty="0" smtClean="0"/>
              <a:t>, US </a:t>
            </a:r>
            <a:r>
              <a:rPr lang="it-IT" baseline="0" dirty="0" err="1" smtClean="0"/>
              <a:t>Army</a:t>
            </a:r>
            <a:endParaRPr lang="it-IT" baseline="0" dirty="0" smtClean="0"/>
          </a:p>
          <a:p>
            <a:r>
              <a:rPr lang="it-IT" baseline="0" dirty="0" smtClean="0"/>
              <a:t>Banche</a:t>
            </a:r>
            <a:r>
              <a:rPr lang="it-IT" baseline="0" dirty="0" smtClean="0"/>
              <a:t>, fondi di </a:t>
            </a:r>
            <a:r>
              <a:rPr lang="it-IT" baseline="0" dirty="0" smtClean="0"/>
              <a:t>investimento      </a:t>
            </a:r>
          </a:p>
          <a:p>
            <a:r>
              <a:rPr lang="it-IT" baseline="0" dirty="0" smtClean="0"/>
              <a:t> Mac </a:t>
            </a:r>
            <a:r>
              <a:rPr lang="it-IT" baseline="0" dirty="0" err="1" smtClean="0"/>
              <a:t>Leamy</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44</a:t>
            </a:fld>
            <a:endParaRPr lang="it-IT"/>
          </a:p>
        </p:txBody>
      </p:sp>
    </p:spTree>
    <p:extLst>
      <p:ext uri="{BB962C8B-B14F-4D97-AF65-F5344CB8AC3E}">
        <p14:creationId xmlns:p14="http://schemas.microsoft.com/office/powerpoint/2010/main" val="13198480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45</a:t>
            </a:fld>
            <a:endParaRPr lang="it-IT"/>
          </a:p>
        </p:txBody>
      </p:sp>
    </p:spTree>
    <p:extLst>
      <p:ext uri="{BB962C8B-B14F-4D97-AF65-F5344CB8AC3E}">
        <p14:creationId xmlns:p14="http://schemas.microsoft.com/office/powerpoint/2010/main" val="376745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968A46D1-A0E3-4545-B6A1-CEA73D7BA0CB}" type="slidenum">
              <a:rPr lang="it-IT" smtClean="0"/>
              <a:t>5</a:t>
            </a:fld>
            <a:endParaRPr lang="it-IT"/>
          </a:p>
        </p:txBody>
      </p:sp>
    </p:spTree>
    <p:extLst>
      <p:ext uri="{BB962C8B-B14F-4D97-AF65-F5344CB8AC3E}">
        <p14:creationId xmlns:p14="http://schemas.microsoft.com/office/powerpoint/2010/main" val="51840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46</a:t>
            </a:fld>
            <a:endParaRPr lang="it-IT"/>
          </a:p>
        </p:txBody>
      </p:sp>
    </p:spTree>
    <p:extLst>
      <p:ext uri="{BB962C8B-B14F-4D97-AF65-F5344CB8AC3E}">
        <p14:creationId xmlns:p14="http://schemas.microsoft.com/office/powerpoint/2010/main" val="5150799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Siamo</a:t>
            </a:r>
            <a:r>
              <a:rPr lang="it-IT" baseline="0" dirty="0" smtClean="0"/>
              <a:t> 20 anni indietro</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47</a:t>
            </a:fld>
            <a:endParaRPr lang="it-IT"/>
          </a:p>
        </p:txBody>
      </p:sp>
    </p:spTree>
    <p:extLst>
      <p:ext uri="{BB962C8B-B14F-4D97-AF65-F5344CB8AC3E}">
        <p14:creationId xmlns:p14="http://schemas.microsoft.com/office/powerpoint/2010/main" val="29439469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Le UNI presenti in tutto il processo!!!</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62</a:t>
            </a:fld>
            <a:endParaRPr lang="it-IT"/>
          </a:p>
        </p:txBody>
      </p:sp>
    </p:spTree>
    <p:extLst>
      <p:ext uri="{BB962C8B-B14F-4D97-AF65-F5344CB8AC3E}">
        <p14:creationId xmlns:p14="http://schemas.microsoft.com/office/powerpoint/2010/main" val="1690291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63</a:t>
            </a:fld>
            <a:endParaRPr lang="it-IT"/>
          </a:p>
        </p:txBody>
      </p:sp>
    </p:spTree>
    <p:extLst>
      <p:ext uri="{BB962C8B-B14F-4D97-AF65-F5344CB8AC3E}">
        <p14:creationId xmlns:p14="http://schemas.microsoft.com/office/powerpoint/2010/main" val="39905923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64</a:t>
            </a:fld>
            <a:endParaRPr lang="it-IT"/>
          </a:p>
        </p:txBody>
      </p:sp>
    </p:spTree>
    <p:extLst>
      <p:ext uri="{BB962C8B-B14F-4D97-AF65-F5344CB8AC3E}">
        <p14:creationId xmlns:p14="http://schemas.microsoft.com/office/powerpoint/2010/main" val="1352759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65</a:t>
            </a:fld>
            <a:endParaRPr lang="it-IT"/>
          </a:p>
        </p:txBody>
      </p:sp>
    </p:spTree>
    <p:extLst>
      <p:ext uri="{BB962C8B-B14F-4D97-AF65-F5344CB8AC3E}">
        <p14:creationId xmlns:p14="http://schemas.microsoft.com/office/powerpoint/2010/main" val="18766950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PdR</a:t>
            </a:r>
            <a:r>
              <a:rPr lang="it-IT" dirty="0" smtClean="0"/>
              <a:t> Piano</a:t>
            </a:r>
            <a:r>
              <a:rPr lang="it-IT" baseline="0" dirty="0" smtClean="0"/>
              <a:t> di Riferimento Sistema di Gestione BIM</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66</a:t>
            </a:fld>
            <a:endParaRPr lang="it-IT"/>
          </a:p>
        </p:txBody>
      </p:sp>
    </p:spTree>
    <p:extLst>
      <p:ext uri="{BB962C8B-B14F-4D97-AF65-F5344CB8AC3E}">
        <p14:creationId xmlns:p14="http://schemas.microsoft.com/office/powerpoint/2010/main" val="37199038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AcDat</a:t>
            </a:r>
            <a:r>
              <a:rPr lang="it-IT" dirty="0" smtClean="0"/>
              <a:t>=</a:t>
            </a:r>
            <a:r>
              <a:rPr lang="it-IT" baseline="0" dirty="0" smtClean="0"/>
              <a:t> CDE</a:t>
            </a:r>
            <a:br>
              <a:rPr lang="it-IT" baseline="0" dirty="0" smtClean="0"/>
            </a:br>
            <a:r>
              <a:rPr lang="it-IT" baseline="0" dirty="0" err="1" smtClean="0"/>
              <a:t>AcDoc</a:t>
            </a:r>
            <a:r>
              <a:rPr lang="it-IT" baseline="0" dirty="0" smtClean="0"/>
              <a:t>= Data Room</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71</a:t>
            </a:fld>
            <a:endParaRPr lang="it-IT"/>
          </a:p>
        </p:txBody>
      </p:sp>
    </p:spTree>
    <p:extLst>
      <p:ext uri="{BB962C8B-B14F-4D97-AF65-F5344CB8AC3E}">
        <p14:creationId xmlns:p14="http://schemas.microsoft.com/office/powerpoint/2010/main" val="36274512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AcDat</a:t>
            </a:r>
            <a:r>
              <a:rPr lang="it-IT" dirty="0" smtClean="0"/>
              <a:t>=</a:t>
            </a:r>
            <a:r>
              <a:rPr lang="it-IT" baseline="0" dirty="0" smtClean="0"/>
              <a:t> CDE</a:t>
            </a:r>
            <a:br>
              <a:rPr lang="it-IT" baseline="0" dirty="0" smtClean="0"/>
            </a:br>
            <a:r>
              <a:rPr lang="it-IT" baseline="0" dirty="0" err="1" smtClean="0"/>
              <a:t>AcDoc</a:t>
            </a:r>
            <a:r>
              <a:rPr lang="it-IT" baseline="0" dirty="0" smtClean="0"/>
              <a:t>= Data Room</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72</a:t>
            </a:fld>
            <a:endParaRPr lang="it-IT"/>
          </a:p>
        </p:txBody>
      </p:sp>
    </p:spTree>
    <p:extLst>
      <p:ext uri="{BB962C8B-B14F-4D97-AF65-F5344CB8AC3E}">
        <p14:creationId xmlns:p14="http://schemas.microsoft.com/office/powerpoint/2010/main" val="1132099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Parlare dell’attendibilità del DATO e parlare dei Produttori</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87</a:t>
            </a:fld>
            <a:endParaRPr lang="it-IT"/>
          </a:p>
        </p:txBody>
      </p:sp>
    </p:spTree>
    <p:extLst>
      <p:ext uri="{BB962C8B-B14F-4D97-AF65-F5344CB8AC3E}">
        <p14:creationId xmlns:p14="http://schemas.microsoft.com/office/powerpoint/2010/main" val="424885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Un passo indietro</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6</a:t>
            </a:fld>
            <a:endParaRPr lang="it-IT"/>
          </a:p>
        </p:txBody>
      </p:sp>
    </p:spTree>
    <p:extLst>
      <p:ext uri="{BB962C8B-B14F-4D97-AF65-F5344CB8AC3E}">
        <p14:creationId xmlns:p14="http://schemas.microsoft.com/office/powerpoint/2010/main" val="33185833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F e G non sono significativi</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90</a:t>
            </a:fld>
            <a:endParaRPr lang="it-IT"/>
          </a:p>
        </p:txBody>
      </p:sp>
    </p:spTree>
    <p:extLst>
      <p:ext uri="{BB962C8B-B14F-4D97-AF65-F5344CB8AC3E}">
        <p14:creationId xmlns:p14="http://schemas.microsoft.com/office/powerpoint/2010/main" val="8746476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EIR , BEP </a:t>
            </a:r>
            <a:r>
              <a:rPr lang="it-IT" dirty="0" err="1" smtClean="0"/>
              <a:t>pre</a:t>
            </a:r>
            <a:r>
              <a:rPr lang="it-IT" dirty="0" smtClean="0"/>
              <a:t> </a:t>
            </a:r>
            <a:r>
              <a:rPr lang="it-IT" dirty="0" err="1" smtClean="0"/>
              <a:t>contract</a:t>
            </a:r>
            <a:r>
              <a:rPr lang="it-IT" baseline="0" dirty="0" smtClean="0"/>
              <a:t> BEP post </a:t>
            </a:r>
            <a:r>
              <a:rPr lang="it-IT" baseline="0" dirty="0" err="1" smtClean="0"/>
              <a:t>contract</a:t>
            </a:r>
            <a:r>
              <a:rPr lang="it-IT" baseline="0" dirty="0" smtClean="0"/>
              <a:t> nelle ISO 19650 l’EIR cambia e diventa Exchange Information </a:t>
            </a:r>
            <a:r>
              <a:rPr lang="it-IT" baseline="0" dirty="0" err="1" smtClean="0"/>
              <a:t>Requirement</a:t>
            </a:r>
            <a:endParaRPr lang="it-IT" baseline="0" dirty="0" smtClean="0"/>
          </a:p>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94</a:t>
            </a:fld>
            <a:endParaRPr lang="it-IT"/>
          </a:p>
        </p:txBody>
      </p:sp>
    </p:spTree>
    <p:extLst>
      <p:ext uri="{BB962C8B-B14F-4D97-AF65-F5344CB8AC3E}">
        <p14:creationId xmlns:p14="http://schemas.microsoft.com/office/powerpoint/2010/main" val="41909376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97</a:t>
            </a:fld>
            <a:endParaRPr lang="it-IT"/>
          </a:p>
        </p:txBody>
      </p:sp>
    </p:spTree>
    <p:extLst>
      <p:ext uri="{BB962C8B-B14F-4D97-AF65-F5344CB8AC3E}">
        <p14:creationId xmlns:p14="http://schemas.microsoft.com/office/powerpoint/2010/main" val="34320059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91A4AF2-83CA-4784-8CB5-8D983A08ABE3}"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117</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33795" name="Rectangle 2"/>
          <p:cNvSpPr>
            <a:spLocks noGrp="1" noRot="1" noChangeAspect="1" noChangeArrowheads="1" noTextEdit="1"/>
          </p:cNvSpPr>
          <p:nvPr>
            <p:ph type="sldImg"/>
          </p:nvPr>
        </p:nvSpPr>
        <p:spPr>
          <a:solidFill>
            <a:srgbClr val="FFFFFF"/>
          </a:solidFill>
          <a:ln/>
        </p:spPr>
      </p:sp>
      <p:sp>
        <p:nvSpPr>
          <p:cNvPr id="3379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r>
              <a:rPr lang="it-IT" altLang="it-IT" dirty="0" smtClean="0"/>
              <a:t>Figura</a:t>
            </a:r>
            <a:r>
              <a:rPr lang="it-IT" altLang="it-IT" baseline="0" dirty="0" smtClean="0"/>
              <a:t> non ufficiale il Family Manager o Family Maker</a:t>
            </a:r>
            <a:endParaRPr lang="it-IT" altLang="it-IT" dirty="0" smtClean="0"/>
          </a:p>
        </p:txBody>
      </p:sp>
    </p:spTree>
    <p:extLst>
      <p:ext uri="{BB962C8B-B14F-4D97-AF65-F5344CB8AC3E}">
        <p14:creationId xmlns:p14="http://schemas.microsoft.com/office/powerpoint/2010/main" val="28393163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EE14C53-AAEA-4896-A74B-BC8233FFB5FA}"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118</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35843" name="Rectangle 2"/>
          <p:cNvSpPr>
            <a:spLocks noGrp="1" noRot="1" noChangeAspect="1" noChangeArrowheads="1" noTextEdit="1"/>
          </p:cNvSpPr>
          <p:nvPr>
            <p:ph type="sldImg"/>
          </p:nvPr>
        </p:nvSpPr>
        <p:spPr>
          <a:solidFill>
            <a:srgbClr val="FFFFFF"/>
          </a:solidFill>
          <a:ln/>
        </p:spPr>
      </p:sp>
      <p:sp>
        <p:nvSpPr>
          <p:cNvPr id="35844"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6741129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6DF038E-591C-4576-ABA7-762CDB973B85}"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119</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419238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6DF038E-591C-4576-ABA7-762CDB973B85}"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120</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8657790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6DF038E-591C-4576-ABA7-762CDB973B85}"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121</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7467425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4B29C43-D5D0-4037-B052-3D474A1CD3E2}"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122</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7238876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6DF038E-591C-4576-ABA7-762CDB973B85}"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123</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182632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Gli oggetti sono oggetti reali anche per la</a:t>
            </a:r>
            <a:r>
              <a:rPr lang="it-IT" baseline="0" dirty="0" smtClean="0"/>
              <a:t> macchina, allo stesso modo di come li conosciamo noi, hanno relazioni e attributi. Porta va su muro… muro fatto a strati </a:t>
            </a:r>
            <a:r>
              <a:rPr lang="it-IT" baseline="0" dirty="0" err="1" smtClean="0"/>
              <a:t>etc</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9</a:t>
            </a:fld>
            <a:endParaRPr lang="it-IT"/>
          </a:p>
        </p:txBody>
      </p:sp>
    </p:spTree>
    <p:extLst>
      <p:ext uri="{BB962C8B-B14F-4D97-AF65-F5344CB8AC3E}">
        <p14:creationId xmlns:p14="http://schemas.microsoft.com/office/powerpoint/2010/main" val="32762002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47D6A7E-D03C-48BF-871F-0AB3BD157CC9}"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124</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48131" name="Rectangle 2"/>
          <p:cNvSpPr>
            <a:spLocks noGrp="1" noRot="1" noChangeAspect="1" noChangeArrowheads="1" noTextEdit="1"/>
          </p:cNvSpPr>
          <p:nvPr>
            <p:ph type="sldImg"/>
          </p:nvPr>
        </p:nvSpPr>
        <p:spPr>
          <a:solidFill>
            <a:srgbClr val="FFFFFF"/>
          </a:solidFill>
          <a:ln/>
        </p:spPr>
      </p:sp>
      <p:sp>
        <p:nvSpPr>
          <p:cNvPr id="4813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8092500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6DF038E-591C-4576-ABA7-762CDB973B85}"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125</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9686058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AA02FB2-7871-44EC-BE3D-041D700417A8}"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126</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52227" name="Rectangle 2"/>
          <p:cNvSpPr>
            <a:spLocks noGrp="1" noRot="1" noChangeAspect="1" noChangeArrowheads="1" noTextEdit="1"/>
          </p:cNvSpPr>
          <p:nvPr>
            <p:ph type="sldImg"/>
          </p:nvPr>
        </p:nvSpPr>
        <p:spPr>
          <a:solidFill>
            <a:srgbClr val="FFFFFF"/>
          </a:solidFill>
          <a:ln/>
        </p:spPr>
      </p:sp>
      <p:sp>
        <p:nvSpPr>
          <p:cNvPr id="52228"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1291322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AECF277-23EB-4AAD-9DED-4A73CC758AA2}"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127</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1896644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95E6F6C-FFED-499D-B448-141668F8CAE8}" type="slidenum">
              <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128</a:t>
            </a:fld>
            <a:endParaRPr kumimoji="0" lang="it-IT" altLang="it-IT"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56323" name="Rectangle 2"/>
          <p:cNvSpPr>
            <a:spLocks noGrp="1" noRot="1" noChangeAspect="1" noChangeArrowheads="1" noTextEdit="1"/>
          </p:cNvSpPr>
          <p:nvPr>
            <p:ph type="sldImg"/>
          </p:nvPr>
        </p:nvSpPr>
        <p:spPr>
          <a:solidFill>
            <a:srgbClr val="FFFFFF"/>
          </a:solidFill>
          <a:ln/>
        </p:spPr>
      </p:sp>
      <p:sp>
        <p:nvSpPr>
          <p:cNvPr id="56324"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dirty="0" smtClean="0"/>
          </a:p>
        </p:txBody>
      </p:sp>
    </p:spTree>
    <p:extLst>
      <p:ext uri="{BB962C8B-B14F-4D97-AF65-F5344CB8AC3E}">
        <p14:creationId xmlns:p14="http://schemas.microsoft.com/office/powerpoint/2010/main" val="26437486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130</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96663620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131</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903448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132</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5751707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133</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1700238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134</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483715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 macchina pensa ad oggetti come</a:t>
            </a:r>
            <a:r>
              <a:rPr lang="it-IT" baseline="0" dirty="0" smtClean="0"/>
              <a:t> noi</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10</a:t>
            </a:fld>
            <a:endParaRPr lang="it-IT"/>
          </a:p>
        </p:txBody>
      </p:sp>
    </p:spTree>
    <p:extLst>
      <p:ext uri="{BB962C8B-B14F-4D97-AF65-F5344CB8AC3E}">
        <p14:creationId xmlns:p14="http://schemas.microsoft.com/office/powerpoint/2010/main" val="2523095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135</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445515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136</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r>
              <a:rPr lang="it-IT" altLang="it-IT" dirty="0" smtClean="0"/>
              <a:t>Muri</a:t>
            </a:r>
            <a:r>
              <a:rPr lang="it-IT" altLang="it-IT" baseline="0" dirty="0" smtClean="0"/>
              <a:t> divisi per livello</a:t>
            </a:r>
          </a:p>
          <a:p>
            <a:pPr eaLnBrk="1" hangingPunct="1"/>
            <a:r>
              <a:rPr lang="it-IT" altLang="it-IT" baseline="0" dirty="0" smtClean="0"/>
              <a:t>Solai diversi modellati separatamente</a:t>
            </a:r>
            <a:endParaRPr lang="it-IT" altLang="it-IT" dirty="0" smtClean="0"/>
          </a:p>
        </p:txBody>
      </p:sp>
    </p:spTree>
    <p:extLst>
      <p:ext uri="{BB962C8B-B14F-4D97-AF65-F5344CB8AC3E}">
        <p14:creationId xmlns:p14="http://schemas.microsoft.com/office/powerpoint/2010/main" val="42629824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137</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6831763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138</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2219036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139</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1163111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140</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92952987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141</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9201919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142</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5341122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143</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2115842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144</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1823908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Collegamenti portano ad errori…</a:t>
            </a:r>
            <a:endParaRPr lang="it-IT" dirty="0"/>
          </a:p>
        </p:txBody>
      </p:sp>
      <p:sp>
        <p:nvSpPr>
          <p:cNvPr id="4" name="Segnaposto numero diapositiva 3"/>
          <p:cNvSpPr>
            <a:spLocks noGrp="1"/>
          </p:cNvSpPr>
          <p:nvPr>
            <p:ph type="sldNum" sz="quarter" idx="10"/>
          </p:nvPr>
        </p:nvSpPr>
        <p:spPr/>
        <p:txBody>
          <a:bodyPr/>
          <a:lstStyle/>
          <a:p>
            <a:fld id="{968A46D1-A0E3-4545-B6A1-CEA73D7BA0CB}" type="slidenum">
              <a:rPr lang="it-IT" smtClean="0"/>
              <a:t>11</a:t>
            </a:fld>
            <a:endParaRPr lang="it-IT"/>
          </a:p>
        </p:txBody>
      </p:sp>
    </p:spTree>
    <p:extLst>
      <p:ext uri="{BB962C8B-B14F-4D97-AF65-F5344CB8AC3E}">
        <p14:creationId xmlns:p14="http://schemas.microsoft.com/office/powerpoint/2010/main" val="37784196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145</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313402173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3EFE8484-7F88-49FC-8D72-2139A2CC2751}" type="slidenum">
              <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146</a:t>
            </a:fld>
            <a:endParaRPr kumimoji="0" lang="it-IT" altLang="it-IT"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endParaRPr>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it-IT" altLang="it-IT" smtClean="0"/>
          </a:p>
        </p:txBody>
      </p:sp>
    </p:spTree>
    <p:extLst>
      <p:ext uri="{BB962C8B-B14F-4D97-AF65-F5344CB8AC3E}">
        <p14:creationId xmlns:p14="http://schemas.microsoft.com/office/powerpoint/2010/main" val="265618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Approccio con IFC</a:t>
            </a:r>
          </a:p>
        </p:txBody>
      </p:sp>
      <p:sp>
        <p:nvSpPr>
          <p:cNvPr id="4" name="Segnaposto numero diapositiva 3"/>
          <p:cNvSpPr>
            <a:spLocks noGrp="1"/>
          </p:cNvSpPr>
          <p:nvPr>
            <p:ph type="sldNum" sz="quarter" idx="10"/>
          </p:nvPr>
        </p:nvSpPr>
        <p:spPr/>
        <p:txBody>
          <a:bodyPr/>
          <a:lstStyle/>
          <a:p>
            <a:fld id="{968A46D1-A0E3-4545-B6A1-CEA73D7BA0CB}" type="slidenum">
              <a:rPr lang="it-IT" smtClean="0"/>
              <a:t>12</a:t>
            </a:fld>
            <a:endParaRPr lang="it-IT"/>
          </a:p>
        </p:txBody>
      </p:sp>
    </p:spTree>
    <p:extLst>
      <p:ext uri="{BB962C8B-B14F-4D97-AF65-F5344CB8AC3E}">
        <p14:creationId xmlns:p14="http://schemas.microsoft.com/office/powerpoint/2010/main" val="2426895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6/11/2019</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102544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65570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6/11/2019</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8625970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olo e contenut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89512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4224">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it-IT" smtClean="0"/>
              <a:t>Fare clic per modificare lo stile del titolo</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552371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Modifica gli stili del testo dello schema</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6/11/2019</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47655672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6/11/2019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5967000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6/11/2019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2213032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7" name="Rectangle 6"/>
          <p:cNvSpPr>
            <a:spLocks noChangeAspect="1"/>
          </p:cNvSpPr>
          <p:nvPr/>
        </p:nvSpPr>
        <p:spPr>
          <a:xfrm>
            <a:off x="440683" y="606555"/>
            <a:ext cx="11300036" cy="61575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3" y="606555"/>
            <a:ext cx="11029616" cy="555717"/>
          </a:xfrm>
        </p:spPr>
        <p:txBody>
          <a:bodyPr/>
          <a:lstStyle>
            <a:lvl1pPr algn="l">
              <a:defRPr/>
            </a:lvl1pPr>
          </a:lstStyle>
          <a:p>
            <a:r>
              <a:rPr lang="it-IT" dirty="0" smtClean="0"/>
              <a:t>Fare clic per modificare lo stile del titolo</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6/11/2019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9119861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6/11/2019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2875775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Modifica gli stili del testo dello schema</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6/11/2019</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7106620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Modifica gli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6/11/2019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30930075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6/11/2019</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‹N›</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3049512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150.JP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153.jpg"/><Relationship Id="rId7" Type="http://schemas.openxmlformats.org/officeDocument/2006/relationships/image" Target="../media/image157.JPG"/><Relationship Id="rId2" Type="http://schemas.openxmlformats.org/officeDocument/2006/relationships/image" Target="../media/image152.jpg"/><Relationship Id="rId1" Type="http://schemas.openxmlformats.org/officeDocument/2006/relationships/slideLayout" Target="../slideLayouts/slideLayout6.xml"/><Relationship Id="rId6" Type="http://schemas.openxmlformats.org/officeDocument/2006/relationships/image" Target="../media/image156.png"/><Relationship Id="rId5" Type="http://schemas.openxmlformats.org/officeDocument/2006/relationships/image" Target="../media/image155.JPG"/><Relationship Id="rId4" Type="http://schemas.openxmlformats.org/officeDocument/2006/relationships/image" Target="../media/image154.jpg"/></Relationships>
</file>

<file path=ppt/slides/_rels/slide111.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image" Target="../media/image158.JP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64.jpe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slideLayout" Target="../slideLayouts/slideLayout6.xml"/><Relationship Id="rId4" Type="http://schemas.openxmlformats.org/officeDocument/2006/relationships/image" Target="../media/image168.jpeg"/></Relationships>
</file>

<file path=ppt/slides/_rels/slide117.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62.xml"/><Relationship Id="rId1" Type="http://schemas.openxmlformats.org/officeDocument/2006/relationships/slideLayout" Target="../slideLayouts/slideLayout6.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71.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66.xml"/><Relationship Id="rId1" Type="http://schemas.openxmlformats.org/officeDocument/2006/relationships/slideLayout" Target="../slideLayouts/slideLayout6.xml"/><Relationship Id="rId4" Type="http://schemas.openxmlformats.org/officeDocument/2006/relationships/image" Target="../media/image175.png"/></Relationships>
</file>

<file path=ppt/slides/_rels/slide132.xml.rels><?xml version="1.0" encoding="UTF-8" standalone="yes"?>
<Relationships xmlns="http://schemas.openxmlformats.org/package/2006/relationships"><Relationship Id="rId3" Type="http://schemas.openxmlformats.org/officeDocument/2006/relationships/image" Target="../media/image176.jp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177.jp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178.jp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179.JP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notesSlide" Target="../notesSlides/notesSlide73.xml"/><Relationship Id="rId1" Type="http://schemas.openxmlformats.org/officeDocument/2006/relationships/slideLayout" Target="../slideLayouts/slideLayout6.xml"/><Relationship Id="rId5" Type="http://schemas.openxmlformats.org/officeDocument/2006/relationships/image" Target="../media/image182.png"/><Relationship Id="rId4" Type="http://schemas.openxmlformats.org/officeDocument/2006/relationships/image" Target="../media/image181.jpeg"/></Relationships>
</file>

<file path=ppt/slides/_rels/slide139.xml.rels><?xml version="1.0" encoding="UTF-8" standalone="yes"?>
<Relationships xmlns="http://schemas.openxmlformats.org/package/2006/relationships"><Relationship Id="rId3" Type="http://schemas.openxmlformats.org/officeDocument/2006/relationships/image" Target="../media/image183.JP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3" Type="http://schemas.openxmlformats.org/officeDocument/2006/relationships/image" Target="../media/image184.gif"/><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185.jp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187.jpg"/></Relationships>
</file>

<file path=ppt/slides/_rels/slide143.xml.rels><?xml version="1.0" encoding="UTF-8" standalone="yes"?>
<Relationships xmlns="http://schemas.openxmlformats.org/package/2006/relationships"><Relationship Id="rId3" Type="http://schemas.openxmlformats.org/officeDocument/2006/relationships/image" Target="../media/image188.jpg"/><Relationship Id="rId2" Type="http://schemas.openxmlformats.org/officeDocument/2006/relationships/notesSlide" Target="../notesSlides/notesSlide78.xml"/><Relationship Id="rId1" Type="http://schemas.openxmlformats.org/officeDocument/2006/relationships/slideLayout" Target="../slideLayouts/slideLayout6.xml"/><Relationship Id="rId4" Type="http://schemas.openxmlformats.org/officeDocument/2006/relationships/image" Target="../media/image189.png"/></Relationships>
</file>

<file path=ppt/slides/_rels/slide144.xml.rels><?xml version="1.0" encoding="UTF-8" standalone="yes"?>
<Relationships xmlns="http://schemas.openxmlformats.org/package/2006/relationships"><Relationship Id="rId3" Type="http://schemas.openxmlformats.org/officeDocument/2006/relationships/image" Target="../media/image190.jp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hyperlink" Target="mailto:Antonio.piccinini@hotmail.it" TargetMode="External"/><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5.jpg"/><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32.jp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35.jpe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42.jpeg"/><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49.jpg"/></Relationships>
</file>

<file path=ppt/slides/_rels/slide2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5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58.jpg"/></Relationships>
</file>

<file path=ppt/slides/_rels/slide32.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69.jpeg"/><Relationship Id="rId3" Type="http://schemas.openxmlformats.org/officeDocument/2006/relationships/image" Target="../media/image59.png"/><Relationship Id="rId7" Type="http://schemas.openxmlformats.org/officeDocument/2006/relationships/image" Target="../media/image63.jpeg"/><Relationship Id="rId12"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62.jpeg"/><Relationship Id="rId11" Type="http://schemas.openxmlformats.org/officeDocument/2006/relationships/image" Target="../media/image67.jpeg"/><Relationship Id="rId5" Type="http://schemas.openxmlformats.org/officeDocument/2006/relationships/image" Target="../media/image61.jpeg"/><Relationship Id="rId10" Type="http://schemas.openxmlformats.org/officeDocument/2006/relationships/image" Target="../media/image66.png"/><Relationship Id="rId4" Type="http://schemas.openxmlformats.org/officeDocument/2006/relationships/image" Target="../media/image60.jpeg"/><Relationship Id="rId9" Type="http://schemas.openxmlformats.org/officeDocument/2006/relationships/image" Target="../media/image65.jpeg"/></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png"/></Relationships>
</file>

<file path=ppt/slides/_rels/slide3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84.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g"/><Relationship Id="rId1" Type="http://schemas.openxmlformats.org/officeDocument/2006/relationships/slideLayout" Target="../slideLayouts/slideLayout6.xml"/><Relationship Id="rId4" Type="http://schemas.openxmlformats.org/officeDocument/2006/relationships/image" Target="../media/image91.jpeg"/></Relationships>
</file>

<file path=ppt/slides/_rels/slide4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6.xml"/><Relationship Id="rId5" Type="http://schemas.openxmlformats.org/officeDocument/2006/relationships/image" Target="../media/image96.png"/><Relationship Id="rId4" Type="http://schemas.openxmlformats.org/officeDocument/2006/relationships/image" Target="../media/image95.jpeg"/></Relationships>
</file>

<file path=ppt/slides/_rels/slide43.xml.rels><?xml version="1.0" encoding="UTF-8" standalone="yes"?>
<Relationships xmlns="http://schemas.openxmlformats.org/package/2006/relationships"><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image" Target="../media/image97.png"/><Relationship Id="rId1" Type="http://schemas.openxmlformats.org/officeDocument/2006/relationships/slideLayout" Target="../slideLayouts/slideLayout6.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jpeg"/></Relationships>
</file>

<file path=ppt/slides/_rels/slide4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104.jpeg"/></Relationships>
</file>

<file path=ppt/slides/_rels/slide4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107.jpeg"/></Relationships>
</file>

<file path=ppt/slides/_rels/slide4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png"/><Relationship Id="rId1" Type="http://schemas.openxmlformats.org/officeDocument/2006/relationships/slideLayout" Target="../slideLayouts/slideLayout6.xml"/><Relationship Id="rId4" Type="http://schemas.openxmlformats.org/officeDocument/2006/relationships/image" Target="../media/image117.png"/></Relationships>
</file>

<file path=ppt/slides/_rels/slide5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40.png"/><Relationship Id="rId7" Type="http://schemas.openxmlformats.org/officeDocument/2006/relationships/image" Target="../media/image143.png"/><Relationship Id="rId2" Type="http://schemas.openxmlformats.org/officeDocument/2006/relationships/notesSlide" Target="../notesSlides/notesSlide52.xml"/><Relationship Id="rId1" Type="http://schemas.openxmlformats.org/officeDocument/2006/relationships/slideLayout" Target="../slideLayouts/slideLayout6.xml"/><Relationship Id="rId6" Type="http://schemas.openxmlformats.org/officeDocument/2006/relationships/image" Target="../media/image82.png"/><Relationship Id="rId5" Type="http://schemas.openxmlformats.org/officeDocument/2006/relationships/image" Target="../media/image142.png"/><Relationship Id="rId10" Type="http://schemas.openxmlformats.org/officeDocument/2006/relationships/image" Target="../media/image83.png"/><Relationship Id="rId4" Type="http://schemas.openxmlformats.org/officeDocument/2006/relationships/image" Target="../media/image141.png"/><Relationship Id="rId9" Type="http://schemas.openxmlformats.org/officeDocument/2006/relationships/image" Target="../media/image145.png"/></Relationships>
</file>

<file path=ppt/slides/_rels/slide9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a:bodyPr>
          <a:lstStyle/>
          <a:p>
            <a:r>
              <a:rPr lang="it-IT" b="1" dirty="0"/>
              <a:t>BIM - BUILDING INFORMATION </a:t>
            </a:r>
            <a:r>
              <a:rPr lang="it-IT" b="1" dirty="0" smtClean="0"/>
              <a:t>MODELING</a:t>
            </a:r>
            <a:endParaRPr lang="it-IT" b="1" dirty="0"/>
          </a:p>
        </p:txBody>
      </p:sp>
      <p:sp>
        <p:nvSpPr>
          <p:cNvPr id="3" name="Sottotitolo 2"/>
          <p:cNvSpPr>
            <a:spLocks noGrp="1"/>
          </p:cNvSpPr>
          <p:nvPr>
            <p:ph type="subTitle" idx="1"/>
          </p:nvPr>
        </p:nvSpPr>
        <p:spPr/>
        <p:txBody>
          <a:bodyPr/>
          <a:lstStyle/>
          <a:p>
            <a:r>
              <a:rPr lang="it-IT" b="1" dirty="0"/>
              <a:t>Riflessi su progettazione ed esecuzione dei lavori</a:t>
            </a:r>
            <a:endParaRPr lang="it-IT" dirty="0"/>
          </a:p>
        </p:txBody>
      </p:sp>
    </p:spTree>
    <p:extLst>
      <p:ext uri="{BB962C8B-B14F-4D97-AF65-F5344CB8AC3E}">
        <p14:creationId xmlns:p14="http://schemas.microsoft.com/office/powerpoint/2010/main" val="3617985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 name="CasellaDiTesto 2"/>
          <p:cNvSpPr txBox="1"/>
          <p:nvPr/>
        </p:nvSpPr>
        <p:spPr>
          <a:xfrm>
            <a:off x="437594" y="1347379"/>
            <a:ext cx="5895703" cy="369332"/>
          </a:xfrm>
          <a:prstGeom prst="rect">
            <a:avLst/>
          </a:prstGeom>
          <a:noFill/>
        </p:spPr>
        <p:txBody>
          <a:bodyPr wrap="square" rtlCol="0">
            <a:spAutoFit/>
          </a:bodyPr>
          <a:lstStyle/>
          <a:p>
            <a:r>
              <a:rPr lang="it-IT" dirty="0" smtClean="0"/>
              <a:t>Programmazione ad oggetti:</a:t>
            </a:r>
          </a:p>
        </p:txBody>
      </p:sp>
      <p:pic>
        <p:nvPicPr>
          <p:cNvPr id="4" name="Immagine 3"/>
          <p:cNvPicPr>
            <a:picLocks noChangeAspect="1"/>
          </p:cNvPicPr>
          <p:nvPr/>
        </p:nvPicPr>
        <p:blipFill>
          <a:blip r:embed="rId3">
            <a:duotone>
              <a:schemeClr val="accent1">
                <a:shade val="45000"/>
                <a:satMod val="135000"/>
              </a:schemeClr>
              <a:prstClr val="white"/>
            </a:duotone>
          </a:blip>
          <a:stretch>
            <a:fillRect/>
          </a:stretch>
        </p:blipFill>
        <p:spPr>
          <a:xfrm>
            <a:off x="2480726" y="1716711"/>
            <a:ext cx="7219950" cy="4200525"/>
          </a:xfrm>
          <a:prstGeom prst="rect">
            <a:avLst/>
          </a:prstGeom>
        </p:spPr>
      </p:pic>
    </p:spTree>
    <p:extLst>
      <p:ext uri="{BB962C8B-B14F-4D97-AF65-F5344CB8AC3E}">
        <p14:creationId xmlns:p14="http://schemas.microsoft.com/office/powerpoint/2010/main" val="400798655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3" name="object 3"/>
          <p:cNvSpPr txBox="1"/>
          <p:nvPr/>
        </p:nvSpPr>
        <p:spPr>
          <a:xfrm>
            <a:off x="1656895" y="1483915"/>
            <a:ext cx="8867612" cy="4314001"/>
          </a:xfrm>
          <a:prstGeom prst="rect">
            <a:avLst/>
          </a:prstGeom>
        </p:spPr>
        <p:txBody>
          <a:bodyPr vert="horz" wrap="square" lIns="0" tIns="111760" rIns="0" bIns="0" rtlCol="0">
            <a:spAutoFit/>
          </a:bodyPr>
          <a:lstStyle/>
          <a:p>
            <a:pPr marL="12700" marR="0" lvl="0" indent="0" algn="l" defTabSz="914400" rtl="0" eaLnBrk="1" fontAlgn="auto" latinLnBrk="0" hangingPunct="1">
              <a:lnSpc>
                <a:spcPct val="100000"/>
              </a:lnSpc>
              <a:spcBef>
                <a:spcPts val="880"/>
              </a:spcBef>
              <a:spcAft>
                <a:spcPts val="0"/>
              </a:spcAft>
              <a:buClrTx/>
              <a:buSzTx/>
              <a:buFontTx/>
              <a:buNone/>
              <a:tabLst/>
              <a:defRPr/>
            </a:pPr>
            <a:r>
              <a:rPr kumimoji="0" sz="1800" b="1" i="0" u="none" strike="noStrike" kern="1200" cap="none" spc="-20" normalizeH="0" baseline="0" noProof="0" dirty="0">
                <a:ln>
                  <a:noFill/>
                </a:ln>
                <a:solidFill>
                  <a:prstClr val="black"/>
                </a:solidFill>
                <a:effectLst/>
                <a:uLnTx/>
                <a:uFillTx/>
                <a:latin typeface="Calibri"/>
                <a:ea typeface="+mn-ea"/>
                <a:cs typeface="Calibri"/>
              </a:rPr>
              <a:t>Struttura </a:t>
            </a:r>
            <a:r>
              <a:rPr kumimoji="0" sz="1800" b="1" i="0" u="none" strike="noStrike" kern="1200" cap="none" spc="-5" normalizeH="0" baseline="0" noProof="0" dirty="0">
                <a:ln>
                  <a:noFill/>
                </a:ln>
                <a:solidFill>
                  <a:prstClr val="black"/>
                </a:solidFill>
                <a:effectLst/>
                <a:uLnTx/>
                <a:uFillTx/>
                <a:latin typeface="Calibri"/>
                <a:ea typeface="+mn-ea"/>
                <a:cs typeface="Calibri"/>
              </a:rPr>
              <a:t>di un</a:t>
            </a:r>
            <a:r>
              <a:rPr kumimoji="0" sz="1800" b="1" i="0" u="none" strike="noStrike" kern="1200" cap="none" spc="0" normalizeH="0" baseline="0" noProof="0" dirty="0">
                <a:ln>
                  <a:noFill/>
                </a:ln>
                <a:solidFill>
                  <a:prstClr val="black"/>
                </a:solidFill>
                <a:effectLst/>
                <a:uLnTx/>
                <a:uFillTx/>
                <a:latin typeface="Calibri"/>
                <a:ea typeface="+mn-ea"/>
                <a:cs typeface="Calibri"/>
              </a:rPr>
              <a:t> </a:t>
            </a:r>
            <a:r>
              <a:rPr kumimoji="0" sz="1800" b="1" i="0" u="none" strike="noStrike" kern="1200" cap="none" spc="-5" normalizeH="0" baseline="0" noProof="0" dirty="0">
                <a:ln>
                  <a:noFill/>
                </a:ln>
                <a:solidFill>
                  <a:prstClr val="black"/>
                </a:solidFill>
                <a:effectLst/>
                <a:uLnTx/>
                <a:uFillTx/>
                <a:latin typeface="Calibri"/>
                <a:ea typeface="+mn-ea"/>
                <a:cs typeface="Calibri"/>
              </a:rPr>
              <a:t>CI</a:t>
            </a:r>
            <a:endParaRPr kumimoji="0" sz="1800" b="0" i="0" u="none" strike="noStrike" kern="1200" cap="none" spc="0" normalizeH="0" baseline="0" noProof="0" dirty="0">
              <a:ln>
                <a:noFill/>
              </a:ln>
              <a:solidFill>
                <a:prstClr val="black"/>
              </a:solidFill>
              <a:effectLst/>
              <a:uLnTx/>
              <a:uFillTx/>
              <a:latin typeface="Calibri"/>
              <a:ea typeface="+mn-ea"/>
              <a:cs typeface="Calibri"/>
            </a:endParaRPr>
          </a:p>
          <a:p>
            <a:pPr marL="354965" marR="563880"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b="1" dirty="0">
                <a:solidFill>
                  <a:schemeClr val="tx2"/>
                </a:solidFill>
              </a:rPr>
              <a:t>premesse:</a:t>
            </a:r>
          </a:p>
          <a:p>
            <a:pPr marL="812165" marR="563880" lvl="1" indent="-342265"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dirty="0">
                <a:solidFill>
                  <a:schemeClr val="tx2"/>
                </a:solidFill>
              </a:rPr>
              <a:t>identificazione del progetto;</a:t>
            </a:r>
          </a:p>
          <a:p>
            <a:pPr marL="812165" marR="563880" lvl="1" indent="-342265"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dirty="0">
                <a:solidFill>
                  <a:schemeClr val="tx2"/>
                </a:solidFill>
              </a:rPr>
              <a:t>introduzione;</a:t>
            </a:r>
          </a:p>
          <a:p>
            <a:pPr marL="812165" marR="563880" lvl="1" indent="-342265"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dirty="0">
                <a:solidFill>
                  <a:schemeClr val="tx2"/>
                </a:solidFill>
              </a:rPr>
              <a:t>acronimi e </a:t>
            </a:r>
            <a:r>
              <a:rPr dirty="0" err="1" smtClean="0">
                <a:solidFill>
                  <a:schemeClr val="tx2"/>
                </a:solidFill>
              </a:rPr>
              <a:t>glossario</a:t>
            </a:r>
            <a:r>
              <a:rPr dirty="0" smtClean="0">
                <a:solidFill>
                  <a:schemeClr val="tx2"/>
                </a:solidFill>
              </a:rPr>
              <a:t>;</a:t>
            </a:r>
            <a:endParaRPr lang="it-IT" dirty="0" smtClean="0">
              <a:solidFill>
                <a:schemeClr val="tx2"/>
              </a:solidFill>
            </a:endParaRPr>
          </a:p>
          <a:p>
            <a:pPr marL="354965" marR="563880"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b="1" dirty="0" err="1" smtClean="0">
                <a:solidFill>
                  <a:schemeClr val="tx2"/>
                </a:solidFill>
              </a:rPr>
              <a:t>riferimenti</a:t>
            </a:r>
            <a:r>
              <a:rPr b="1" dirty="0" smtClean="0">
                <a:solidFill>
                  <a:schemeClr val="tx2"/>
                </a:solidFill>
              </a:rPr>
              <a:t> </a:t>
            </a:r>
            <a:r>
              <a:rPr b="1" dirty="0">
                <a:solidFill>
                  <a:schemeClr val="tx2"/>
                </a:solidFill>
              </a:rPr>
              <a:t>normativi;</a:t>
            </a:r>
          </a:p>
          <a:p>
            <a:pPr marL="354965" marR="563880"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b="1" dirty="0">
                <a:solidFill>
                  <a:schemeClr val="tx2"/>
                </a:solidFill>
              </a:rPr>
              <a:t>sezione tecnica</a:t>
            </a:r>
            <a:r>
              <a:rPr dirty="0">
                <a:solidFill>
                  <a:schemeClr val="tx2"/>
                </a:solidFill>
              </a:rPr>
              <a:t>:</a:t>
            </a:r>
          </a:p>
          <a:p>
            <a:pPr marL="812165" marR="563880" lvl="1" indent="-342265" algn="just" fontAlgn="auto">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dirty="0">
                <a:solidFill>
                  <a:schemeClr val="tx2"/>
                </a:solidFill>
              </a:rPr>
              <a:t>caratteristiche tecniche e prestazionali dell’infrastruttura hardware e software:</a:t>
            </a:r>
          </a:p>
          <a:p>
            <a:pPr marL="1269365" marR="563880" lvl="2" indent="-342265"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dirty="0">
                <a:solidFill>
                  <a:schemeClr val="tx2"/>
                </a:solidFill>
              </a:rPr>
              <a:t>infrastruttura hardware;</a:t>
            </a:r>
          </a:p>
          <a:p>
            <a:pPr marL="1269365" marR="563880" lvl="2" indent="-342265"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dirty="0">
                <a:solidFill>
                  <a:schemeClr val="tx2"/>
                </a:solidFill>
              </a:rPr>
              <a:t>infrastruttura software;</a:t>
            </a:r>
          </a:p>
          <a:p>
            <a:pPr marL="812165" marR="563880" lvl="1" indent="-342265" algn="just" fontAlgn="auto">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dirty="0">
                <a:solidFill>
                  <a:schemeClr val="tx2"/>
                </a:solidFill>
              </a:rPr>
              <a:t>infrastruttura del committente interessata e/o messa a disposizione;</a:t>
            </a:r>
          </a:p>
          <a:p>
            <a:pPr marL="812165" marR="563880" lvl="1" indent="-342265" algn="just" fontAlgn="auto">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dirty="0">
                <a:solidFill>
                  <a:schemeClr val="tx2"/>
                </a:solidFill>
              </a:rPr>
              <a:t>infrastruttura richiesta all’affidatario per l’intervento specifico;</a:t>
            </a:r>
          </a:p>
          <a:p>
            <a:pPr marL="812165" marR="563880" lvl="1" indent="-342265" algn="just" fontAlgn="auto">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dirty="0">
                <a:solidFill>
                  <a:schemeClr val="tx2"/>
                </a:solidFill>
              </a:rPr>
              <a:t>formati di fornitura dati messi a disposizione inizialmente dal committente</a:t>
            </a:r>
          </a:p>
        </p:txBody>
      </p:sp>
    </p:spTree>
    <p:extLst>
      <p:ext uri="{BB962C8B-B14F-4D97-AF65-F5344CB8AC3E}">
        <p14:creationId xmlns:p14="http://schemas.microsoft.com/office/powerpoint/2010/main" val="105119468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3" name="object 3"/>
          <p:cNvSpPr txBox="1"/>
          <p:nvPr/>
        </p:nvSpPr>
        <p:spPr>
          <a:xfrm>
            <a:off x="1656895" y="1483915"/>
            <a:ext cx="8867612" cy="4198585"/>
          </a:xfrm>
          <a:prstGeom prst="rect">
            <a:avLst/>
          </a:prstGeom>
        </p:spPr>
        <p:txBody>
          <a:bodyPr vert="horz" wrap="square" lIns="0" tIns="111760" rIns="0" bIns="0" rtlCol="0">
            <a:spAutoFit/>
          </a:bodyPr>
          <a:lstStyle/>
          <a:p>
            <a:pPr marL="12700" marR="0" lvl="0" indent="0" algn="l" defTabSz="914400" rtl="0" eaLnBrk="1" fontAlgn="auto" latinLnBrk="0" hangingPunct="1">
              <a:lnSpc>
                <a:spcPct val="100000"/>
              </a:lnSpc>
              <a:spcBef>
                <a:spcPts val="880"/>
              </a:spcBef>
              <a:spcAft>
                <a:spcPts val="0"/>
              </a:spcAft>
              <a:buClrTx/>
              <a:buSzTx/>
              <a:buFontTx/>
              <a:buNone/>
              <a:tabLst/>
              <a:defRPr/>
            </a:pPr>
            <a:r>
              <a:rPr kumimoji="0" sz="1800" b="1" i="0" u="none" strike="noStrike" kern="1200" cap="none" spc="-20" normalizeH="0" baseline="0" noProof="0" dirty="0">
                <a:ln>
                  <a:noFill/>
                </a:ln>
                <a:solidFill>
                  <a:prstClr val="black"/>
                </a:solidFill>
                <a:effectLst/>
                <a:uLnTx/>
                <a:uFillTx/>
                <a:latin typeface="Calibri"/>
                <a:ea typeface="+mn-ea"/>
                <a:cs typeface="Calibri"/>
              </a:rPr>
              <a:t>Struttura </a:t>
            </a:r>
            <a:r>
              <a:rPr kumimoji="0" sz="1800" b="1" i="0" u="none" strike="noStrike" kern="1200" cap="none" spc="-5" normalizeH="0" baseline="0" noProof="0" dirty="0">
                <a:ln>
                  <a:noFill/>
                </a:ln>
                <a:solidFill>
                  <a:prstClr val="black"/>
                </a:solidFill>
                <a:effectLst/>
                <a:uLnTx/>
                <a:uFillTx/>
                <a:latin typeface="Calibri"/>
                <a:ea typeface="+mn-ea"/>
                <a:cs typeface="Calibri"/>
              </a:rPr>
              <a:t>di un</a:t>
            </a:r>
            <a:r>
              <a:rPr kumimoji="0" sz="1800" b="1" i="0" u="none" strike="noStrike" kern="1200" cap="none" spc="0" normalizeH="0" baseline="0" noProof="0" dirty="0">
                <a:ln>
                  <a:noFill/>
                </a:ln>
                <a:solidFill>
                  <a:prstClr val="black"/>
                </a:solidFill>
                <a:effectLst/>
                <a:uLnTx/>
                <a:uFillTx/>
                <a:latin typeface="Calibri"/>
                <a:ea typeface="+mn-ea"/>
                <a:cs typeface="Calibri"/>
              </a:rPr>
              <a:t> </a:t>
            </a:r>
            <a:r>
              <a:rPr kumimoji="0" sz="1800" b="1" i="0" u="none" strike="noStrike" kern="1200" cap="none" spc="-5" normalizeH="0" baseline="0" noProof="0" dirty="0">
                <a:ln>
                  <a:noFill/>
                </a:ln>
                <a:solidFill>
                  <a:prstClr val="black"/>
                </a:solidFill>
                <a:effectLst/>
                <a:uLnTx/>
                <a:uFillTx/>
                <a:latin typeface="Calibri"/>
                <a:ea typeface="+mn-ea"/>
                <a:cs typeface="Calibri"/>
              </a:rPr>
              <a:t>CI</a:t>
            </a:r>
            <a:endParaRPr kumimoji="0" sz="1800" b="0" i="0" u="none" strike="noStrike" kern="1200" cap="none" spc="0" normalizeH="0" baseline="0" noProof="0" dirty="0">
              <a:ln>
                <a:noFill/>
              </a:ln>
              <a:solidFill>
                <a:prstClr val="black"/>
              </a:solidFill>
              <a:effectLst/>
              <a:uLnTx/>
              <a:uFillTx/>
              <a:latin typeface="Calibri"/>
              <a:ea typeface="+mn-ea"/>
              <a:cs typeface="Calibri"/>
            </a:endParaRPr>
          </a:p>
          <a:p>
            <a:pPr marL="354965" marR="563880"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b="1" dirty="0" err="1" smtClean="0">
                <a:solidFill>
                  <a:schemeClr val="tx2"/>
                </a:solidFill>
              </a:rPr>
              <a:t>sezione</a:t>
            </a:r>
            <a:r>
              <a:rPr b="1" dirty="0" smtClean="0">
                <a:solidFill>
                  <a:schemeClr val="tx2"/>
                </a:solidFill>
              </a:rPr>
              <a:t> </a:t>
            </a:r>
            <a:r>
              <a:rPr b="1" dirty="0" err="1">
                <a:solidFill>
                  <a:schemeClr val="tx2"/>
                </a:solidFill>
              </a:rPr>
              <a:t>tecnica</a:t>
            </a:r>
            <a:r>
              <a:rPr dirty="0" smtClean="0">
                <a:solidFill>
                  <a:schemeClr val="tx2"/>
                </a:solidFill>
              </a:rPr>
              <a:t>:</a:t>
            </a:r>
            <a:endParaRPr lang="it-IT" dirty="0" smtClean="0">
              <a:solidFill>
                <a:schemeClr val="tx2"/>
              </a:solidFill>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a:solidFill>
                  <a:prstClr val="black"/>
                </a:solidFill>
                <a:latin typeface="Calibri"/>
                <a:cs typeface="Calibri"/>
              </a:rPr>
              <a:t>fornitura </a:t>
            </a:r>
            <a:r>
              <a:rPr lang="it-IT" spc="-5" dirty="0">
                <a:solidFill>
                  <a:prstClr val="black"/>
                </a:solidFill>
                <a:latin typeface="Calibri"/>
                <a:cs typeface="Calibri"/>
              </a:rPr>
              <a:t>e </a:t>
            </a:r>
            <a:r>
              <a:rPr lang="it-IT" spc="-10" dirty="0">
                <a:solidFill>
                  <a:prstClr val="black"/>
                </a:solidFill>
                <a:latin typeface="Calibri"/>
                <a:cs typeface="Calibri"/>
              </a:rPr>
              <a:t>scambio dei</a:t>
            </a:r>
            <a:r>
              <a:rPr lang="it-IT" spc="-30" dirty="0">
                <a:solidFill>
                  <a:prstClr val="black"/>
                </a:solidFill>
                <a:latin typeface="Calibri"/>
                <a:cs typeface="Calibri"/>
              </a:rPr>
              <a:t> </a:t>
            </a:r>
            <a:r>
              <a:rPr lang="it-IT" spc="-15" dirty="0" smtClean="0">
                <a:solidFill>
                  <a:prstClr val="black"/>
                </a:solidFill>
                <a:latin typeface="Calibri"/>
                <a:cs typeface="Calibri"/>
              </a:rPr>
              <a:t>dati</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spc="-15" dirty="0" smtClean="0">
                <a:solidFill>
                  <a:prstClr val="black"/>
                </a:solidFill>
                <a:latin typeface="Calibri"/>
                <a:cs typeface="Calibri"/>
              </a:rPr>
              <a:t>formati </a:t>
            </a:r>
            <a:r>
              <a:rPr lang="it-IT" sz="1600" spc="-5" dirty="0">
                <a:solidFill>
                  <a:prstClr val="black"/>
                </a:solidFill>
                <a:latin typeface="Calibri"/>
                <a:cs typeface="Calibri"/>
              </a:rPr>
              <a:t>da</a:t>
            </a:r>
            <a:r>
              <a:rPr lang="it-IT" sz="1600" dirty="0">
                <a:solidFill>
                  <a:prstClr val="black"/>
                </a:solidFill>
                <a:latin typeface="Calibri"/>
                <a:cs typeface="Calibri"/>
              </a:rPr>
              <a:t> </a:t>
            </a:r>
            <a:r>
              <a:rPr lang="it-IT" sz="1600" spc="-10" dirty="0" smtClean="0">
                <a:solidFill>
                  <a:prstClr val="black"/>
                </a:solidFill>
                <a:latin typeface="Calibri"/>
                <a:cs typeface="Calibri"/>
              </a:rPr>
              <a:t>utilizzare;</a:t>
            </a:r>
            <a:endParaRPr lang="it-IT" sz="1600" dirty="0" smtClean="0">
              <a:solidFill>
                <a:prstClr val="black"/>
              </a:solidFill>
              <a:latin typeface="Calibri"/>
              <a:cs typeface="Calibri"/>
            </a:endParaRP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spc="-10" dirty="0" smtClean="0">
                <a:solidFill>
                  <a:prstClr val="black"/>
                </a:solidFill>
                <a:latin typeface="Calibri"/>
                <a:cs typeface="Calibri"/>
              </a:rPr>
              <a:t>specifiche </a:t>
            </a:r>
            <a:r>
              <a:rPr lang="it-IT" sz="1600" spc="-10" dirty="0">
                <a:solidFill>
                  <a:prstClr val="black"/>
                </a:solidFill>
                <a:latin typeface="Calibri"/>
                <a:cs typeface="Calibri"/>
              </a:rPr>
              <a:t>aggiuntive </a:t>
            </a:r>
            <a:r>
              <a:rPr lang="it-IT" sz="1600" spc="-5" dirty="0">
                <a:solidFill>
                  <a:prstClr val="black"/>
                </a:solidFill>
                <a:latin typeface="Calibri"/>
                <a:cs typeface="Calibri"/>
              </a:rPr>
              <a:t>per </a:t>
            </a:r>
            <a:r>
              <a:rPr lang="it-IT" sz="1600" spc="-15" dirty="0">
                <a:solidFill>
                  <a:prstClr val="black"/>
                </a:solidFill>
                <a:latin typeface="Calibri"/>
                <a:cs typeface="Calibri"/>
              </a:rPr>
              <a:t>garantire</a:t>
            </a:r>
            <a:r>
              <a:rPr lang="it-IT" sz="1600" dirty="0">
                <a:solidFill>
                  <a:prstClr val="black"/>
                </a:solidFill>
                <a:latin typeface="Calibri"/>
                <a:cs typeface="Calibri"/>
              </a:rPr>
              <a:t> </a:t>
            </a:r>
            <a:r>
              <a:rPr lang="it-IT" sz="1600" spc="-10" dirty="0" smtClean="0">
                <a:solidFill>
                  <a:prstClr val="black"/>
                </a:solidFill>
                <a:latin typeface="Calibri"/>
                <a:cs typeface="Calibri"/>
              </a:rPr>
              <a:t>l’interoperabilità;</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sistema </a:t>
            </a:r>
            <a:r>
              <a:rPr lang="it-IT" spc="-5" dirty="0">
                <a:solidFill>
                  <a:prstClr val="black"/>
                </a:solidFill>
                <a:latin typeface="Calibri"/>
                <a:cs typeface="Calibri"/>
              </a:rPr>
              <a:t>comune di </a:t>
            </a:r>
            <a:r>
              <a:rPr lang="it-IT" spc="-15" dirty="0">
                <a:solidFill>
                  <a:prstClr val="black"/>
                </a:solidFill>
                <a:latin typeface="Calibri"/>
                <a:cs typeface="Calibri"/>
              </a:rPr>
              <a:t>coordinate </a:t>
            </a:r>
            <a:r>
              <a:rPr lang="it-IT" dirty="0">
                <a:solidFill>
                  <a:prstClr val="black"/>
                </a:solidFill>
                <a:latin typeface="Calibri"/>
                <a:cs typeface="Calibri"/>
              </a:rPr>
              <a:t>e </a:t>
            </a:r>
            <a:r>
              <a:rPr lang="it-IT" spc="-5" dirty="0">
                <a:solidFill>
                  <a:prstClr val="black"/>
                </a:solidFill>
                <a:latin typeface="Calibri"/>
                <a:cs typeface="Calibri"/>
              </a:rPr>
              <a:t>specifiche di</a:t>
            </a:r>
            <a:r>
              <a:rPr lang="it-IT" spc="25" dirty="0">
                <a:solidFill>
                  <a:prstClr val="black"/>
                </a:solidFill>
                <a:latin typeface="Calibri"/>
                <a:cs typeface="Calibri"/>
              </a:rPr>
              <a:t> </a:t>
            </a:r>
            <a:r>
              <a:rPr lang="it-IT" spc="-15" dirty="0" smtClean="0">
                <a:solidFill>
                  <a:prstClr val="black"/>
                </a:solidFill>
                <a:latin typeface="Calibri"/>
                <a:cs typeface="Calibri"/>
              </a:rPr>
              <a:t>riferimento;</a:t>
            </a:r>
            <a:endParaRPr lang="it-IT" dirty="0" smtClean="0">
              <a:solidFill>
                <a:prstClr val="black"/>
              </a:solidFill>
              <a:latin typeface="Calibri"/>
              <a:cs typeface="Calibri"/>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specifica </a:t>
            </a:r>
            <a:r>
              <a:rPr lang="it-IT" dirty="0">
                <a:solidFill>
                  <a:prstClr val="black"/>
                </a:solidFill>
                <a:latin typeface="Calibri"/>
                <a:cs typeface="Calibri"/>
              </a:rPr>
              <a:t>per </a:t>
            </a:r>
            <a:r>
              <a:rPr lang="it-IT" spc="-10" dirty="0">
                <a:solidFill>
                  <a:prstClr val="black"/>
                </a:solidFill>
                <a:latin typeface="Calibri"/>
                <a:cs typeface="Calibri"/>
              </a:rPr>
              <a:t>l’inserimento </a:t>
            </a:r>
            <a:r>
              <a:rPr lang="it-IT" dirty="0">
                <a:solidFill>
                  <a:prstClr val="black"/>
                </a:solidFill>
                <a:latin typeface="Calibri"/>
                <a:cs typeface="Calibri"/>
              </a:rPr>
              <a:t>di</a:t>
            </a:r>
            <a:r>
              <a:rPr lang="it-IT" spc="-10" dirty="0">
                <a:solidFill>
                  <a:prstClr val="black"/>
                </a:solidFill>
                <a:latin typeface="Calibri"/>
                <a:cs typeface="Calibri"/>
              </a:rPr>
              <a:t> </a:t>
            </a:r>
            <a:r>
              <a:rPr lang="it-IT" spc="-20" dirty="0" smtClean="0">
                <a:solidFill>
                  <a:prstClr val="black"/>
                </a:solidFill>
                <a:latin typeface="Calibri"/>
                <a:cs typeface="Calibri"/>
              </a:rPr>
              <a:t>oggetti;</a:t>
            </a:r>
            <a:endParaRPr lang="it-IT" dirty="0" smtClean="0">
              <a:solidFill>
                <a:prstClr val="black"/>
              </a:solidFill>
              <a:latin typeface="Calibri"/>
              <a:cs typeface="Calibri"/>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sistema </a:t>
            </a:r>
            <a:r>
              <a:rPr lang="it-IT" dirty="0">
                <a:solidFill>
                  <a:prstClr val="black"/>
                </a:solidFill>
                <a:latin typeface="Calibri"/>
                <a:cs typeface="Calibri"/>
              </a:rPr>
              <a:t>di </a:t>
            </a:r>
            <a:r>
              <a:rPr lang="it-IT" spc="-10" dirty="0">
                <a:solidFill>
                  <a:prstClr val="black"/>
                </a:solidFill>
                <a:latin typeface="Calibri"/>
                <a:cs typeface="Calibri"/>
              </a:rPr>
              <a:t>classificazione </a:t>
            </a:r>
            <a:r>
              <a:rPr lang="it-IT" dirty="0">
                <a:solidFill>
                  <a:prstClr val="black"/>
                </a:solidFill>
                <a:latin typeface="Calibri"/>
                <a:cs typeface="Calibri"/>
              </a:rPr>
              <a:t>e </a:t>
            </a:r>
            <a:r>
              <a:rPr lang="it-IT" spc="-5" dirty="0">
                <a:solidFill>
                  <a:prstClr val="black"/>
                </a:solidFill>
                <a:latin typeface="Calibri"/>
                <a:cs typeface="Calibri"/>
              </a:rPr>
              <a:t>denominazione degli</a:t>
            </a:r>
            <a:r>
              <a:rPr lang="it-IT" dirty="0">
                <a:solidFill>
                  <a:prstClr val="black"/>
                </a:solidFill>
                <a:latin typeface="Calibri"/>
                <a:cs typeface="Calibri"/>
              </a:rPr>
              <a:t> </a:t>
            </a:r>
            <a:r>
              <a:rPr lang="it-IT" spc="-20" dirty="0" smtClean="0">
                <a:solidFill>
                  <a:prstClr val="black"/>
                </a:solidFill>
                <a:latin typeface="Calibri"/>
                <a:cs typeface="Calibri"/>
              </a:rPr>
              <a:t>oggetti;</a:t>
            </a:r>
            <a:endParaRPr lang="it-IT" dirty="0" smtClean="0">
              <a:solidFill>
                <a:prstClr val="black"/>
              </a:solidFill>
              <a:latin typeface="Calibri"/>
              <a:cs typeface="Calibri"/>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specifica </a:t>
            </a:r>
            <a:r>
              <a:rPr lang="it-IT" dirty="0">
                <a:solidFill>
                  <a:prstClr val="black"/>
                </a:solidFill>
                <a:latin typeface="Calibri"/>
                <a:cs typeface="Calibri"/>
              </a:rPr>
              <a:t>di </a:t>
            </a:r>
            <a:r>
              <a:rPr lang="it-IT" spc="-15" dirty="0">
                <a:solidFill>
                  <a:prstClr val="black"/>
                </a:solidFill>
                <a:latin typeface="Calibri"/>
                <a:cs typeface="Calibri"/>
              </a:rPr>
              <a:t>riferimento dell’evoluzione informativa </a:t>
            </a:r>
            <a:r>
              <a:rPr lang="it-IT" dirty="0">
                <a:solidFill>
                  <a:prstClr val="black"/>
                </a:solidFill>
                <a:latin typeface="Calibri"/>
                <a:cs typeface="Calibri"/>
              </a:rPr>
              <a:t>del </a:t>
            </a:r>
            <a:r>
              <a:rPr lang="it-IT" spc="-10" dirty="0">
                <a:solidFill>
                  <a:prstClr val="black"/>
                </a:solidFill>
                <a:latin typeface="Calibri"/>
                <a:cs typeface="Calibri"/>
              </a:rPr>
              <a:t>processo </a:t>
            </a:r>
            <a:r>
              <a:rPr lang="it-IT" spc="-5" dirty="0">
                <a:solidFill>
                  <a:prstClr val="black"/>
                </a:solidFill>
                <a:latin typeface="Calibri"/>
                <a:cs typeface="Calibri"/>
              </a:rPr>
              <a:t>dei modelli </a:t>
            </a:r>
            <a:r>
              <a:rPr lang="it-IT" dirty="0">
                <a:solidFill>
                  <a:prstClr val="black"/>
                </a:solidFill>
                <a:latin typeface="Calibri"/>
                <a:cs typeface="Calibri"/>
              </a:rPr>
              <a:t>e </a:t>
            </a:r>
            <a:r>
              <a:rPr lang="it-IT" spc="-5" dirty="0">
                <a:solidFill>
                  <a:prstClr val="black"/>
                </a:solidFill>
                <a:latin typeface="Calibri"/>
                <a:cs typeface="Calibri"/>
              </a:rPr>
              <a:t>degli  </a:t>
            </a:r>
            <a:r>
              <a:rPr lang="it-IT" spc="-10" dirty="0" smtClean="0">
                <a:solidFill>
                  <a:prstClr val="black"/>
                </a:solidFill>
                <a:latin typeface="Calibri"/>
                <a:cs typeface="Calibri"/>
              </a:rPr>
              <a:t>elaborati;</a:t>
            </a:r>
            <a:endParaRPr lang="it-IT" dirty="0" smtClean="0">
              <a:solidFill>
                <a:prstClr val="black"/>
              </a:solidFill>
              <a:latin typeface="Calibri"/>
              <a:cs typeface="Calibri"/>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5" dirty="0" smtClean="0">
                <a:solidFill>
                  <a:prstClr val="black"/>
                </a:solidFill>
                <a:latin typeface="Calibri"/>
                <a:cs typeface="Calibri"/>
              </a:rPr>
              <a:t>competenze </a:t>
            </a:r>
            <a:r>
              <a:rPr lang="it-IT" dirty="0">
                <a:solidFill>
                  <a:prstClr val="black"/>
                </a:solidFill>
                <a:latin typeface="Calibri"/>
                <a:cs typeface="Calibri"/>
              </a:rPr>
              <a:t>di </a:t>
            </a:r>
            <a:r>
              <a:rPr lang="it-IT" spc="-10" dirty="0">
                <a:solidFill>
                  <a:prstClr val="black"/>
                </a:solidFill>
                <a:latin typeface="Calibri"/>
                <a:cs typeface="Calibri"/>
              </a:rPr>
              <a:t>gestione </a:t>
            </a:r>
            <a:r>
              <a:rPr lang="it-IT" spc="-15" dirty="0">
                <a:solidFill>
                  <a:prstClr val="black"/>
                </a:solidFill>
                <a:latin typeface="Calibri"/>
                <a:cs typeface="Calibri"/>
              </a:rPr>
              <a:t>informativa</a:t>
            </a:r>
            <a:r>
              <a:rPr lang="it-IT" spc="15" dirty="0">
                <a:solidFill>
                  <a:prstClr val="black"/>
                </a:solidFill>
                <a:latin typeface="Calibri"/>
                <a:cs typeface="Calibri"/>
              </a:rPr>
              <a:t> </a:t>
            </a:r>
            <a:r>
              <a:rPr lang="it-IT" spc="-20" dirty="0">
                <a:solidFill>
                  <a:prstClr val="black"/>
                </a:solidFill>
                <a:latin typeface="Calibri"/>
                <a:cs typeface="Calibri"/>
              </a:rPr>
              <a:t>dell’affidatario;</a:t>
            </a:r>
            <a:endParaRPr lang="it-IT" dirty="0">
              <a:solidFill>
                <a:prstClr val="black"/>
              </a:solidFill>
              <a:latin typeface="Calibri"/>
              <a:cs typeface="Calibri"/>
            </a:endParaRPr>
          </a:p>
          <a:p>
            <a:pPr marL="812165" marR="563880" lvl="1"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endParaRPr lang="it-IT" sz="1600" dirty="0" smtClean="0">
              <a:solidFill>
                <a:prstClr val="black"/>
              </a:solidFill>
              <a:latin typeface="Calibri"/>
              <a:cs typeface="Calibri"/>
            </a:endParaRPr>
          </a:p>
          <a:p>
            <a:pPr marL="812165" marR="563880" lvl="1"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endParaRPr dirty="0">
              <a:solidFill>
                <a:schemeClr val="tx2"/>
              </a:solidFill>
            </a:endParaRPr>
          </a:p>
        </p:txBody>
      </p:sp>
    </p:spTree>
    <p:extLst>
      <p:ext uri="{BB962C8B-B14F-4D97-AF65-F5344CB8AC3E}">
        <p14:creationId xmlns:p14="http://schemas.microsoft.com/office/powerpoint/2010/main" val="257983355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3" name="object 3"/>
          <p:cNvSpPr txBox="1"/>
          <p:nvPr/>
        </p:nvSpPr>
        <p:spPr>
          <a:xfrm>
            <a:off x="1656895" y="1483915"/>
            <a:ext cx="9737936" cy="4647426"/>
          </a:xfrm>
          <a:prstGeom prst="rect">
            <a:avLst/>
          </a:prstGeom>
        </p:spPr>
        <p:txBody>
          <a:bodyPr vert="horz" wrap="square" lIns="0" tIns="111760" rIns="0" bIns="0" rtlCol="0">
            <a:spAutoFit/>
          </a:bodyPr>
          <a:lstStyle/>
          <a:p>
            <a:pPr marL="12700" marR="0" lvl="0" indent="0" algn="l" defTabSz="914400" rtl="0" eaLnBrk="1" fontAlgn="auto" latinLnBrk="0" hangingPunct="1">
              <a:lnSpc>
                <a:spcPct val="100000"/>
              </a:lnSpc>
              <a:spcBef>
                <a:spcPts val="880"/>
              </a:spcBef>
              <a:spcAft>
                <a:spcPts val="0"/>
              </a:spcAft>
              <a:buClrTx/>
              <a:buSzTx/>
              <a:buFontTx/>
              <a:buNone/>
              <a:tabLst/>
              <a:defRPr/>
            </a:pPr>
            <a:r>
              <a:rPr kumimoji="0" sz="1800" b="1" i="0" u="none" strike="noStrike" kern="1200" cap="none" spc="-20" normalizeH="0" baseline="0" noProof="0" dirty="0">
                <a:ln>
                  <a:noFill/>
                </a:ln>
                <a:solidFill>
                  <a:prstClr val="black"/>
                </a:solidFill>
                <a:effectLst/>
                <a:uLnTx/>
                <a:uFillTx/>
                <a:latin typeface="Calibri"/>
                <a:ea typeface="+mn-ea"/>
                <a:cs typeface="Calibri"/>
              </a:rPr>
              <a:t>Struttura </a:t>
            </a:r>
            <a:r>
              <a:rPr kumimoji="0" sz="1800" b="1" i="0" u="none" strike="noStrike" kern="1200" cap="none" spc="-5" normalizeH="0" baseline="0" noProof="0" dirty="0">
                <a:ln>
                  <a:noFill/>
                </a:ln>
                <a:solidFill>
                  <a:prstClr val="black"/>
                </a:solidFill>
                <a:effectLst/>
                <a:uLnTx/>
                <a:uFillTx/>
                <a:latin typeface="Calibri"/>
                <a:ea typeface="+mn-ea"/>
                <a:cs typeface="Calibri"/>
              </a:rPr>
              <a:t>di un</a:t>
            </a:r>
            <a:r>
              <a:rPr kumimoji="0" sz="1800" b="1" i="0" u="none" strike="noStrike" kern="1200" cap="none" spc="0" normalizeH="0" baseline="0" noProof="0" dirty="0">
                <a:ln>
                  <a:noFill/>
                </a:ln>
                <a:solidFill>
                  <a:prstClr val="black"/>
                </a:solidFill>
                <a:effectLst/>
                <a:uLnTx/>
                <a:uFillTx/>
                <a:latin typeface="Calibri"/>
                <a:ea typeface="+mn-ea"/>
                <a:cs typeface="Calibri"/>
              </a:rPr>
              <a:t> </a:t>
            </a:r>
            <a:r>
              <a:rPr kumimoji="0" sz="1800" b="1" i="0" u="none" strike="noStrike" kern="1200" cap="none" spc="-5" normalizeH="0" baseline="0" noProof="0" dirty="0">
                <a:ln>
                  <a:noFill/>
                </a:ln>
                <a:solidFill>
                  <a:prstClr val="black"/>
                </a:solidFill>
                <a:effectLst/>
                <a:uLnTx/>
                <a:uFillTx/>
                <a:latin typeface="Calibri"/>
                <a:ea typeface="+mn-ea"/>
                <a:cs typeface="Calibri"/>
              </a:rPr>
              <a:t>CI</a:t>
            </a:r>
            <a:endParaRPr kumimoji="0" sz="1800" b="0" i="0" u="none" strike="noStrike" kern="1200" cap="none" spc="0" normalizeH="0" baseline="0" noProof="0" dirty="0">
              <a:ln>
                <a:noFill/>
              </a:ln>
              <a:solidFill>
                <a:prstClr val="black"/>
              </a:solidFill>
              <a:effectLst/>
              <a:uLnTx/>
              <a:uFillTx/>
              <a:latin typeface="Calibri"/>
              <a:ea typeface="+mn-ea"/>
              <a:cs typeface="Calibri"/>
            </a:endParaRPr>
          </a:p>
          <a:p>
            <a:pPr marL="354965" marR="563880"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b="1" dirty="0" smtClean="0">
                <a:solidFill>
                  <a:schemeClr val="tx2"/>
                </a:solidFill>
              </a:rPr>
              <a:t>sezione gestionale</a:t>
            </a:r>
            <a:r>
              <a:rPr dirty="0" smtClean="0">
                <a:solidFill>
                  <a:schemeClr val="tx2"/>
                </a:solidFill>
              </a:rPr>
              <a:t>:</a:t>
            </a:r>
            <a:endParaRPr lang="it-IT" dirty="0" smtClean="0">
              <a:solidFill>
                <a:schemeClr val="tx2"/>
              </a:solidFill>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Obiettivi informativi strategici e usi dei modelli e degli elaborati:</a:t>
            </a:r>
            <a:endParaRPr lang="it-IT" spc="-15" dirty="0" smtClean="0">
              <a:solidFill>
                <a:prstClr val="black"/>
              </a:solidFill>
              <a:latin typeface="Calibri"/>
              <a:cs typeface="Calibri"/>
            </a:endParaRP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spc="-15" dirty="0" smtClean="0">
                <a:solidFill>
                  <a:prstClr val="black"/>
                </a:solidFill>
                <a:latin typeface="Calibri"/>
                <a:cs typeface="Calibri"/>
              </a:rPr>
              <a:t>obiettivi del modello in relazione alle fasi del processo</a:t>
            </a:r>
            <a:r>
              <a:rPr lang="it-IT" sz="1600" spc="-10" dirty="0" smtClean="0">
                <a:solidFill>
                  <a:prstClr val="black"/>
                </a:solidFill>
                <a:latin typeface="Calibri"/>
                <a:cs typeface="Calibri"/>
              </a:rPr>
              <a:t>;</a:t>
            </a:r>
            <a:endParaRPr lang="it-IT" sz="1600" dirty="0" smtClean="0">
              <a:solidFill>
                <a:prstClr val="black"/>
              </a:solidFill>
              <a:latin typeface="Calibri"/>
              <a:cs typeface="Calibri"/>
            </a:endParaRP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dirty="0" smtClean="0">
                <a:solidFill>
                  <a:prstClr val="black"/>
                </a:solidFill>
                <a:latin typeface="Calibri"/>
                <a:cs typeface="Calibri"/>
              </a:rPr>
              <a:t>usi del modello in relazione agli obiettivi definiti</a:t>
            </a:r>
            <a:endParaRPr lang="it-IT" dirty="0" smtClean="0">
              <a:solidFill>
                <a:schemeClr val="tx2"/>
              </a:solidFill>
            </a:endParaRP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dirty="0" smtClean="0">
                <a:solidFill>
                  <a:schemeClr val="tx2"/>
                </a:solidFill>
                <a:latin typeface="Calibri"/>
                <a:cs typeface="Calibri"/>
              </a:rPr>
              <a:t>elaborato grafico digitale</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dirty="0" smtClean="0">
                <a:solidFill>
                  <a:schemeClr val="tx2"/>
                </a:solidFill>
                <a:latin typeface="Calibri"/>
                <a:cs typeface="Calibri"/>
              </a:rPr>
              <a:t>definizione degli elaborati informativi</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z="1600" dirty="0" smtClean="0">
                <a:solidFill>
                  <a:schemeClr val="tx2"/>
                </a:solidFill>
                <a:latin typeface="Calibri"/>
                <a:cs typeface="Calibri"/>
              </a:rPr>
              <a:t>Livelli di sviluppo degli oggetti e delle schede informative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z="1600" dirty="0" smtClean="0">
                <a:solidFill>
                  <a:schemeClr val="tx2"/>
                </a:solidFill>
                <a:latin typeface="Calibri"/>
                <a:cs typeface="Calibri"/>
              </a:rPr>
              <a:t>Ruoli, responsabilità e autorità ai fini informativi</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dirty="0" smtClean="0">
                <a:solidFill>
                  <a:schemeClr val="tx2"/>
                </a:solidFill>
                <a:latin typeface="Calibri"/>
                <a:cs typeface="Calibri"/>
              </a:rPr>
              <a:t>definizione della struttura informativa interna del committente</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dirty="0" smtClean="0">
                <a:solidFill>
                  <a:schemeClr val="tx2"/>
                </a:solidFill>
                <a:latin typeface="Calibri"/>
                <a:cs typeface="Calibri"/>
              </a:rPr>
              <a:t>definizione della struttura informativa dell’affidatario e della sua filiera</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z="1600" dirty="0" smtClean="0">
                <a:solidFill>
                  <a:schemeClr val="tx2"/>
                </a:solidFill>
                <a:latin typeface="Calibri"/>
                <a:cs typeface="Calibri"/>
              </a:rPr>
              <a:t>identificazione dei soggetti professionali</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z="1600" dirty="0" smtClean="0">
                <a:solidFill>
                  <a:schemeClr val="tx2"/>
                </a:solidFill>
                <a:latin typeface="Calibri"/>
                <a:cs typeface="Calibri"/>
              </a:rPr>
              <a:t>Caratteristiche informative di modelli, oggetti e/o elaborati messi a disposizione dalla committenza</a:t>
            </a:r>
          </a:p>
          <a:p>
            <a:pPr marL="755650" marR="563880" lvl="1"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endParaRPr lang="it-IT" sz="1600" dirty="0" smtClean="0">
              <a:solidFill>
                <a:prstClr val="black"/>
              </a:solidFill>
              <a:latin typeface="Calibri"/>
              <a:cs typeface="Calibri"/>
            </a:endParaRPr>
          </a:p>
        </p:txBody>
      </p:sp>
    </p:spTree>
    <p:extLst>
      <p:ext uri="{BB962C8B-B14F-4D97-AF65-F5344CB8AC3E}">
        <p14:creationId xmlns:p14="http://schemas.microsoft.com/office/powerpoint/2010/main" val="389551941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3" name="object 3"/>
          <p:cNvSpPr txBox="1"/>
          <p:nvPr/>
        </p:nvSpPr>
        <p:spPr>
          <a:xfrm>
            <a:off x="1656895" y="1483915"/>
            <a:ext cx="9737936" cy="4980851"/>
          </a:xfrm>
          <a:prstGeom prst="rect">
            <a:avLst/>
          </a:prstGeom>
        </p:spPr>
        <p:txBody>
          <a:bodyPr vert="horz" wrap="square" lIns="0" tIns="111760" rIns="0" bIns="0" rtlCol="0">
            <a:spAutoFit/>
          </a:bodyPr>
          <a:lstStyle/>
          <a:p>
            <a:pPr marL="12700" marR="0" lvl="0" indent="0" algn="l" defTabSz="914400" rtl="0" eaLnBrk="1" fontAlgn="auto" latinLnBrk="0" hangingPunct="1">
              <a:lnSpc>
                <a:spcPct val="100000"/>
              </a:lnSpc>
              <a:spcBef>
                <a:spcPts val="880"/>
              </a:spcBef>
              <a:spcAft>
                <a:spcPts val="0"/>
              </a:spcAft>
              <a:buClrTx/>
              <a:buSzTx/>
              <a:buFontTx/>
              <a:buNone/>
              <a:tabLst/>
              <a:defRPr/>
            </a:pPr>
            <a:r>
              <a:rPr kumimoji="0" sz="1800" b="1" i="0" u="none" strike="noStrike" kern="1200" cap="none" spc="-20" normalizeH="0" baseline="0" noProof="0" dirty="0">
                <a:ln>
                  <a:noFill/>
                </a:ln>
                <a:solidFill>
                  <a:prstClr val="black"/>
                </a:solidFill>
                <a:effectLst/>
                <a:uLnTx/>
                <a:uFillTx/>
                <a:latin typeface="Calibri"/>
                <a:ea typeface="+mn-ea"/>
                <a:cs typeface="Calibri"/>
              </a:rPr>
              <a:t>Struttura </a:t>
            </a:r>
            <a:r>
              <a:rPr kumimoji="0" sz="1800" b="1" i="0" u="none" strike="noStrike" kern="1200" cap="none" spc="-5" normalizeH="0" baseline="0" noProof="0" dirty="0">
                <a:ln>
                  <a:noFill/>
                </a:ln>
                <a:solidFill>
                  <a:prstClr val="black"/>
                </a:solidFill>
                <a:effectLst/>
                <a:uLnTx/>
                <a:uFillTx/>
                <a:latin typeface="Calibri"/>
                <a:ea typeface="+mn-ea"/>
                <a:cs typeface="Calibri"/>
              </a:rPr>
              <a:t>di un</a:t>
            </a:r>
            <a:r>
              <a:rPr kumimoji="0" sz="1800" b="1" i="0" u="none" strike="noStrike" kern="1200" cap="none" spc="0" normalizeH="0" baseline="0" noProof="0" dirty="0">
                <a:ln>
                  <a:noFill/>
                </a:ln>
                <a:solidFill>
                  <a:prstClr val="black"/>
                </a:solidFill>
                <a:effectLst/>
                <a:uLnTx/>
                <a:uFillTx/>
                <a:latin typeface="Calibri"/>
                <a:ea typeface="+mn-ea"/>
                <a:cs typeface="Calibri"/>
              </a:rPr>
              <a:t> </a:t>
            </a:r>
            <a:r>
              <a:rPr kumimoji="0" sz="1800" b="1" i="0" u="none" strike="noStrike" kern="1200" cap="none" spc="-5" normalizeH="0" baseline="0" noProof="0" dirty="0">
                <a:ln>
                  <a:noFill/>
                </a:ln>
                <a:solidFill>
                  <a:prstClr val="black"/>
                </a:solidFill>
                <a:effectLst/>
                <a:uLnTx/>
                <a:uFillTx/>
                <a:latin typeface="Calibri"/>
                <a:ea typeface="+mn-ea"/>
                <a:cs typeface="Calibri"/>
              </a:rPr>
              <a:t>CI</a:t>
            </a:r>
            <a:endParaRPr kumimoji="0" sz="1800" b="0" i="0" u="none" strike="noStrike" kern="1200" cap="none" spc="0" normalizeH="0" baseline="0" noProof="0" dirty="0">
              <a:ln>
                <a:noFill/>
              </a:ln>
              <a:solidFill>
                <a:prstClr val="black"/>
              </a:solidFill>
              <a:effectLst/>
              <a:uLnTx/>
              <a:uFillTx/>
              <a:latin typeface="Calibri"/>
              <a:ea typeface="+mn-ea"/>
              <a:cs typeface="Calibri"/>
            </a:endParaRPr>
          </a:p>
          <a:p>
            <a:pPr marL="354965" marR="563880"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b="1" dirty="0" smtClean="0">
                <a:solidFill>
                  <a:schemeClr val="tx2"/>
                </a:solidFill>
              </a:rPr>
              <a:t>sezione gestionale</a:t>
            </a:r>
            <a:r>
              <a:rPr dirty="0" smtClean="0">
                <a:solidFill>
                  <a:schemeClr val="tx2"/>
                </a:solidFill>
              </a:rPr>
              <a:t>:</a:t>
            </a:r>
            <a:endParaRPr lang="it-IT" dirty="0" smtClean="0">
              <a:solidFill>
                <a:schemeClr val="tx2"/>
              </a:solidFill>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Strutturazione e organizzazione della modellazione digitale:</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strutturazione dei modelli disciplinari</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programmazione temporale della modellazione e del processo informativo</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coordinamento modelli</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dimensione massima dei file di modellazione</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sicurezza in cantiere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Politiche per la tutela e la sicurezza del contenuto informativo:</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riferimenti normativi</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richieste aggiuntive in materia di sicurezza</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Proprietà del modello</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Modalità di condivisione dei dati, informazioni e contenuti informativi:</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caratteristiche delle infrastrutture di condivisione</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denominazione dei file</a:t>
            </a:r>
            <a:endParaRPr lang="it-IT" spc="-15" dirty="0" smtClean="0">
              <a:solidFill>
                <a:prstClr val="black"/>
              </a:solidFill>
              <a:latin typeface="Calibri"/>
              <a:cs typeface="Calibri"/>
            </a:endParaRPr>
          </a:p>
        </p:txBody>
      </p:sp>
    </p:spTree>
    <p:extLst>
      <p:ext uri="{BB962C8B-B14F-4D97-AF65-F5344CB8AC3E}">
        <p14:creationId xmlns:p14="http://schemas.microsoft.com/office/powerpoint/2010/main" val="164031169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3" name="object 3"/>
          <p:cNvSpPr txBox="1"/>
          <p:nvPr/>
        </p:nvSpPr>
        <p:spPr>
          <a:xfrm>
            <a:off x="1639310" y="1413577"/>
            <a:ext cx="9737936" cy="5314275"/>
          </a:xfrm>
          <a:prstGeom prst="rect">
            <a:avLst/>
          </a:prstGeom>
        </p:spPr>
        <p:txBody>
          <a:bodyPr vert="horz" wrap="square" lIns="0" tIns="111760" rIns="0" bIns="0" rtlCol="0">
            <a:spAutoFit/>
          </a:bodyPr>
          <a:lstStyle/>
          <a:p>
            <a:pPr marL="12700" marR="0" lvl="0" indent="0" algn="l" defTabSz="914400" rtl="0" eaLnBrk="1" fontAlgn="auto" latinLnBrk="0" hangingPunct="1">
              <a:lnSpc>
                <a:spcPct val="100000"/>
              </a:lnSpc>
              <a:spcBef>
                <a:spcPts val="880"/>
              </a:spcBef>
              <a:spcAft>
                <a:spcPts val="0"/>
              </a:spcAft>
              <a:buClrTx/>
              <a:buSzTx/>
              <a:buFontTx/>
              <a:buNone/>
              <a:tabLst/>
              <a:defRPr/>
            </a:pPr>
            <a:r>
              <a:rPr kumimoji="0" sz="1800" b="1" i="0" u="none" strike="noStrike" kern="1200" cap="none" spc="-20" normalizeH="0" baseline="0" noProof="0" dirty="0">
                <a:ln>
                  <a:noFill/>
                </a:ln>
                <a:solidFill>
                  <a:prstClr val="black"/>
                </a:solidFill>
                <a:effectLst/>
                <a:uLnTx/>
                <a:uFillTx/>
                <a:latin typeface="Calibri"/>
                <a:ea typeface="+mn-ea"/>
                <a:cs typeface="Calibri"/>
              </a:rPr>
              <a:t>Struttura </a:t>
            </a:r>
            <a:r>
              <a:rPr kumimoji="0" sz="1800" b="1" i="0" u="none" strike="noStrike" kern="1200" cap="none" spc="-5" normalizeH="0" baseline="0" noProof="0" dirty="0">
                <a:ln>
                  <a:noFill/>
                </a:ln>
                <a:solidFill>
                  <a:prstClr val="black"/>
                </a:solidFill>
                <a:effectLst/>
                <a:uLnTx/>
                <a:uFillTx/>
                <a:latin typeface="Calibri"/>
                <a:ea typeface="+mn-ea"/>
                <a:cs typeface="Calibri"/>
              </a:rPr>
              <a:t>di un</a:t>
            </a:r>
            <a:r>
              <a:rPr kumimoji="0" sz="1800" b="1" i="0" u="none" strike="noStrike" kern="1200" cap="none" spc="0" normalizeH="0" baseline="0" noProof="0" dirty="0">
                <a:ln>
                  <a:noFill/>
                </a:ln>
                <a:solidFill>
                  <a:prstClr val="black"/>
                </a:solidFill>
                <a:effectLst/>
                <a:uLnTx/>
                <a:uFillTx/>
                <a:latin typeface="Calibri"/>
                <a:ea typeface="+mn-ea"/>
                <a:cs typeface="Calibri"/>
              </a:rPr>
              <a:t> </a:t>
            </a:r>
            <a:r>
              <a:rPr kumimoji="0" sz="1800" b="1" i="0" u="none" strike="noStrike" kern="1200" cap="none" spc="-5" normalizeH="0" baseline="0" noProof="0" dirty="0">
                <a:ln>
                  <a:noFill/>
                </a:ln>
                <a:solidFill>
                  <a:prstClr val="black"/>
                </a:solidFill>
                <a:effectLst/>
                <a:uLnTx/>
                <a:uFillTx/>
                <a:latin typeface="Calibri"/>
                <a:ea typeface="+mn-ea"/>
                <a:cs typeface="Calibri"/>
              </a:rPr>
              <a:t>CI</a:t>
            </a:r>
            <a:endParaRPr kumimoji="0" sz="1800" b="0" i="0" u="none" strike="noStrike" kern="1200" cap="none" spc="0" normalizeH="0" baseline="0" noProof="0" dirty="0">
              <a:ln>
                <a:noFill/>
              </a:ln>
              <a:solidFill>
                <a:prstClr val="black"/>
              </a:solidFill>
              <a:effectLst/>
              <a:uLnTx/>
              <a:uFillTx/>
              <a:latin typeface="Calibri"/>
              <a:ea typeface="+mn-ea"/>
              <a:cs typeface="Calibri"/>
            </a:endParaRPr>
          </a:p>
          <a:p>
            <a:pPr marL="354965" marR="563880" indent="-342265"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b="1" dirty="0" smtClean="0">
                <a:solidFill>
                  <a:schemeClr val="tx2"/>
                </a:solidFill>
              </a:rPr>
              <a:t>sezione gestionale</a:t>
            </a:r>
            <a:r>
              <a:rPr dirty="0" smtClean="0">
                <a:solidFill>
                  <a:schemeClr val="tx2"/>
                </a:solidFill>
              </a:rPr>
              <a:t>:</a:t>
            </a:r>
            <a:endParaRPr lang="it-IT" dirty="0" smtClean="0">
              <a:solidFill>
                <a:schemeClr val="tx2"/>
              </a:solidFill>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Modalità di programmazione e gestione dei contenuti informativi di eventuali sub-affidatari</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Procedure di verifica, validazione di modelli, oggetti e/o elaborati:</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definizione delle procedure di validazione</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definizione dell’articolazione delle operazioni di verifica</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Processo di analisi e risoluzione delle interferenze e delle incoerenze informative:</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interferenze di progetto</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incoerenze di progetto</a:t>
            </a:r>
          </a:p>
          <a:p>
            <a:pPr marL="1212850" marR="563880" lvl="2"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r>
              <a:rPr lang="it-IT" spc="-10" dirty="0" smtClean="0">
                <a:solidFill>
                  <a:prstClr val="black"/>
                </a:solidFill>
                <a:latin typeface="Calibri"/>
                <a:cs typeface="Calibri"/>
              </a:rPr>
              <a:t>definizione delle modalità di risoluzione di interferenze ed incoerenze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Modalità di gestione della programmazione (4D)</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Modalità di gestione informativa economica (5D)</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a:solidFill>
                  <a:prstClr val="black"/>
                </a:solidFill>
                <a:latin typeface="Calibri"/>
                <a:cs typeface="Calibri"/>
              </a:rPr>
              <a:t>Modalità di gestione informativa </a:t>
            </a:r>
            <a:r>
              <a:rPr lang="it-IT" spc="-10" dirty="0" smtClean="0">
                <a:solidFill>
                  <a:prstClr val="black"/>
                </a:solidFill>
                <a:latin typeface="Calibri"/>
                <a:cs typeface="Calibri"/>
              </a:rPr>
              <a:t>(6D – uso, gestione, manutenzione e dismissione)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a:solidFill>
                  <a:prstClr val="black"/>
                </a:solidFill>
                <a:latin typeface="Calibri"/>
                <a:cs typeface="Calibri"/>
              </a:rPr>
              <a:t>Modalità di gestione </a:t>
            </a:r>
            <a:r>
              <a:rPr lang="it-IT" spc="-10" dirty="0" smtClean="0">
                <a:solidFill>
                  <a:prstClr val="black"/>
                </a:solidFill>
                <a:latin typeface="Calibri"/>
                <a:cs typeface="Calibri"/>
              </a:rPr>
              <a:t>delle esternalità (7D – sostenibilità sociale economica e ambientale)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Modalità di archiviazione e consegna finale di modelli, oggetti e/o elaborati informativi</a:t>
            </a:r>
            <a:endParaRPr lang="it-IT" spc="-10" dirty="0">
              <a:solidFill>
                <a:prstClr val="black"/>
              </a:solidFill>
              <a:latin typeface="Calibri"/>
              <a:cs typeface="Calibri"/>
            </a:endParaRPr>
          </a:p>
          <a:p>
            <a:pPr marL="755650" marR="563880" lvl="1" indent="-285750" algn="just">
              <a:lnSpc>
                <a:spcPts val="1730"/>
              </a:lnSpc>
              <a:spcBef>
                <a:spcPts val="315"/>
              </a:spcBef>
              <a:spcAft>
                <a:spcPts val="600"/>
              </a:spcAft>
              <a:buClr>
                <a:schemeClr val="accent2"/>
              </a:buClr>
              <a:buSzPct val="92000"/>
              <a:buFont typeface="Courier New" panose="02070309020205020404" pitchFamily="49" charset="0"/>
              <a:buChar char="o"/>
              <a:tabLst>
                <a:tab pos="120650" algn="l"/>
              </a:tabLst>
              <a:defRPr/>
            </a:pPr>
            <a:endParaRPr lang="it-IT" spc="-10" dirty="0">
              <a:solidFill>
                <a:prstClr val="black"/>
              </a:solidFill>
              <a:latin typeface="Calibri"/>
              <a:cs typeface="Calibri"/>
            </a:endParaRPr>
          </a:p>
        </p:txBody>
      </p:sp>
    </p:spTree>
    <p:extLst>
      <p:ext uri="{BB962C8B-B14F-4D97-AF65-F5344CB8AC3E}">
        <p14:creationId xmlns:p14="http://schemas.microsoft.com/office/powerpoint/2010/main" val="18913555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576915"/>
            <a:ext cx="6523995" cy="1754326"/>
          </a:xfrm>
          <a:prstGeom prst="rect">
            <a:avLst/>
          </a:prstGeom>
        </p:spPr>
        <p:txBody>
          <a:bodyPr wrap="square">
            <a:spAutoFit/>
          </a:bodyPr>
          <a:lstStyle/>
          <a:p>
            <a:r>
              <a:rPr lang="it-IT" dirty="0" smtClean="0">
                <a:solidFill>
                  <a:schemeClr val="tx2"/>
                </a:solidFill>
              </a:rPr>
              <a:t>Un buon esempio…</a:t>
            </a:r>
          </a:p>
          <a:p>
            <a:pPr algn="ctr"/>
            <a:r>
              <a:rPr lang="it-IT" dirty="0" smtClean="0">
                <a:solidFill>
                  <a:schemeClr val="tx2"/>
                </a:solidFill>
              </a:rPr>
              <a:t/>
            </a:r>
            <a:br>
              <a:rPr lang="it-IT" dirty="0" smtClean="0">
                <a:solidFill>
                  <a:schemeClr val="tx2"/>
                </a:solidFill>
              </a:rPr>
            </a:br>
            <a:r>
              <a:rPr lang="it-IT" dirty="0" smtClean="0">
                <a:solidFill>
                  <a:schemeClr val="tx2"/>
                </a:solidFill>
              </a:rPr>
              <a:t>Capitolato informativo:</a:t>
            </a:r>
            <a:br>
              <a:rPr lang="it-IT" dirty="0" smtClean="0">
                <a:solidFill>
                  <a:schemeClr val="tx2"/>
                </a:solidFill>
              </a:rPr>
            </a:br>
            <a:r>
              <a:rPr lang="it-IT" i="1" dirty="0" smtClean="0"/>
              <a:t>LAVORI </a:t>
            </a:r>
            <a:r>
              <a:rPr lang="it-IT" i="1" dirty="0"/>
              <a:t>DI REALIZZAZIONE DEL NUOVO PONTE</a:t>
            </a:r>
          </a:p>
          <a:p>
            <a:pPr algn="ctr"/>
            <a:r>
              <a:rPr lang="it-IT" i="1" dirty="0"/>
              <a:t>CICLOPEDONALE DELLA NAVETTA NEL COMUNE DI PARMA</a:t>
            </a:r>
          </a:p>
          <a:p>
            <a:pPr algn="ctr"/>
            <a:r>
              <a:rPr lang="it-IT" i="1" dirty="0"/>
              <a:t>PROGETTO ESECUTIVO</a:t>
            </a:r>
            <a:endParaRPr lang="it-IT" i="1" dirty="0">
              <a:solidFill>
                <a:schemeClr val="tx2"/>
              </a:solidFill>
            </a:endParaRPr>
          </a:p>
        </p:txBody>
      </p:sp>
      <p:pic>
        <p:nvPicPr>
          <p:cNvPr id="8" name="Immagine 7"/>
          <p:cNvPicPr>
            <a:picLocks noChangeAspect="1"/>
          </p:cNvPicPr>
          <p:nvPr/>
        </p:nvPicPr>
        <p:blipFill>
          <a:blip r:embed="rId2"/>
          <a:stretch>
            <a:fillRect/>
          </a:stretch>
        </p:blipFill>
        <p:spPr>
          <a:xfrm>
            <a:off x="3038297" y="3331241"/>
            <a:ext cx="6115404" cy="2920512"/>
          </a:xfrm>
          <a:prstGeom prst="rect">
            <a:avLst/>
          </a:prstGeom>
        </p:spPr>
      </p:pic>
    </p:spTree>
    <p:extLst>
      <p:ext uri="{BB962C8B-B14F-4D97-AF65-F5344CB8AC3E}">
        <p14:creationId xmlns:p14="http://schemas.microsoft.com/office/powerpoint/2010/main" val="371196186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576915"/>
            <a:ext cx="6523995" cy="1754326"/>
          </a:xfrm>
          <a:prstGeom prst="rect">
            <a:avLst/>
          </a:prstGeom>
        </p:spPr>
        <p:txBody>
          <a:bodyPr wrap="square">
            <a:spAutoFit/>
          </a:bodyPr>
          <a:lstStyle/>
          <a:p>
            <a:r>
              <a:rPr lang="it-IT" dirty="0" smtClean="0">
                <a:solidFill>
                  <a:schemeClr val="tx2"/>
                </a:solidFill>
              </a:rPr>
              <a:t>Un esempio locale…</a:t>
            </a:r>
            <a:endParaRPr lang="it-IT" dirty="0" smtClean="0">
              <a:solidFill>
                <a:schemeClr val="tx2"/>
              </a:solidFill>
            </a:endParaRPr>
          </a:p>
          <a:p>
            <a:pPr algn="ctr"/>
            <a:r>
              <a:rPr lang="it-IT" dirty="0" smtClean="0">
                <a:solidFill>
                  <a:schemeClr val="tx2"/>
                </a:solidFill>
              </a:rPr>
              <a:t/>
            </a:r>
            <a:br>
              <a:rPr lang="it-IT" dirty="0" smtClean="0">
                <a:solidFill>
                  <a:schemeClr val="tx2"/>
                </a:solidFill>
              </a:rPr>
            </a:br>
            <a:r>
              <a:rPr lang="it-IT" dirty="0" smtClean="0">
                <a:solidFill>
                  <a:schemeClr val="tx2"/>
                </a:solidFill>
              </a:rPr>
              <a:t>Capitolato informativo:</a:t>
            </a:r>
            <a:br>
              <a:rPr lang="it-IT" dirty="0" smtClean="0">
                <a:solidFill>
                  <a:schemeClr val="tx2"/>
                </a:solidFill>
              </a:rPr>
            </a:br>
            <a:r>
              <a:rPr lang="it-IT" i="1" dirty="0"/>
              <a:t>REALIZZAZIONE DELLA SCUOLA DI FORMAZIONE DEL CORPO FORESTALE E DI VIGILANZA AMBIENTALE</a:t>
            </a:r>
          </a:p>
          <a:p>
            <a:pPr algn="ctr"/>
            <a:r>
              <a:rPr lang="it-IT" i="1" dirty="0"/>
              <a:t>A NUORO IN LOCALITA’ SU PINU</a:t>
            </a:r>
            <a:endParaRPr lang="it-IT" i="1" dirty="0">
              <a:solidFill>
                <a:schemeClr val="tx2"/>
              </a:solidFill>
            </a:endParaRPr>
          </a:p>
        </p:txBody>
      </p:sp>
      <p:pic>
        <p:nvPicPr>
          <p:cNvPr id="3" name="Immagine 2"/>
          <p:cNvPicPr>
            <a:picLocks noChangeAspect="1"/>
          </p:cNvPicPr>
          <p:nvPr/>
        </p:nvPicPr>
        <p:blipFill>
          <a:blip r:embed="rId2"/>
          <a:stretch>
            <a:fillRect/>
          </a:stretch>
        </p:blipFill>
        <p:spPr>
          <a:xfrm>
            <a:off x="4207598" y="3331241"/>
            <a:ext cx="3776801" cy="2581708"/>
          </a:xfrm>
          <a:prstGeom prst="rect">
            <a:avLst/>
          </a:prstGeom>
        </p:spPr>
      </p:pic>
    </p:spTree>
    <p:extLst>
      <p:ext uri="{BB962C8B-B14F-4D97-AF65-F5344CB8AC3E}">
        <p14:creationId xmlns:p14="http://schemas.microsoft.com/office/powerpoint/2010/main" val="52643043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286066"/>
            <a:ext cx="6523995" cy="923330"/>
          </a:xfrm>
          <a:prstGeom prst="rect">
            <a:avLst/>
          </a:prstGeom>
        </p:spPr>
        <p:txBody>
          <a:bodyPr wrap="square">
            <a:spAutoFit/>
          </a:bodyPr>
          <a:lstStyle/>
          <a:p>
            <a:r>
              <a:rPr lang="it-IT" dirty="0" smtClean="0">
                <a:solidFill>
                  <a:schemeClr val="tx2"/>
                </a:solidFill>
              </a:rPr>
              <a:t>Un cattivo esempio…</a:t>
            </a:r>
          </a:p>
          <a:p>
            <a:pPr algn="ctr"/>
            <a:r>
              <a:rPr lang="it-IT" dirty="0" smtClean="0">
                <a:solidFill>
                  <a:schemeClr val="tx2"/>
                </a:solidFill>
              </a:rPr>
              <a:t>BIM </a:t>
            </a:r>
            <a:r>
              <a:rPr lang="it-IT" dirty="0" err="1" smtClean="0">
                <a:solidFill>
                  <a:schemeClr val="tx2"/>
                </a:solidFill>
              </a:rPr>
              <a:t>Execution</a:t>
            </a:r>
            <a:r>
              <a:rPr lang="it-IT" dirty="0" smtClean="0">
                <a:solidFill>
                  <a:schemeClr val="tx2"/>
                </a:solidFill>
              </a:rPr>
              <a:t> Plan</a:t>
            </a:r>
          </a:p>
          <a:p>
            <a:pPr algn="ctr"/>
            <a:r>
              <a:rPr lang="it-IT" i="1" dirty="0" smtClean="0">
                <a:solidFill>
                  <a:schemeClr val="tx2"/>
                </a:solidFill>
              </a:rPr>
              <a:t>Nuovo Centro Direzionale Eni</a:t>
            </a:r>
            <a:endParaRPr lang="it-IT" i="1" dirty="0">
              <a:solidFill>
                <a:schemeClr val="tx2"/>
              </a:solidFill>
            </a:endParaRPr>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2603" y="2209396"/>
            <a:ext cx="5690382" cy="4381182"/>
          </a:xfrm>
          <a:prstGeom prst="rect">
            <a:avLst/>
          </a:prstGeom>
        </p:spPr>
      </p:pic>
    </p:spTree>
    <p:extLst>
      <p:ext uri="{BB962C8B-B14F-4D97-AF65-F5344CB8AC3E}">
        <p14:creationId xmlns:p14="http://schemas.microsoft.com/office/powerpoint/2010/main" val="52615395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286066"/>
            <a:ext cx="6523995" cy="923330"/>
          </a:xfrm>
          <a:prstGeom prst="rect">
            <a:avLst/>
          </a:prstGeom>
        </p:spPr>
        <p:txBody>
          <a:bodyPr wrap="square">
            <a:spAutoFit/>
          </a:bodyPr>
          <a:lstStyle/>
          <a:p>
            <a:r>
              <a:rPr lang="it-IT" dirty="0" smtClean="0">
                <a:solidFill>
                  <a:schemeClr val="tx2"/>
                </a:solidFill>
              </a:rPr>
              <a:t>Un cattivo esempio…</a:t>
            </a:r>
          </a:p>
          <a:p>
            <a:pPr algn="ctr"/>
            <a:r>
              <a:rPr lang="it-IT" dirty="0" smtClean="0">
                <a:solidFill>
                  <a:schemeClr val="tx2"/>
                </a:solidFill>
              </a:rPr>
              <a:t>BIM </a:t>
            </a:r>
            <a:r>
              <a:rPr lang="it-IT" dirty="0" err="1" smtClean="0">
                <a:solidFill>
                  <a:schemeClr val="tx2"/>
                </a:solidFill>
              </a:rPr>
              <a:t>Execution</a:t>
            </a:r>
            <a:r>
              <a:rPr lang="it-IT" dirty="0" smtClean="0">
                <a:solidFill>
                  <a:schemeClr val="tx2"/>
                </a:solidFill>
              </a:rPr>
              <a:t> Plan</a:t>
            </a:r>
          </a:p>
          <a:p>
            <a:pPr algn="ctr"/>
            <a:r>
              <a:rPr lang="it-IT" i="1" dirty="0" smtClean="0">
                <a:solidFill>
                  <a:schemeClr val="tx2"/>
                </a:solidFill>
              </a:rPr>
              <a:t>Nuovo Centro Direzionale Eni</a:t>
            </a:r>
            <a:endParaRPr lang="it-IT" i="1" dirty="0">
              <a:solidFill>
                <a:schemeClr val="tx2"/>
              </a:solidFill>
            </a:endParaRPr>
          </a:p>
        </p:txBody>
      </p:sp>
      <p:sp>
        <p:nvSpPr>
          <p:cNvPr id="3" name="Rettangolo 2"/>
          <p:cNvSpPr/>
          <p:nvPr/>
        </p:nvSpPr>
        <p:spPr>
          <a:xfrm>
            <a:off x="1052144" y="2698112"/>
            <a:ext cx="10087709" cy="2195473"/>
          </a:xfrm>
          <a:prstGeom prst="rect">
            <a:avLst/>
          </a:prstGeom>
        </p:spPr>
        <p:txBody>
          <a:bodyPr wrap="square">
            <a:spAutoFit/>
          </a:bodyPr>
          <a:lstStyle/>
          <a:p>
            <a:pPr marL="469900" marR="563880" lvl="1" algn="just">
              <a:lnSpc>
                <a:spcPts val="1730"/>
              </a:lnSpc>
              <a:spcBef>
                <a:spcPts val="315"/>
              </a:spcBef>
              <a:spcAft>
                <a:spcPts val="600"/>
              </a:spcAft>
              <a:buClr>
                <a:schemeClr val="accent2"/>
              </a:buClr>
              <a:buSzPct val="92000"/>
              <a:tabLst>
                <a:tab pos="120650" algn="l"/>
              </a:tabLst>
              <a:defRPr/>
            </a:pPr>
            <a:r>
              <a:rPr lang="it-IT" b="1" spc="-10" dirty="0" smtClean="0">
                <a:solidFill>
                  <a:prstClr val="black"/>
                </a:solidFill>
                <a:latin typeface="Calibri"/>
                <a:cs typeface="Calibri"/>
              </a:rPr>
              <a:t>CRITICITA’</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Il documento viene costantemente aggiornato</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Livelli di sviluppo (LOD) poco chiari e non riferiti ad una specifica normativa</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Obiettivi ed usi dei modelli non chiari, richieste specifiche di modellazione non congruenti con gli obiettivi </a:t>
            </a:r>
            <a:endParaRPr lang="it-IT" spc="-10" dirty="0" smtClean="0">
              <a:solidFill>
                <a:prstClr val="black"/>
              </a:solidFill>
              <a:latin typeface="Calibri"/>
              <a:cs typeface="Calibri"/>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Nomenclatura </a:t>
            </a:r>
            <a:r>
              <a:rPr lang="it-IT" spc="-10" dirty="0" smtClean="0">
                <a:solidFill>
                  <a:prstClr val="black"/>
                </a:solidFill>
                <a:latin typeface="Calibri"/>
                <a:cs typeface="Calibri"/>
              </a:rPr>
              <a:t>modelli ed oggetti ridondante e inefficiente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Problema dimensione </a:t>
            </a:r>
            <a:r>
              <a:rPr lang="it-IT" spc="-10" dirty="0" smtClean="0">
                <a:solidFill>
                  <a:prstClr val="black"/>
                </a:solidFill>
                <a:latin typeface="Calibri"/>
                <a:cs typeface="Calibri"/>
              </a:rPr>
              <a:t>file soprattutto con IFC</a:t>
            </a:r>
            <a:endParaRPr lang="it-IT" spc="-10" dirty="0">
              <a:solidFill>
                <a:prstClr val="black"/>
              </a:solidFill>
              <a:latin typeface="Calibri"/>
              <a:cs typeface="Calibri"/>
            </a:endParaRPr>
          </a:p>
        </p:txBody>
      </p:sp>
    </p:spTree>
    <p:extLst>
      <p:ext uri="{BB962C8B-B14F-4D97-AF65-F5344CB8AC3E}">
        <p14:creationId xmlns:p14="http://schemas.microsoft.com/office/powerpoint/2010/main" val="233352927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286066"/>
            <a:ext cx="6523995" cy="923330"/>
          </a:xfrm>
          <a:prstGeom prst="rect">
            <a:avLst/>
          </a:prstGeom>
        </p:spPr>
        <p:txBody>
          <a:bodyPr wrap="square">
            <a:spAutoFit/>
          </a:bodyPr>
          <a:lstStyle/>
          <a:p>
            <a:r>
              <a:rPr lang="it-IT" dirty="0" smtClean="0">
                <a:solidFill>
                  <a:schemeClr val="tx2"/>
                </a:solidFill>
              </a:rPr>
              <a:t>Un cattivo esempio…</a:t>
            </a:r>
          </a:p>
          <a:p>
            <a:pPr algn="ctr"/>
            <a:r>
              <a:rPr lang="it-IT" dirty="0" smtClean="0">
                <a:solidFill>
                  <a:schemeClr val="tx2"/>
                </a:solidFill>
              </a:rPr>
              <a:t>BIM </a:t>
            </a:r>
            <a:r>
              <a:rPr lang="it-IT" dirty="0" err="1" smtClean="0">
                <a:solidFill>
                  <a:schemeClr val="tx2"/>
                </a:solidFill>
              </a:rPr>
              <a:t>Execution</a:t>
            </a:r>
            <a:r>
              <a:rPr lang="it-IT" dirty="0" smtClean="0">
                <a:solidFill>
                  <a:schemeClr val="tx2"/>
                </a:solidFill>
              </a:rPr>
              <a:t> Plan</a:t>
            </a:r>
          </a:p>
          <a:p>
            <a:pPr algn="ctr"/>
            <a:r>
              <a:rPr lang="it-IT" i="1" dirty="0" smtClean="0">
                <a:solidFill>
                  <a:schemeClr val="tx2"/>
                </a:solidFill>
              </a:rPr>
              <a:t>Nuovo Centro Direzionale Eni</a:t>
            </a:r>
            <a:endParaRPr lang="it-IT" i="1" dirty="0">
              <a:solidFill>
                <a:schemeClr val="tx2"/>
              </a:solidFill>
            </a:endParaRPr>
          </a:p>
        </p:txBody>
      </p:sp>
      <p:pic>
        <p:nvPicPr>
          <p:cNvPr id="5" name="Immagine 4"/>
          <p:cNvPicPr>
            <a:picLocks noChangeAspect="1"/>
          </p:cNvPicPr>
          <p:nvPr/>
        </p:nvPicPr>
        <p:blipFill rotWithShape="1">
          <a:blip r:embed="rId2" cstate="print">
            <a:extLst>
              <a:ext uri="{28A0092B-C50C-407E-A947-70E740481C1C}">
                <a14:useLocalDpi xmlns:a14="http://schemas.microsoft.com/office/drawing/2010/main" val="0"/>
              </a:ext>
            </a:extLst>
          </a:blip>
          <a:srcRect l="40762" t="37858" r="1238" b="19041"/>
          <a:stretch/>
        </p:blipFill>
        <p:spPr>
          <a:xfrm>
            <a:off x="1529861" y="2486395"/>
            <a:ext cx="9144000" cy="4144077"/>
          </a:xfrm>
          <a:prstGeom prst="rect">
            <a:avLst/>
          </a:prstGeom>
        </p:spPr>
      </p:pic>
    </p:spTree>
    <p:extLst>
      <p:ext uri="{BB962C8B-B14F-4D97-AF65-F5344CB8AC3E}">
        <p14:creationId xmlns:p14="http://schemas.microsoft.com/office/powerpoint/2010/main" val="25471866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 name="CasellaDiTesto 2"/>
          <p:cNvSpPr txBox="1"/>
          <p:nvPr/>
        </p:nvSpPr>
        <p:spPr>
          <a:xfrm>
            <a:off x="446924" y="1532045"/>
            <a:ext cx="5895703" cy="369332"/>
          </a:xfrm>
          <a:prstGeom prst="rect">
            <a:avLst/>
          </a:prstGeom>
          <a:noFill/>
        </p:spPr>
        <p:txBody>
          <a:bodyPr wrap="square" rtlCol="0">
            <a:spAutoFit/>
          </a:bodyPr>
          <a:lstStyle/>
          <a:p>
            <a:r>
              <a:rPr lang="it-IT" dirty="0" smtClean="0"/>
              <a:t>Classi, Oggetti, Link:</a:t>
            </a:r>
          </a:p>
        </p:txBody>
      </p:sp>
      <p:pic>
        <p:nvPicPr>
          <p:cNvPr id="6" name="Immagine 5"/>
          <p:cNvPicPr>
            <a:picLocks noChangeAspect="1"/>
          </p:cNvPicPr>
          <p:nvPr/>
        </p:nvPicPr>
        <p:blipFill>
          <a:blip r:embed="rId3">
            <a:duotone>
              <a:schemeClr val="accent1">
                <a:shade val="45000"/>
                <a:satMod val="135000"/>
              </a:schemeClr>
              <a:prstClr val="white"/>
            </a:duotone>
          </a:blip>
          <a:stretch>
            <a:fillRect/>
          </a:stretch>
        </p:blipFill>
        <p:spPr>
          <a:xfrm>
            <a:off x="747176" y="1901377"/>
            <a:ext cx="10687050" cy="4400550"/>
          </a:xfrm>
          <a:prstGeom prst="rect">
            <a:avLst/>
          </a:prstGeom>
        </p:spPr>
      </p:pic>
    </p:spTree>
    <p:extLst>
      <p:ext uri="{BB962C8B-B14F-4D97-AF65-F5344CB8AC3E}">
        <p14:creationId xmlns:p14="http://schemas.microsoft.com/office/powerpoint/2010/main" val="148140650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286066"/>
            <a:ext cx="6523995" cy="923330"/>
          </a:xfrm>
          <a:prstGeom prst="rect">
            <a:avLst/>
          </a:prstGeom>
        </p:spPr>
        <p:txBody>
          <a:bodyPr wrap="square">
            <a:spAutoFit/>
          </a:bodyPr>
          <a:lstStyle/>
          <a:p>
            <a:r>
              <a:rPr lang="it-IT" dirty="0" smtClean="0">
                <a:solidFill>
                  <a:schemeClr val="tx2"/>
                </a:solidFill>
              </a:rPr>
              <a:t>Un cattivo esempio…</a:t>
            </a:r>
          </a:p>
          <a:p>
            <a:pPr algn="ctr"/>
            <a:r>
              <a:rPr lang="it-IT" dirty="0" smtClean="0">
                <a:solidFill>
                  <a:schemeClr val="tx2"/>
                </a:solidFill>
              </a:rPr>
              <a:t>BIM </a:t>
            </a:r>
            <a:r>
              <a:rPr lang="it-IT" dirty="0" err="1" smtClean="0">
                <a:solidFill>
                  <a:schemeClr val="tx2"/>
                </a:solidFill>
              </a:rPr>
              <a:t>Execution</a:t>
            </a:r>
            <a:r>
              <a:rPr lang="it-IT" dirty="0" smtClean="0">
                <a:solidFill>
                  <a:schemeClr val="tx2"/>
                </a:solidFill>
              </a:rPr>
              <a:t> Plan</a:t>
            </a:r>
          </a:p>
          <a:p>
            <a:pPr algn="ctr"/>
            <a:r>
              <a:rPr lang="it-IT" i="1" dirty="0" smtClean="0">
                <a:solidFill>
                  <a:schemeClr val="tx2"/>
                </a:solidFill>
              </a:rPr>
              <a:t>Nuovo Centro Direzionale Eni</a:t>
            </a:r>
            <a:endParaRPr lang="it-IT" i="1" dirty="0">
              <a:solidFill>
                <a:schemeClr val="tx2"/>
              </a:solidFill>
            </a:endParaRPr>
          </a:p>
        </p:txBody>
      </p:sp>
      <p:grpSp>
        <p:nvGrpSpPr>
          <p:cNvPr id="9" name="Gruppo 8"/>
          <p:cNvGrpSpPr/>
          <p:nvPr/>
        </p:nvGrpSpPr>
        <p:grpSpPr>
          <a:xfrm>
            <a:off x="265862" y="2209396"/>
            <a:ext cx="5136279" cy="3568700"/>
            <a:chOff x="-1402479" y="3454400"/>
            <a:chExt cx="6355305" cy="4112208"/>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8543" y="3454806"/>
              <a:ext cx="1914283" cy="4111802"/>
            </a:xfrm>
            <a:prstGeom prst="rect">
              <a:avLst/>
            </a:prstGeom>
          </p:spPr>
        </p:pic>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032" y="3454400"/>
              <a:ext cx="1914472" cy="4112208"/>
            </a:xfrm>
            <a:prstGeom prst="rect">
              <a:avLst/>
            </a:prstGeom>
          </p:spPr>
        </p:pic>
        <p:pic>
          <p:nvPicPr>
            <p:cNvPr id="6" name="Immagin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479" y="3454400"/>
              <a:ext cx="1914472" cy="4112208"/>
            </a:xfrm>
            <a:prstGeom prst="rect">
              <a:avLst/>
            </a:prstGeom>
          </p:spPr>
        </p:pic>
      </p:grpSp>
      <p:pic>
        <p:nvPicPr>
          <p:cNvPr id="8" name="Immagin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38235" y="1989918"/>
            <a:ext cx="2061534" cy="2201083"/>
          </a:xfrm>
          <a:prstGeom prst="rect">
            <a:avLst/>
          </a:prstGeom>
        </p:spPr>
      </p:pic>
      <p:pic>
        <p:nvPicPr>
          <p:cNvPr id="10" name="Immagine 9"/>
          <p:cNvPicPr>
            <a:picLocks noChangeAspect="1"/>
          </p:cNvPicPr>
          <p:nvPr/>
        </p:nvPicPr>
        <p:blipFill>
          <a:blip r:embed="rId6"/>
          <a:stretch>
            <a:fillRect/>
          </a:stretch>
        </p:blipFill>
        <p:spPr>
          <a:xfrm>
            <a:off x="5649477" y="2209397"/>
            <a:ext cx="3124483" cy="1981604"/>
          </a:xfrm>
          <a:prstGeom prst="rect">
            <a:avLst/>
          </a:prstGeom>
        </p:spPr>
      </p:pic>
      <p:pic>
        <p:nvPicPr>
          <p:cNvPr id="11" name="Immagin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49477" y="4343401"/>
            <a:ext cx="4980530" cy="1985964"/>
          </a:xfrm>
          <a:prstGeom prst="rect">
            <a:avLst/>
          </a:prstGeom>
        </p:spPr>
      </p:pic>
    </p:spTree>
    <p:extLst>
      <p:ext uri="{BB962C8B-B14F-4D97-AF65-F5344CB8AC3E}">
        <p14:creationId xmlns:p14="http://schemas.microsoft.com/office/powerpoint/2010/main" val="322830566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286066"/>
            <a:ext cx="6523995" cy="923330"/>
          </a:xfrm>
          <a:prstGeom prst="rect">
            <a:avLst/>
          </a:prstGeom>
        </p:spPr>
        <p:txBody>
          <a:bodyPr wrap="square">
            <a:spAutoFit/>
          </a:bodyPr>
          <a:lstStyle/>
          <a:p>
            <a:r>
              <a:rPr lang="it-IT" dirty="0" smtClean="0">
                <a:solidFill>
                  <a:schemeClr val="tx2"/>
                </a:solidFill>
              </a:rPr>
              <a:t>Un cattivo esempio…</a:t>
            </a:r>
          </a:p>
          <a:p>
            <a:pPr algn="ctr"/>
            <a:r>
              <a:rPr lang="it-IT" dirty="0" smtClean="0">
                <a:solidFill>
                  <a:schemeClr val="tx2"/>
                </a:solidFill>
              </a:rPr>
              <a:t>BIM </a:t>
            </a:r>
            <a:r>
              <a:rPr lang="it-IT" dirty="0" err="1" smtClean="0">
                <a:solidFill>
                  <a:schemeClr val="tx2"/>
                </a:solidFill>
              </a:rPr>
              <a:t>Execution</a:t>
            </a:r>
            <a:r>
              <a:rPr lang="it-IT" dirty="0" smtClean="0">
                <a:solidFill>
                  <a:schemeClr val="tx2"/>
                </a:solidFill>
              </a:rPr>
              <a:t> Plan</a:t>
            </a:r>
          </a:p>
          <a:p>
            <a:pPr algn="ctr"/>
            <a:r>
              <a:rPr lang="it-IT" i="1" dirty="0" smtClean="0">
                <a:solidFill>
                  <a:schemeClr val="tx2"/>
                </a:solidFill>
              </a:rPr>
              <a:t>Nuovo Centro Direzionale Eni</a:t>
            </a:r>
            <a:endParaRPr lang="it-IT" i="1" dirty="0">
              <a:solidFill>
                <a:schemeClr val="tx2"/>
              </a:solidFill>
            </a:endParaRPr>
          </a:p>
        </p:txBody>
      </p:sp>
      <p:pic>
        <p:nvPicPr>
          <p:cNvPr id="5" name="Immagine 4"/>
          <p:cNvPicPr>
            <a:picLocks noChangeAspect="1"/>
          </p:cNvPicPr>
          <p:nvPr/>
        </p:nvPicPr>
        <p:blipFill rotWithShape="1">
          <a:blip r:embed="rId2">
            <a:extLst>
              <a:ext uri="{28A0092B-C50C-407E-A947-70E740481C1C}">
                <a14:useLocalDpi xmlns:a14="http://schemas.microsoft.com/office/drawing/2010/main" val="0"/>
              </a:ext>
            </a:extLst>
          </a:blip>
          <a:srcRect b="3384"/>
          <a:stretch/>
        </p:blipFill>
        <p:spPr>
          <a:xfrm>
            <a:off x="1000292" y="2421113"/>
            <a:ext cx="5163352" cy="3711729"/>
          </a:xfrm>
          <a:prstGeom prst="rect">
            <a:avLst/>
          </a:prstGeom>
        </p:spPr>
      </p:pic>
      <p:pic>
        <p:nvPicPr>
          <p:cNvPr id="11" name="Immagin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855" y="2421113"/>
            <a:ext cx="3843767" cy="3839482"/>
          </a:xfrm>
          <a:prstGeom prst="rect">
            <a:avLst/>
          </a:prstGeom>
        </p:spPr>
      </p:pic>
    </p:spTree>
    <p:extLst>
      <p:ext uri="{BB962C8B-B14F-4D97-AF65-F5344CB8AC3E}">
        <p14:creationId xmlns:p14="http://schemas.microsoft.com/office/powerpoint/2010/main" val="78085169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7" name="Rettangolo 6"/>
          <p:cNvSpPr/>
          <p:nvPr/>
        </p:nvSpPr>
        <p:spPr>
          <a:xfrm>
            <a:off x="2834002" y="1576915"/>
            <a:ext cx="6523995" cy="1477328"/>
          </a:xfrm>
          <a:prstGeom prst="rect">
            <a:avLst/>
          </a:prstGeom>
        </p:spPr>
        <p:txBody>
          <a:bodyPr wrap="square">
            <a:spAutoFit/>
          </a:bodyPr>
          <a:lstStyle/>
          <a:p>
            <a:r>
              <a:rPr lang="it-IT" dirty="0" smtClean="0">
                <a:solidFill>
                  <a:schemeClr val="tx2"/>
                </a:solidFill>
              </a:rPr>
              <a:t>Un’alternativa efficace… </a:t>
            </a:r>
          </a:p>
          <a:p>
            <a:r>
              <a:rPr lang="it-IT" dirty="0" smtClean="0">
                <a:solidFill>
                  <a:schemeClr val="tx2"/>
                </a:solidFill>
              </a:rPr>
              <a:t/>
            </a:r>
            <a:br>
              <a:rPr lang="it-IT" dirty="0" smtClean="0">
                <a:solidFill>
                  <a:schemeClr val="tx2"/>
                </a:solidFill>
              </a:rPr>
            </a:br>
            <a:endParaRPr lang="it-IT" dirty="0"/>
          </a:p>
          <a:p>
            <a:pPr algn="ctr"/>
            <a:r>
              <a:rPr lang="it-IT" dirty="0"/>
              <a:t> BIM </a:t>
            </a:r>
            <a:r>
              <a:rPr lang="it-IT" dirty="0" smtClean="0"/>
              <a:t>REQUIREMENTS</a:t>
            </a:r>
          </a:p>
          <a:p>
            <a:pPr algn="ctr"/>
            <a:r>
              <a:rPr lang="it-IT" dirty="0" smtClean="0"/>
              <a:t> HI-LUMI HL-LHC Project</a:t>
            </a:r>
            <a:endParaRPr lang="it-IT" dirty="0"/>
          </a:p>
        </p:txBody>
      </p:sp>
      <p:pic>
        <p:nvPicPr>
          <p:cNvPr id="4" name="Immagine 3"/>
          <p:cNvPicPr>
            <a:picLocks noChangeAspect="1"/>
          </p:cNvPicPr>
          <p:nvPr/>
        </p:nvPicPr>
        <p:blipFill>
          <a:blip r:embed="rId2"/>
          <a:stretch>
            <a:fillRect/>
          </a:stretch>
        </p:blipFill>
        <p:spPr>
          <a:xfrm>
            <a:off x="4772024" y="3457575"/>
            <a:ext cx="2647950" cy="1047750"/>
          </a:xfrm>
          <a:prstGeom prst="rect">
            <a:avLst/>
          </a:prstGeom>
        </p:spPr>
      </p:pic>
    </p:spTree>
    <p:extLst>
      <p:ext uri="{BB962C8B-B14F-4D97-AF65-F5344CB8AC3E}">
        <p14:creationId xmlns:p14="http://schemas.microsoft.com/office/powerpoint/2010/main" val="10170868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sp>
        <p:nvSpPr>
          <p:cNvPr id="3" name="Rettangolo 2"/>
          <p:cNvSpPr/>
          <p:nvPr/>
        </p:nvSpPr>
        <p:spPr>
          <a:xfrm>
            <a:off x="581192" y="2304314"/>
            <a:ext cx="6096000" cy="2977738"/>
          </a:xfrm>
          <a:prstGeom prst="rect">
            <a:avLst/>
          </a:prstGeom>
        </p:spPr>
        <p:txBody>
          <a:bodyPr>
            <a:spAutoFit/>
          </a:bodyPr>
          <a:lstStyle/>
          <a:p>
            <a:pPr marL="469900" marR="563880" lvl="1" algn="just">
              <a:lnSpc>
                <a:spcPts val="1730"/>
              </a:lnSpc>
              <a:spcBef>
                <a:spcPts val="315"/>
              </a:spcBef>
              <a:spcAft>
                <a:spcPts val="600"/>
              </a:spcAft>
              <a:buClr>
                <a:schemeClr val="accent2"/>
              </a:buClr>
              <a:buSzPct val="92000"/>
              <a:tabLst>
                <a:tab pos="120650" algn="l"/>
              </a:tabLst>
              <a:defRPr/>
            </a:pPr>
            <a:r>
              <a:rPr lang="it-IT" spc="-10" dirty="0" smtClean="0">
                <a:solidFill>
                  <a:prstClr val="black"/>
                </a:solidFill>
                <a:latin typeface="Calibri"/>
                <a:cs typeface="Calibri"/>
              </a:rPr>
              <a:t>Struttura:</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Formato File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Formato di scambio</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Coordinate</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Divisione modelli</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Obiettivi</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Livello di dettaglio (</a:t>
            </a:r>
            <a:r>
              <a:rPr lang="en-US" dirty="0"/>
              <a:t>RIBA / </a:t>
            </a:r>
            <a:r>
              <a:rPr lang="en-US" dirty="0" smtClean="0"/>
              <a:t>NBS) </a:t>
            </a:r>
            <a:endParaRPr lang="it-IT" spc="-10" dirty="0" smtClean="0">
              <a:solidFill>
                <a:prstClr val="black"/>
              </a:solidFill>
              <a:latin typeface="Calibri"/>
              <a:cs typeface="Calibri"/>
            </a:endParaRP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r>
              <a:rPr lang="it-IT" spc="-10" dirty="0" smtClean="0">
                <a:solidFill>
                  <a:prstClr val="black"/>
                </a:solidFill>
                <a:latin typeface="Calibri"/>
                <a:cs typeface="Calibri"/>
              </a:rPr>
              <a:t>Nomenclatura</a:t>
            </a:r>
          </a:p>
          <a:p>
            <a:pPr marL="755650" marR="563880" lvl="1" indent="-285750" algn="just">
              <a:lnSpc>
                <a:spcPts val="1730"/>
              </a:lnSpc>
              <a:spcBef>
                <a:spcPts val="315"/>
              </a:spcBef>
              <a:spcAft>
                <a:spcPts val="600"/>
              </a:spcAft>
              <a:buClr>
                <a:schemeClr val="accent2"/>
              </a:buClr>
              <a:buSzPct val="92000"/>
              <a:buFont typeface="Arial" panose="020B0604020202020204" pitchFamily="34" charset="0"/>
              <a:buChar char="•"/>
              <a:tabLst>
                <a:tab pos="120650" algn="l"/>
              </a:tabLst>
              <a:defRPr/>
            </a:pPr>
            <a:endParaRPr lang="it-IT" spc="-10" dirty="0">
              <a:solidFill>
                <a:prstClr val="black"/>
              </a:solidFill>
              <a:latin typeface="Calibri"/>
              <a:cs typeface="Calibri"/>
            </a:endParaRPr>
          </a:p>
        </p:txBody>
      </p:sp>
      <p:pic>
        <p:nvPicPr>
          <p:cNvPr id="5" name="Immagine 4"/>
          <p:cNvPicPr>
            <a:picLocks noChangeAspect="1"/>
          </p:cNvPicPr>
          <p:nvPr/>
        </p:nvPicPr>
        <p:blipFill>
          <a:blip r:embed="rId2"/>
          <a:stretch>
            <a:fillRect/>
          </a:stretch>
        </p:blipFill>
        <p:spPr>
          <a:xfrm>
            <a:off x="7010400" y="1437610"/>
            <a:ext cx="4419600" cy="5015577"/>
          </a:xfrm>
          <a:prstGeom prst="rect">
            <a:avLst/>
          </a:prstGeom>
        </p:spPr>
      </p:pic>
    </p:spTree>
    <p:extLst>
      <p:ext uri="{BB962C8B-B14F-4D97-AF65-F5344CB8AC3E}">
        <p14:creationId xmlns:p14="http://schemas.microsoft.com/office/powerpoint/2010/main" val="279041562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l="819" t="6488" r="26015" b="12698"/>
          <a:stretch>
            <a:fillRect/>
          </a:stretch>
        </p:blipFill>
        <p:spPr bwMode="auto">
          <a:xfrm>
            <a:off x="698501" y="2062162"/>
            <a:ext cx="4880202" cy="379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5"/>
          <p:cNvPicPr>
            <a:picLocks noChangeAspect="1"/>
          </p:cNvPicPr>
          <p:nvPr/>
        </p:nvPicPr>
        <p:blipFill>
          <a:blip r:embed="rId3"/>
          <a:stretch>
            <a:fillRect/>
          </a:stretch>
        </p:blipFill>
        <p:spPr>
          <a:xfrm>
            <a:off x="5797778" y="2264673"/>
            <a:ext cx="5184547" cy="2806596"/>
          </a:xfrm>
          <a:prstGeom prst="rect">
            <a:avLst/>
          </a:prstGeom>
        </p:spPr>
      </p:pic>
    </p:spTree>
    <p:extLst>
      <p:ext uri="{BB962C8B-B14F-4D97-AF65-F5344CB8AC3E}">
        <p14:creationId xmlns:p14="http://schemas.microsoft.com/office/powerpoint/2010/main" val="245305491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pic>
        <p:nvPicPr>
          <p:cNvPr id="7" name="Immagine 1"/>
          <p:cNvPicPr>
            <a:picLocks noChangeAspect="1"/>
          </p:cNvPicPr>
          <p:nvPr/>
        </p:nvPicPr>
        <p:blipFill>
          <a:blip r:embed="rId2">
            <a:extLst>
              <a:ext uri="{28A0092B-C50C-407E-A947-70E740481C1C}">
                <a14:useLocalDpi xmlns:a14="http://schemas.microsoft.com/office/drawing/2010/main" val="0"/>
              </a:ext>
            </a:extLst>
          </a:blip>
          <a:srcRect l="2022" t="2864" r="25166" b="4079"/>
          <a:stretch>
            <a:fillRect/>
          </a:stretch>
        </p:blipFill>
        <p:spPr bwMode="auto">
          <a:xfrm>
            <a:off x="1638300" y="1703387"/>
            <a:ext cx="5008563" cy="4521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29450" y="1703387"/>
            <a:ext cx="3983038" cy="35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40043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708608"/>
            <a:ext cx="11029616" cy="365741"/>
          </a:xfrm>
          <a:prstGeom prst="rect">
            <a:avLst/>
          </a:prstGeom>
        </p:spPr>
        <p:txBody>
          <a:bodyPr vert="horz" wrap="square" lIns="0" tIns="53975" rIns="0" bIns="0" rtlCol="0">
            <a:spAutoFit/>
          </a:bodyPr>
          <a:lstStyle/>
          <a:p>
            <a:pPr marL="12700" marR="5080">
              <a:lnSpc>
                <a:spcPts val="2590"/>
              </a:lnSpc>
              <a:spcBef>
                <a:spcPts val="425"/>
              </a:spcBef>
            </a:pPr>
            <a:r>
              <a:rPr lang="it-IT" sz="2000" spc="-5" dirty="0">
                <a:solidFill>
                  <a:prstClr val="white"/>
                </a:solidFill>
                <a:cs typeface="Calibri"/>
              </a:rPr>
              <a:t>Norma </a:t>
            </a:r>
            <a:r>
              <a:rPr lang="it-IT" sz="2000" dirty="0">
                <a:solidFill>
                  <a:prstClr val="white"/>
                </a:solidFill>
                <a:cs typeface="Calibri"/>
              </a:rPr>
              <a:t>UNI </a:t>
            </a:r>
            <a:r>
              <a:rPr lang="it-IT" sz="2000" spc="-10" dirty="0">
                <a:solidFill>
                  <a:prstClr val="white"/>
                </a:solidFill>
                <a:cs typeface="Calibri"/>
              </a:rPr>
              <a:t>11337-6:2017 </a:t>
            </a:r>
            <a:r>
              <a:rPr lang="it-IT" sz="2000" spc="-15" dirty="0">
                <a:solidFill>
                  <a:prstClr val="white"/>
                </a:solidFill>
              </a:rPr>
              <a:t>– Linea guida per la redazione del capitolato informativo</a:t>
            </a:r>
            <a:endParaRPr i="1" spc="-15" dirty="0"/>
          </a:p>
        </p:txBody>
      </p:sp>
      <p:pic>
        <p:nvPicPr>
          <p:cNvPr id="7" name="Immagine 4"/>
          <p:cNvPicPr>
            <a:picLocks noChangeAspect="1"/>
          </p:cNvPicPr>
          <p:nvPr/>
        </p:nvPicPr>
        <p:blipFill>
          <a:blip r:embed="rId2">
            <a:extLst>
              <a:ext uri="{28A0092B-C50C-407E-A947-70E740481C1C}">
                <a14:useLocalDpi xmlns:a14="http://schemas.microsoft.com/office/drawing/2010/main" val="0"/>
              </a:ext>
            </a:extLst>
          </a:blip>
          <a:srcRect l="1888" t="3526" r="21632" b="3021"/>
          <a:stretch>
            <a:fillRect/>
          </a:stretch>
        </p:blipFill>
        <p:spPr bwMode="auto">
          <a:xfrm>
            <a:off x="625475" y="1620838"/>
            <a:ext cx="5470525" cy="472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77101" y="1620838"/>
            <a:ext cx="4333708" cy="238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magin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23150" y="4006812"/>
            <a:ext cx="2163763"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533817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575893" y="694475"/>
            <a:ext cx="11029616" cy="555717"/>
          </a:xfrm>
        </p:spPr>
        <p:txBody>
          <a:bodyPr>
            <a:noAutofit/>
          </a:bodyPr>
          <a:lstStyle/>
          <a:p>
            <a:r>
              <a:rPr lang="it-IT" sz="2000" spc="-5" dirty="0">
                <a:cs typeface="Calibri"/>
              </a:rPr>
              <a:t>Norma </a:t>
            </a:r>
            <a:r>
              <a:rPr lang="it-IT" sz="2000" dirty="0">
                <a:cs typeface="Calibri"/>
              </a:rPr>
              <a:t>UNI </a:t>
            </a:r>
            <a:r>
              <a:rPr lang="it-IT" sz="2000" spc="-10" dirty="0" smtClean="0">
                <a:cs typeface="Calibri"/>
              </a:rPr>
              <a:t>11337-7:2017 </a:t>
            </a:r>
            <a:r>
              <a:rPr lang="it-IT" sz="2000" spc="-5" dirty="0" smtClean="0"/>
              <a:t>Requisiti di conoscenza, abilità e competenza delle figure coinvolte nella gestione e nella modellazione informativa</a:t>
            </a:r>
            <a:endParaRPr lang="it-IT" sz="2000" dirty="0"/>
          </a:p>
        </p:txBody>
      </p:sp>
      <p:sp>
        <p:nvSpPr>
          <p:cNvPr id="2" name="Rettangolo 1"/>
          <p:cNvSpPr/>
          <p:nvPr/>
        </p:nvSpPr>
        <p:spPr>
          <a:xfrm>
            <a:off x="2030414" y="2251447"/>
            <a:ext cx="8818561" cy="2631490"/>
          </a:xfrm>
          <a:prstGeom prst="rect">
            <a:avLst/>
          </a:prstGeom>
        </p:spPr>
        <p:txBody>
          <a:bodyPr wrap="square">
            <a:spAutoFit/>
          </a:bodyPr>
          <a:lstStyle/>
          <a:p>
            <a:pPr marR="563880" algn="just">
              <a:lnSpc>
                <a:spcPts val="1730"/>
              </a:lnSpc>
              <a:spcBef>
                <a:spcPts val="315"/>
              </a:spcBef>
              <a:spcAft>
                <a:spcPts val="600"/>
              </a:spcAft>
              <a:buClr>
                <a:schemeClr val="accent2"/>
              </a:buClr>
              <a:buSzPct val="92000"/>
              <a:tabLst>
                <a:tab pos="120650" algn="l"/>
              </a:tabLst>
              <a:defRPr/>
            </a:pPr>
            <a:r>
              <a:rPr lang="it-IT" altLang="it-IT" sz="1600" b="1" dirty="0" smtClean="0">
                <a:solidFill>
                  <a:schemeClr val="tx2"/>
                </a:solidFill>
              </a:rPr>
              <a:t>Campo di applicazione</a:t>
            </a:r>
            <a:endParaRPr lang="it-IT" altLang="it-IT" sz="1600" b="1" dirty="0">
              <a:solidFill>
                <a:schemeClr val="tx2"/>
              </a:solidFill>
            </a:endParaRPr>
          </a:p>
          <a:p>
            <a:pPr marR="563880" algn="just">
              <a:lnSpc>
                <a:spcPts val="1730"/>
              </a:lnSpc>
              <a:spcBef>
                <a:spcPts val="315"/>
              </a:spcBef>
              <a:spcAft>
                <a:spcPts val="600"/>
              </a:spcAft>
              <a:buClr>
                <a:schemeClr val="accent2"/>
              </a:buClr>
              <a:buSzPct val="92000"/>
              <a:tabLst>
                <a:tab pos="120650" algn="l"/>
              </a:tabLst>
              <a:defRPr/>
            </a:pPr>
            <a:r>
              <a:rPr lang="it-IT" altLang="it-IT" sz="1600" dirty="0">
                <a:solidFill>
                  <a:schemeClr val="tx2"/>
                </a:solidFill>
              </a:rPr>
              <a:t>La norma definisce i requisiti relativi all’attività professionale del:</a:t>
            </a:r>
          </a:p>
          <a:p>
            <a:pPr marL="2857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sz="1600" dirty="0">
                <a:solidFill>
                  <a:schemeClr val="tx2"/>
                </a:solidFill>
              </a:rPr>
              <a:t>Gestore dei processi digitalizzati </a:t>
            </a:r>
            <a:r>
              <a:rPr lang="it-IT" altLang="it-IT" sz="1600" u="sng" dirty="0">
                <a:solidFill>
                  <a:schemeClr val="tx2"/>
                </a:solidFill>
              </a:rPr>
              <a:t>BIM Manager</a:t>
            </a:r>
            <a:r>
              <a:rPr lang="it-IT" altLang="it-IT" sz="1600" dirty="0">
                <a:solidFill>
                  <a:schemeClr val="tx2"/>
                </a:solidFill>
              </a:rPr>
              <a:t> (Gestore delle informazioni)</a:t>
            </a:r>
          </a:p>
          <a:p>
            <a:pPr marL="2857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sz="1600" dirty="0">
                <a:solidFill>
                  <a:schemeClr val="tx2"/>
                </a:solidFill>
              </a:rPr>
              <a:t>Coordinatore dei flussi informativi di  commessa </a:t>
            </a:r>
            <a:r>
              <a:rPr lang="it-IT" altLang="it-IT" sz="1600" u="sng" dirty="0">
                <a:solidFill>
                  <a:schemeClr val="tx2"/>
                </a:solidFill>
              </a:rPr>
              <a:t>BIM Coordinator</a:t>
            </a:r>
            <a:r>
              <a:rPr lang="it-IT" altLang="it-IT" sz="1600" dirty="0">
                <a:solidFill>
                  <a:schemeClr val="tx2"/>
                </a:solidFill>
              </a:rPr>
              <a:t> (Coordinatore delle Informazioni)</a:t>
            </a:r>
          </a:p>
          <a:p>
            <a:pPr marL="2857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sz="1600" dirty="0">
                <a:solidFill>
                  <a:schemeClr val="tx2"/>
                </a:solidFill>
              </a:rPr>
              <a:t>Operatore avanzato della gestione e  della modellazione informativa </a:t>
            </a:r>
            <a:r>
              <a:rPr lang="it-IT" altLang="it-IT" sz="1600" u="sng" dirty="0">
                <a:solidFill>
                  <a:schemeClr val="tx2"/>
                </a:solidFill>
              </a:rPr>
              <a:t>BIM </a:t>
            </a:r>
            <a:r>
              <a:rPr lang="it-IT" altLang="it-IT" sz="1600" u="sng" dirty="0" err="1">
                <a:solidFill>
                  <a:schemeClr val="tx2"/>
                </a:solidFill>
              </a:rPr>
              <a:t>Modeller</a:t>
            </a:r>
            <a:r>
              <a:rPr lang="it-IT" altLang="it-IT" sz="1600" u="sng" dirty="0">
                <a:solidFill>
                  <a:schemeClr val="tx2"/>
                </a:solidFill>
              </a:rPr>
              <a:t> o </a:t>
            </a:r>
            <a:r>
              <a:rPr lang="it-IT" altLang="it-IT" sz="1600" u="sng" dirty="0" err="1">
                <a:solidFill>
                  <a:schemeClr val="tx2"/>
                </a:solidFill>
              </a:rPr>
              <a:t>Specialist</a:t>
            </a:r>
            <a:r>
              <a:rPr lang="it-IT" altLang="it-IT" sz="1600" u="sng" dirty="0">
                <a:solidFill>
                  <a:schemeClr val="tx2"/>
                </a:solidFill>
              </a:rPr>
              <a:t> </a:t>
            </a:r>
            <a:r>
              <a:rPr lang="it-IT" altLang="it-IT" sz="1600" dirty="0">
                <a:solidFill>
                  <a:schemeClr val="tx2"/>
                </a:solidFill>
              </a:rPr>
              <a:t>(Modellatore delle informazioni)</a:t>
            </a:r>
          </a:p>
          <a:p>
            <a:pPr marL="2857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sz="1600" dirty="0">
                <a:solidFill>
                  <a:schemeClr val="tx2"/>
                </a:solidFill>
              </a:rPr>
              <a:t>Gestore dell'ambiente di condivisione  dei dati </a:t>
            </a:r>
            <a:r>
              <a:rPr lang="it-IT" altLang="it-IT" sz="1600" u="sng" dirty="0">
                <a:solidFill>
                  <a:schemeClr val="tx2"/>
                </a:solidFill>
              </a:rPr>
              <a:t>BIM Information Manager </a:t>
            </a:r>
            <a:r>
              <a:rPr lang="it-IT" altLang="it-IT" sz="1600" dirty="0">
                <a:solidFill>
                  <a:schemeClr val="tx2"/>
                </a:solidFill>
              </a:rPr>
              <a:t>(Gestore dell’</a:t>
            </a:r>
            <a:r>
              <a:rPr lang="it-IT" altLang="it-IT" sz="1600" dirty="0" err="1">
                <a:solidFill>
                  <a:schemeClr val="tx2"/>
                </a:solidFill>
              </a:rPr>
              <a:t>ACDat</a:t>
            </a:r>
            <a:r>
              <a:rPr lang="it-IT" altLang="it-IT" sz="1600" dirty="0">
                <a:solidFill>
                  <a:schemeClr val="tx2"/>
                </a:solidFill>
              </a:rPr>
              <a:t>) </a:t>
            </a:r>
          </a:p>
        </p:txBody>
      </p:sp>
      <p:pic>
        <p:nvPicPr>
          <p:cNvPr id="4" name="Immagine 3"/>
          <p:cNvPicPr>
            <a:picLocks noChangeAspect="1"/>
          </p:cNvPicPr>
          <p:nvPr/>
        </p:nvPicPr>
        <p:blipFill>
          <a:blip r:embed="rId3"/>
          <a:stretch>
            <a:fillRect/>
          </a:stretch>
        </p:blipFill>
        <p:spPr>
          <a:xfrm>
            <a:off x="7372440" y="1437902"/>
            <a:ext cx="4394112" cy="895723"/>
          </a:xfrm>
          <a:prstGeom prst="rect">
            <a:avLst/>
          </a:prstGeom>
        </p:spPr>
      </p:pic>
    </p:spTree>
    <p:extLst>
      <p:ext uri="{BB962C8B-B14F-4D97-AF65-F5344CB8AC3E}">
        <p14:creationId xmlns:p14="http://schemas.microsoft.com/office/powerpoint/2010/main" val="35877972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701805"/>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sp>
        <p:nvSpPr>
          <p:cNvPr id="34819" name="Rectangle 7"/>
          <p:cNvSpPr>
            <a:spLocks noGrp="1" noChangeArrowheads="1"/>
          </p:cNvSpPr>
          <p:nvPr>
            <p:ph type="body" idx="4294967295"/>
          </p:nvPr>
        </p:nvSpPr>
        <p:spPr>
          <a:xfrm>
            <a:off x="1893725" y="1401220"/>
            <a:ext cx="8064500" cy="4354512"/>
          </a:xfrm>
        </p:spPr>
        <p:txBody>
          <a:bodyPr>
            <a:normAutofit/>
          </a:bodyPr>
          <a:lstStyle/>
          <a:p>
            <a:r>
              <a:rPr lang="it-IT" altLang="it-IT" sz="2000" dirty="0"/>
              <a:t>BIM Manager</a:t>
            </a:r>
          </a:p>
          <a:p>
            <a:pPr marL="0" indent="0" algn="just">
              <a:buNone/>
            </a:pPr>
            <a:r>
              <a:rPr lang="it-IT" altLang="it-IT" sz="2000" dirty="0" smtClean="0"/>
              <a:t>è colui che è in cima alla piramide gerarchica e che dirige le diverse commesse in BIM dando direttive comuni e metodi operativi per lo svolgimento della progettazione integrata. Si occuperà di tutto quanto </a:t>
            </a:r>
            <a:r>
              <a:rPr lang="it-IT" altLang="it-IT" sz="2000" dirty="0"/>
              <a:t>occorre a livello aziendale per svolgere al meglio il lavoro con la nuova </a:t>
            </a:r>
            <a:r>
              <a:rPr lang="it-IT" altLang="it-IT" sz="2000" dirty="0" smtClean="0"/>
              <a:t>metodologia e </a:t>
            </a:r>
            <a:r>
              <a:rPr lang="it-IT" sz="2000" dirty="0" smtClean="0"/>
              <a:t>la </a:t>
            </a:r>
            <a:r>
              <a:rPr lang="it-IT" sz="2000" dirty="0"/>
              <a:t>supervisione o il  coordinamento generale delle commesse in corso.</a:t>
            </a:r>
            <a:endParaRPr lang="it-IT" altLang="it-IT" sz="2000" dirty="0"/>
          </a:p>
        </p:txBody>
      </p:sp>
    </p:spTree>
    <p:extLst>
      <p:ext uri="{BB962C8B-B14F-4D97-AF65-F5344CB8AC3E}">
        <p14:creationId xmlns:p14="http://schemas.microsoft.com/office/powerpoint/2010/main" val="380939490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graphicFrame>
        <p:nvGraphicFramePr>
          <p:cNvPr id="3" name="Tabella 2"/>
          <p:cNvGraphicFramePr>
            <a:graphicFrameLocks noGrp="1"/>
          </p:cNvGraphicFramePr>
          <p:nvPr>
            <p:extLst>
              <p:ext uri="{D42A27DB-BD31-4B8C-83A1-F6EECF244321}">
                <p14:modId xmlns:p14="http://schemas.microsoft.com/office/powerpoint/2010/main" val="3620274853"/>
              </p:ext>
            </p:extLst>
          </p:nvPr>
        </p:nvGraphicFramePr>
        <p:xfrm>
          <a:off x="1706949" y="1585913"/>
          <a:ext cx="8767504" cy="4846020"/>
        </p:xfrm>
        <a:graphic>
          <a:graphicData uri="http://schemas.openxmlformats.org/drawingml/2006/table">
            <a:tbl>
              <a:tblPr firstRow="1" bandRow="1">
                <a:tableStyleId>{5C22544A-7EE6-4342-B048-85BDC9FD1C3A}</a:tableStyleId>
              </a:tblPr>
              <a:tblGrid>
                <a:gridCol w="2191876">
                  <a:extLst>
                    <a:ext uri="{9D8B030D-6E8A-4147-A177-3AD203B41FA5}">
                      <a16:colId xmlns:a16="http://schemas.microsoft.com/office/drawing/2014/main" val="2291486775"/>
                    </a:ext>
                  </a:extLst>
                </a:gridCol>
                <a:gridCol w="2191876">
                  <a:extLst>
                    <a:ext uri="{9D8B030D-6E8A-4147-A177-3AD203B41FA5}">
                      <a16:colId xmlns:a16="http://schemas.microsoft.com/office/drawing/2014/main" val="3949545855"/>
                    </a:ext>
                  </a:extLst>
                </a:gridCol>
                <a:gridCol w="2191876">
                  <a:extLst>
                    <a:ext uri="{9D8B030D-6E8A-4147-A177-3AD203B41FA5}">
                      <a16:colId xmlns:a16="http://schemas.microsoft.com/office/drawing/2014/main" val="1385683131"/>
                    </a:ext>
                  </a:extLst>
                </a:gridCol>
                <a:gridCol w="2191876">
                  <a:extLst>
                    <a:ext uri="{9D8B030D-6E8A-4147-A177-3AD203B41FA5}">
                      <a16:colId xmlns:a16="http://schemas.microsoft.com/office/drawing/2014/main" val="7004040"/>
                    </a:ext>
                  </a:extLst>
                </a:gridCol>
              </a:tblGrid>
              <a:tr h="365707">
                <a:tc>
                  <a:txBody>
                    <a:bodyPr/>
                    <a:lstStyle/>
                    <a:p>
                      <a:pPr algn="ctr"/>
                      <a:r>
                        <a:rPr lang="it-IT" sz="1800" dirty="0" smtClean="0"/>
                        <a:t>COMPITI</a:t>
                      </a:r>
                      <a:endParaRPr lang="it-IT" sz="1800" dirty="0"/>
                    </a:p>
                  </a:txBody>
                  <a:tcPr marL="91442" marR="91442" marT="45695" marB="45695"/>
                </a:tc>
                <a:tc>
                  <a:txBody>
                    <a:bodyPr/>
                    <a:lstStyle/>
                    <a:p>
                      <a:pPr algn="ctr"/>
                      <a:r>
                        <a:rPr lang="it-IT" sz="1800" dirty="0" smtClean="0"/>
                        <a:t>CONOSCEZE</a:t>
                      </a:r>
                      <a:endParaRPr lang="it-IT" sz="1800" dirty="0"/>
                    </a:p>
                  </a:txBody>
                  <a:tcPr marL="91442" marR="91442" marT="45695" marB="45695"/>
                </a:tc>
                <a:tc>
                  <a:txBody>
                    <a:bodyPr/>
                    <a:lstStyle/>
                    <a:p>
                      <a:pPr algn="ctr"/>
                      <a:r>
                        <a:rPr lang="it-IT" sz="1800" dirty="0" smtClean="0"/>
                        <a:t>ABILITA’</a:t>
                      </a:r>
                      <a:endParaRPr lang="it-IT" sz="1800" dirty="0"/>
                    </a:p>
                  </a:txBody>
                  <a:tcPr marL="91442" marR="91442" marT="45695" marB="45695"/>
                </a:tc>
                <a:tc>
                  <a:txBody>
                    <a:bodyPr/>
                    <a:lstStyle/>
                    <a:p>
                      <a:pPr algn="ctr"/>
                      <a:r>
                        <a:rPr lang="it-IT" sz="1800" dirty="0" smtClean="0"/>
                        <a:t>COMPETENZE</a:t>
                      </a:r>
                      <a:endParaRPr lang="it-IT" sz="1800" dirty="0"/>
                    </a:p>
                  </a:txBody>
                  <a:tcPr marL="91442" marR="91442" marT="45695" marB="45695"/>
                </a:tc>
                <a:extLst>
                  <a:ext uri="{0D108BD9-81ED-4DB2-BD59-A6C34878D82A}">
                    <a16:rowId xmlns:a16="http://schemas.microsoft.com/office/drawing/2014/main" val="2269987493"/>
                  </a:ext>
                </a:extLst>
              </a:tr>
              <a:tr h="640025">
                <a:tc>
                  <a:txBody>
                    <a:bodyPr/>
                    <a:lstStyle/>
                    <a:p>
                      <a:pPr algn="ctr"/>
                      <a:r>
                        <a:rPr lang="it-IT" sz="1200" dirty="0" smtClean="0"/>
                        <a:t>Coordinare</a:t>
                      </a:r>
                      <a:r>
                        <a:rPr lang="it-IT" sz="1200" baseline="0" dirty="0" smtClean="0"/>
                        <a:t> e supervisionare le commesse</a:t>
                      </a:r>
                      <a:endParaRPr lang="it-IT" sz="1200" dirty="0"/>
                    </a:p>
                  </a:txBody>
                  <a:tcPr marL="91442" marR="91442" marT="45695" marB="45695"/>
                </a:tc>
                <a:tc>
                  <a:txBody>
                    <a:bodyPr/>
                    <a:lstStyle/>
                    <a:p>
                      <a:pPr algn="ctr"/>
                      <a:r>
                        <a:rPr lang="it-IT" sz="1200" dirty="0" smtClean="0"/>
                        <a:t>Conoscenza generale </a:t>
                      </a:r>
                      <a:r>
                        <a:rPr lang="it-IT" sz="1200" dirty="0" err="1" smtClean="0"/>
                        <a:t>delal</a:t>
                      </a:r>
                      <a:r>
                        <a:rPr lang="it-IT" sz="1200" dirty="0" smtClean="0"/>
                        <a:t> gestione dei Sistemi Informativi</a:t>
                      </a:r>
                      <a:endParaRPr lang="it-IT" sz="1200" dirty="0"/>
                    </a:p>
                  </a:txBody>
                  <a:tcPr marL="91442" marR="91442" marT="45695" marB="45695"/>
                </a:tc>
                <a:tc>
                  <a:txBody>
                    <a:bodyPr/>
                    <a:lstStyle/>
                    <a:p>
                      <a:pPr algn="ctr"/>
                      <a:r>
                        <a:rPr lang="it-IT" sz="1200" dirty="0" smtClean="0"/>
                        <a:t>Utilizzo consapevole, critico analitico di sistemi documentali complessi applicati al campo delle</a:t>
                      </a:r>
                      <a:r>
                        <a:rPr lang="it-IT" sz="1200" baseline="0" dirty="0" smtClean="0"/>
                        <a:t> costruzioni nella logica dell’</a:t>
                      </a:r>
                      <a:r>
                        <a:rPr lang="it-IT" sz="1200" baseline="0" dirty="0" err="1" smtClean="0"/>
                        <a:t>AcDat</a:t>
                      </a:r>
                      <a:endParaRPr lang="it-IT" sz="1200" dirty="0"/>
                    </a:p>
                  </a:txBody>
                  <a:tcPr marL="91442" marR="91442" marT="45695" marB="45695"/>
                </a:tc>
                <a:tc>
                  <a:txBody>
                    <a:bodyPr/>
                    <a:lstStyle/>
                    <a:p>
                      <a:pPr algn="ctr"/>
                      <a:r>
                        <a:rPr lang="it-IT" sz="1200" dirty="0" smtClean="0"/>
                        <a:t>Supervisione</a:t>
                      </a:r>
                      <a:r>
                        <a:rPr lang="it-IT" sz="1200" baseline="0" dirty="0" smtClean="0"/>
                        <a:t> alla gestione di un ambiente di condivisone dei dati da parte dell’</a:t>
                      </a:r>
                      <a:r>
                        <a:rPr lang="it-IT" sz="1200" baseline="0" dirty="0" err="1" smtClean="0"/>
                        <a:t>AcDat</a:t>
                      </a:r>
                      <a:r>
                        <a:rPr lang="it-IT" sz="1200" baseline="0" dirty="0" smtClean="0"/>
                        <a:t> Manager</a:t>
                      </a:r>
                      <a:endParaRPr lang="it-IT" sz="1200" dirty="0"/>
                    </a:p>
                  </a:txBody>
                  <a:tcPr marL="91442" marR="91442" marT="45695" marB="45695"/>
                </a:tc>
                <a:extLst>
                  <a:ext uri="{0D108BD9-81ED-4DB2-BD59-A6C34878D82A}">
                    <a16:rowId xmlns:a16="http://schemas.microsoft.com/office/drawing/2014/main" val="599898641"/>
                  </a:ext>
                </a:extLst>
              </a:tr>
              <a:tr h="822903">
                <a:tc>
                  <a:txBody>
                    <a:bodyPr/>
                    <a:lstStyle/>
                    <a:p>
                      <a:pPr algn="ctr"/>
                      <a:r>
                        <a:rPr lang="it-IT" sz="1200" dirty="0" smtClean="0"/>
                        <a:t>Redigere CI, </a:t>
                      </a:r>
                      <a:r>
                        <a:rPr lang="it-IT" sz="1200" dirty="0" err="1" smtClean="0"/>
                        <a:t>oGI</a:t>
                      </a:r>
                      <a:r>
                        <a:rPr lang="it-IT" sz="1200" dirty="0" smtClean="0"/>
                        <a:t>, </a:t>
                      </a:r>
                      <a:r>
                        <a:rPr lang="it-IT" sz="1200" dirty="0" err="1" smtClean="0"/>
                        <a:t>pGI</a:t>
                      </a:r>
                      <a:endParaRPr lang="it-IT" sz="1200" dirty="0"/>
                    </a:p>
                  </a:txBody>
                  <a:tcPr marL="91442" marR="91442" marT="45695" marB="45695"/>
                </a:tc>
                <a:tc>
                  <a:txBody>
                    <a:bodyPr/>
                    <a:lstStyle/>
                    <a:p>
                      <a:pPr algn="ctr"/>
                      <a:r>
                        <a:rPr lang="it-IT" sz="1200" dirty="0" smtClean="0"/>
                        <a:t>Conoscenza</a:t>
                      </a:r>
                      <a:r>
                        <a:rPr lang="it-IT" sz="1200" baseline="0" dirty="0" smtClean="0"/>
                        <a:t> di Cyber Security</a:t>
                      </a:r>
                      <a:endParaRPr lang="it-IT" sz="1200" dirty="0"/>
                    </a:p>
                  </a:txBody>
                  <a:tcPr marL="91442" marR="91442" marT="45695" marB="45695"/>
                </a:tc>
                <a:tc>
                  <a:txBody>
                    <a:bodyPr/>
                    <a:lstStyle/>
                    <a:p>
                      <a:pPr algn="ctr"/>
                      <a:r>
                        <a:rPr lang="it-IT" sz="1200" dirty="0" smtClean="0"/>
                        <a:t>Attuazione di pratiche informatiche di protezione dei dati</a:t>
                      </a:r>
                      <a:endParaRPr lang="it-IT" sz="1200" dirty="0"/>
                    </a:p>
                  </a:txBody>
                  <a:tcPr marL="91442" marR="91442" marT="45695" marB="45695"/>
                </a:tc>
                <a:tc>
                  <a:txBody>
                    <a:bodyPr/>
                    <a:lstStyle/>
                    <a:p>
                      <a:pPr algn="ctr"/>
                      <a:r>
                        <a:rPr lang="it-IT" sz="1200" dirty="0" smtClean="0"/>
                        <a:t>Definizione delle modalità di utilizzo e</a:t>
                      </a:r>
                      <a:r>
                        <a:rPr lang="it-IT" sz="1200" baseline="0" dirty="0" smtClean="0"/>
                        <a:t> strutturazione delle regole di impostazione dei flussi informativi internamente all’</a:t>
                      </a:r>
                      <a:r>
                        <a:rPr lang="it-IT" sz="1200" baseline="0" dirty="0" err="1" smtClean="0"/>
                        <a:t>AcDat</a:t>
                      </a:r>
                      <a:endParaRPr lang="it-IT" sz="1200" dirty="0"/>
                    </a:p>
                  </a:txBody>
                  <a:tcPr marL="91442" marR="91442" marT="45695" marB="45695"/>
                </a:tc>
                <a:extLst>
                  <a:ext uri="{0D108BD9-81ED-4DB2-BD59-A6C34878D82A}">
                    <a16:rowId xmlns:a16="http://schemas.microsoft.com/office/drawing/2014/main" val="424758915"/>
                  </a:ext>
                </a:extLst>
              </a:tr>
              <a:tr h="640025">
                <a:tc>
                  <a:txBody>
                    <a:bodyPr/>
                    <a:lstStyle/>
                    <a:p>
                      <a:pPr algn="ctr"/>
                      <a:r>
                        <a:rPr lang="it-IT" sz="1200" dirty="0" smtClean="0"/>
                        <a:t>Designare</a:t>
                      </a:r>
                      <a:r>
                        <a:rPr lang="it-IT" sz="1200" baseline="0" dirty="0" smtClean="0"/>
                        <a:t> il BIM Coordinator</a:t>
                      </a:r>
                      <a:endParaRPr lang="it-IT" sz="1200" dirty="0"/>
                    </a:p>
                  </a:txBody>
                  <a:tcPr marL="91442" marR="91442" marT="45695" marB="45695"/>
                </a:tc>
                <a:tc>
                  <a:txBody>
                    <a:bodyPr/>
                    <a:lstStyle/>
                    <a:p>
                      <a:pPr algn="ctr"/>
                      <a:r>
                        <a:rPr lang="it-IT" sz="1200" dirty="0" smtClean="0"/>
                        <a:t>Conoscenza ed impostazione e</a:t>
                      </a:r>
                      <a:r>
                        <a:rPr lang="it-IT" sz="1200" baseline="0" dirty="0" smtClean="0"/>
                        <a:t> verifica di un modella informativo Federato</a:t>
                      </a:r>
                      <a:endParaRPr lang="it-IT" sz="1200" dirty="0"/>
                    </a:p>
                  </a:txBody>
                  <a:tcPr marL="91442" marR="91442" marT="45695" marB="45695"/>
                </a:tc>
                <a:tc>
                  <a:txBody>
                    <a:bodyPr/>
                    <a:lstStyle/>
                    <a:p>
                      <a:pPr algn="ctr"/>
                      <a:r>
                        <a:rPr lang="it-IT" sz="1200" dirty="0" smtClean="0"/>
                        <a:t>Capacità</a:t>
                      </a:r>
                      <a:r>
                        <a:rPr lang="it-IT" sz="1200" baseline="0" dirty="0" smtClean="0"/>
                        <a:t> di contribuire a produrre e a verificare modelli informativi aggregati o federati</a:t>
                      </a:r>
                      <a:endParaRPr lang="it-IT" sz="1200" dirty="0"/>
                    </a:p>
                  </a:txBody>
                  <a:tcPr marL="91442" marR="91442" marT="45695" marB="45695"/>
                </a:tc>
                <a:tc>
                  <a:txBody>
                    <a:bodyPr/>
                    <a:lstStyle/>
                    <a:p>
                      <a:pPr algn="ctr"/>
                      <a:r>
                        <a:rPr lang="it-IT" sz="1200" dirty="0" smtClean="0"/>
                        <a:t>Essere in grado di supportare l’operato del BIM Coordinator</a:t>
                      </a:r>
                      <a:endParaRPr lang="it-IT" sz="1200" dirty="0"/>
                    </a:p>
                  </a:txBody>
                  <a:tcPr marL="91442" marR="91442" marT="45695" marB="45695"/>
                </a:tc>
                <a:extLst>
                  <a:ext uri="{0D108BD9-81ED-4DB2-BD59-A6C34878D82A}">
                    <a16:rowId xmlns:a16="http://schemas.microsoft.com/office/drawing/2014/main" val="2233408739"/>
                  </a:ext>
                </a:extLst>
              </a:tr>
              <a:tr h="457146">
                <a:tc>
                  <a:txBody>
                    <a:bodyPr/>
                    <a:lstStyle/>
                    <a:p>
                      <a:pPr algn="ctr"/>
                      <a:r>
                        <a:rPr lang="it-IT" sz="1200" dirty="0" smtClean="0"/>
                        <a:t>Promuovere un programma formativo</a:t>
                      </a:r>
                      <a:endParaRPr lang="it-IT" sz="1200" dirty="0"/>
                    </a:p>
                  </a:txBody>
                  <a:tcPr marL="91442" marR="91442" marT="45695" marB="45695"/>
                </a:tc>
                <a:tc>
                  <a:txBody>
                    <a:bodyPr/>
                    <a:lstStyle/>
                    <a:p>
                      <a:pPr algn="ctr"/>
                      <a:r>
                        <a:rPr lang="it-IT" sz="1200" dirty="0" smtClean="0"/>
                        <a:t>Conoscenza approfondita dei protocolli di scambio informativo</a:t>
                      </a:r>
                      <a:endParaRPr lang="it-IT" sz="1200" dirty="0"/>
                    </a:p>
                  </a:txBody>
                  <a:tcPr marL="91442" marR="91442" marT="45695" marB="45695"/>
                </a:tc>
                <a:tc>
                  <a:txBody>
                    <a:bodyPr/>
                    <a:lstStyle/>
                    <a:p>
                      <a:pPr algn="ctr"/>
                      <a:r>
                        <a:rPr lang="it-IT" sz="1200" dirty="0" smtClean="0"/>
                        <a:t>Definizione di modalità di interscambio informativo e di flussi di lavoro</a:t>
                      </a:r>
                      <a:endParaRPr lang="it-IT" sz="1200" dirty="0"/>
                    </a:p>
                  </a:txBody>
                  <a:tcPr marL="91442" marR="91442" marT="45695" marB="45695"/>
                </a:tc>
                <a:tc>
                  <a:txBody>
                    <a:bodyPr/>
                    <a:lstStyle/>
                    <a:p>
                      <a:pPr algn="ctr"/>
                      <a:r>
                        <a:rPr lang="it-IT" sz="1200" dirty="0" smtClean="0"/>
                        <a:t>Definizione delle regole di interoperabilità e di coordinamento dell’organizzazione o singolo progetto</a:t>
                      </a:r>
                      <a:endParaRPr lang="it-IT" sz="1200" dirty="0"/>
                    </a:p>
                  </a:txBody>
                  <a:tcPr marL="91442" marR="91442" marT="45695" marB="45695"/>
                </a:tc>
                <a:extLst>
                  <a:ext uri="{0D108BD9-81ED-4DB2-BD59-A6C34878D82A}">
                    <a16:rowId xmlns:a16="http://schemas.microsoft.com/office/drawing/2014/main" val="3229557581"/>
                  </a:ext>
                </a:extLst>
              </a:tr>
              <a:tr h="472266">
                <a:tc>
                  <a:txBody>
                    <a:bodyPr/>
                    <a:lstStyle/>
                    <a:p>
                      <a:pPr algn="ctr"/>
                      <a:r>
                        <a:rPr lang="it-IT" sz="1200" dirty="0" smtClean="0"/>
                        <a:t>Definire</a:t>
                      </a:r>
                      <a:r>
                        <a:rPr lang="it-IT" sz="1200" baseline="0" dirty="0" smtClean="0"/>
                        <a:t> aspetti contrattuali</a:t>
                      </a:r>
                      <a:endParaRPr lang="it-IT" sz="1200" dirty="0"/>
                    </a:p>
                  </a:txBody>
                  <a:tcPr marL="91442" marR="91442" marT="45695" marB="45695"/>
                </a:tc>
                <a:tc>
                  <a:txBody>
                    <a:bodyPr/>
                    <a:lstStyle/>
                    <a:p>
                      <a:pPr algn="ctr"/>
                      <a:r>
                        <a:rPr lang="it-IT" sz="1200" dirty="0" smtClean="0"/>
                        <a:t>Conoscenza delle esigenze formative dell’organizzazione</a:t>
                      </a:r>
                      <a:endParaRPr lang="it-IT" sz="1200" dirty="0"/>
                    </a:p>
                  </a:txBody>
                  <a:tcPr marL="91442" marR="91442" marT="45695" marB="45695"/>
                </a:tc>
                <a:tc>
                  <a:txBody>
                    <a:bodyPr/>
                    <a:lstStyle/>
                    <a:p>
                      <a:pPr algn="ctr"/>
                      <a:r>
                        <a:rPr lang="it-IT" sz="1200" dirty="0" smtClean="0"/>
                        <a:t>Individuazione</a:t>
                      </a:r>
                      <a:r>
                        <a:rPr lang="it-IT" sz="1200" baseline="0" dirty="0" smtClean="0"/>
                        <a:t> delle esigenze formative da aggiornare periodicamente</a:t>
                      </a:r>
                      <a:endParaRPr lang="it-IT" sz="1200" dirty="0"/>
                    </a:p>
                  </a:txBody>
                  <a:tcPr marL="91442" marR="91442" marT="45695" marB="45695"/>
                </a:tc>
                <a:tc>
                  <a:txBody>
                    <a:bodyPr/>
                    <a:lstStyle/>
                    <a:p>
                      <a:pPr algn="ctr"/>
                      <a:r>
                        <a:rPr lang="it-IT" sz="1200" dirty="0" smtClean="0"/>
                        <a:t>Redazione</a:t>
                      </a:r>
                      <a:r>
                        <a:rPr lang="it-IT" sz="1200" baseline="0" dirty="0" smtClean="0"/>
                        <a:t> e aggiornamento periodico di un piano formativo per la digitalizzazione dell’organizzazione</a:t>
                      </a:r>
                      <a:endParaRPr lang="it-IT" sz="1200" dirty="0"/>
                    </a:p>
                  </a:txBody>
                  <a:tcPr marL="91442" marR="91442" marT="45695" marB="45695"/>
                </a:tc>
                <a:extLst>
                  <a:ext uri="{0D108BD9-81ED-4DB2-BD59-A6C34878D82A}">
                    <a16:rowId xmlns:a16="http://schemas.microsoft.com/office/drawing/2014/main" val="1825316974"/>
                  </a:ext>
                </a:extLst>
              </a:tr>
            </a:tbl>
          </a:graphicData>
        </a:graphic>
      </p:graphicFrame>
    </p:spTree>
    <p:extLst>
      <p:ext uri="{BB962C8B-B14F-4D97-AF65-F5344CB8AC3E}">
        <p14:creationId xmlns:p14="http://schemas.microsoft.com/office/powerpoint/2010/main" val="3796517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 name="CasellaDiTesto 2"/>
          <p:cNvSpPr txBox="1"/>
          <p:nvPr/>
        </p:nvSpPr>
        <p:spPr>
          <a:xfrm>
            <a:off x="456254" y="1532045"/>
            <a:ext cx="5895703" cy="369332"/>
          </a:xfrm>
          <a:prstGeom prst="rect">
            <a:avLst/>
          </a:prstGeom>
          <a:noFill/>
        </p:spPr>
        <p:txBody>
          <a:bodyPr wrap="square" rtlCol="0">
            <a:spAutoFit/>
          </a:bodyPr>
          <a:lstStyle/>
          <a:p>
            <a:r>
              <a:rPr lang="it-IT" dirty="0" smtClean="0"/>
              <a:t>Formati aperti e proprietari:</a:t>
            </a:r>
          </a:p>
        </p:txBody>
      </p:sp>
      <p:pic>
        <p:nvPicPr>
          <p:cNvPr id="4" name="Immagine 3"/>
          <p:cNvPicPr>
            <a:picLocks noChangeAspect="1"/>
          </p:cNvPicPr>
          <p:nvPr/>
        </p:nvPicPr>
        <p:blipFill>
          <a:blip r:embed="rId3">
            <a:duotone>
              <a:schemeClr val="accent1">
                <a:shade val="45000"/>
                <a:satMod val="135000"/>
              </a:schemeClr>
              <a:prstClr val="white"/>
            </a:duotone>
          </a:blip>
          <a:stretch>
            <a:fillRect/>
          </a:stretch>
        </p:blipFill>
        <p:spPr>
          <a:xfrm>
            <a:off x="1063690" y="1901377"/>
            <a:ext cx="9436281" cy="4397490"/>
          </a:xfrm>
          <a:prstGeom prst="rect">
            <a:avLst/>
          </a:prstGeom>
        </p:spPr>
      </p:pic>
    </p:spTree>
    <p:extLst>
      <p:ext uri="{BB962C8B-B14F-4D97-AF65-F5344CB8AC3E}">
        <p14:creationId xmlns:p14="http://schemas.microsoft.com/office/powerpoint/2010/main" val="12397127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sp>
        <p:nvSpPr>
          <p:cNvPr id="6" name="Rectangle 7"/>
          <p:cNvSpPr txBox="1">
            <a:spLocks noChangeArrowheads="1"/>
          </p:cNvSpPr>
          <p:nvPr/>
        </p:nvSpPr>
        <p:spPr>
          <a:xfrm>
            <a:off x="2058451" y="1481138"/>
            <a:ext cx="8064500" cy="4233862"/>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it-IT" altLang="it-IT" sz="2000" b="1" dirty="0"/>
              <a:t>BIM Coordinator</a:t>
            </a:r>
          </a:p>
          <a:p>
            <a:pPr marL="0" indent="0" algn="just">
              <a:buNone/>
            </a:pPr>
            <a:r>
              <a:rPr lang="it-IT" altLang="it-IT" sz="2000" dirty="0"/>
              <a:t>è colui che segue la commessa a livello di direttive ed indicazioni. Si tratta di una figura dirigenziale e gestionale a livello di progetto.</a:t>
            </a:r>
          </a:p>
          <a:p>
            <a:pPr marL="0" indent="0" algn="just">
              <a:buNone/>
            </a:pPr>
            <a:r>
              <a:rPr lang="it-IT" altLang="it-IT" sz="2000" dirty="0"/>
              <a:t>Coordinerà quindi il lavoro dei modellatori e controllerà quanto realizzeranno. Se questi avranno dei dubbi si rivolgeranno al coordinatore, che avrà facoltà di prendere decisioni per quanto riguarda quel progetto; nel caso non sappia indirizzare direttamente il lavoro si rivolgerà al Gestore (BIM Manager), un gradino sopra di lui</a:t>
            </a:r>
            <a:r>
              <a:rPr lang="it-IT" altLang="it-IT" sz="2000" dirty="0" smtClean="0"/>
              <a:t>. </a:t>
            </a:r>
            <a:endParaRPr lang="it-IT" altLang="it-IT" sz="2000" dirty="0"/>
          </a:p>
        </p:txBody>
      </p:sp>
    </p:spTree>
    <p:extLst>
      <p:ext uri="{BB962C8B-B14F-4D97-AF65-F5344CB8AC3E}">
        <p14:creationId xmlns:p14="http://schemas.microsoft.com/office/powerpoint/2010/main" val="180475445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graphicFrame>
        <p:nvGraphicFramePr>
          <p:cNvPr id="3" name="Tabella 2"/>
          <p:cNvGraphicFramePr>
            <a:graphicFrameLocks noGrp="1"/>
          </p:cNvGraphicFramePr>
          <p:nvPr>
            <p:extLst>
              <p:ext uri="{D42A27DB-BD31-4B8C-83A1-F6EECF244321}">
                <p14:modId xmlns:p14="http://schemas.microsoft.com/office/powerpoint/2010/main" val="1100656865"/>
              </p:ext>
            </p:extLst>
          </p:nvPr>
        </p:nvGraphicFramePr>
        <p:xfrm>
          <a:off x="1706949" y="1585913"/>
          <a:ext cx="8767504" cy="4846020"/>
        </p:xfrm>
        <a:graphic>
          <a:graphicData uri="http://schemas.openxmlformats.org/drawingml/2006/table">
            <a:tbl>
              <a:tblPr firstRow="1" bandRow="1">
                <a:tableStyleId>{5C22544A-7EE6-4342-B048-85BDC9FD1C3A}</a:tableStyleId>
              </a:tblPr>
              <a:tblGrid>
                <a:gridCol w="2191876">
                  <a:extLst>
                    <a:ext uri="{9D8B030D-6E8A-4147-A177-3AD203B41FA5}">
                      <a16:colId xmlns:a16="http://schemas.microsoft.com/office/drawing/2014/main" val="2291486775"/>
                    </a:ext>
                  </a:extLst>
                </a:gridCol>
                <a:gridCol w="2191876">
                  <a:extLst>
                    <a:ext uri="{9D8B030D-6E8A-4147-A177-3AD203B41FA5}">
                      <a16:colId xmlns:a16="http://schemas.microsoft.com/office/drawing/2014/main" val="3949545855"/>
                    </a:ext>
                  </a:extLst>
                </a:gridCol>
                <a:gridCol w="2191876">
                  <a:extLst>
                    <a:ext uri="{9D8B030D-6E8A-4147-A177-3AD203B41FA5}">
                      <a16:colId xmlns:a16="http://schemas.microsoft.com/office/drawing/2014/main" val="1385683131"/>
                    </a:ext>
                  </a:extLst>
                </a:gridCol>
                <a:gridCol w="2191876">
                  <a:extLst>
                    <a:ext uri="{9D8B030D-6E8A-4147-A177-3AD203B41FA5}">
                      <a16:colId xmlns:a16="http://schemas.microsoft.com/office/drawing/2014/main" val="7004040"/>
                    </a:ext>
                  </a:extLst>
                </a:gridCol>
              </a:tblGrid>
              <a:tr h="365707">
                <a:tc>
                  <a:txBody>
                    <a:bodyPr/>
                    <a:lstStyle/>
                    <a:p>
                      <a:pPr algn="ctr"/>
                      <a:r>
                        <a:rPr lang="it-IT" sz="1800" dirty="0" smtClean="0"/>
                        <a:t>COMPITI</a:t>
                      </a:r>
                      <a:endParaRPr lang="it-IT" sz="1800" dirty="0"/>
                    </a:p>
                  </a:txBody>
                  <a:tcPr marL="91442" marR="91442" marT="45695" marB="45695"/>
                </a:tc>
                <a:tc>
                  <a:txBody>
                    <a:bodyPr/>
                    <a:lstStyle/>
                    <a:p>
                      <a:pPr algn="ctr"/>
                      <a:r>
                        <a:rPr lang="it-IT" sz="1800" dirty="0" smtClean="0"/>
                        <a:t>CONOSCEZE</a:t>
                      </a:r>
                      <a:endParaRPr lang="it-IT" sz="1800" dirty="0"/>
                    </a:p>
                  </a:txBody>
                  <a:tcPr marL="91442" marR="91442" marT="45695" marB="45695"/>
                </a:tc>
                <a:tc>
                  <a:txBody>
                    <a:bodyPr/>
                    <a:lstStyle/>
                    <a:p>
                      <a:pPr algn="ctr"/>
                      <a:r>
                        <a:rPr lang="it-IT" sz="1800" dirty="0" smtClean="0"/>
                        <a:t>ABILITA’</a:t>
                      </a:r>
                      <a:endParaRPr lang="it-IT" sz="1800" dirty="0"/>
                    </a:p>
                  </a:txBody>
                  <a:tcPr marL="91442" marR="91442" marT="45695" marB="45695"/>
                </a:tc>
                <a:tc>
                  <a:txBody>
                    <a:bodyPr/>
                    <a:lstStyle/>
                    <a:p>
                      <a:pPr algn="ctr"/>
                      <a:r>
                        <a:rPr lang="it-IT" sz="1800" dirty="0" smtClean="0"/>
                        <a:t>COMPETENZE</a:t>
                      </a:r>
                      <a:endParaRPr lang="it-IT" sz="1800" dirty="0"/>
                    </a:p>
                  </a:txBody>
                  <a:tcPr marL="91442" marR="91442" marT="45695" marB="45695"/>
                </a:tc>
                <a:extLst>
                  <a:ext uri="{0D108BD9-81ED-4DB2-BD59-A6C34878D82A}">
                    <a16:rowId xmlns:a16="http://schemas.microsoft.com/office/drawing/2014/main" val="2269987493"/>
                  </a:ext>
                </a:extLst>
              </a:tr>
              <a:tr h="640025">
                <a:tc>
                  <a:txBody>
                    <a:bodyPr/>
                    <a:lstStyle/>
                    <a:p>
                      <a:pPr algn="ctr"/>
                      <a:r>
                        <a:rPr lang="it-IT" sz="1200" dirty="0" smtClean="0"/>
                        <a:t>Garantire il processo digitalizzato con riferimento alla specifica commessa</a:t>
                      </a:r>
                      <a:endParaRPr lang="it-IT" sz="1200" dirty="0"/>
                    </a:p>
                  </a:txBody>
                  <a:tcPr marL="91442" marR="91442" marT="45695" marB="45695"/>
                </a:tc>
                <a:tc>
                  <a:txBody>
                    <a:bodyPr/>
                    <a:lstStyle/>
                    <a:p>
                      <a:pPr algn="ctr"/>
                      <a:r>
                        <a:rPr lang="it-IT" sz="1200" dirty="0" smtClean="0"/>
                        <a:t>Conoscenza dei sistemi</a:t>
                      </a:r>
                      <a:r>
                        <a:rPr lang="it-IT" sz="1200" baseline="0" dirty="0" smtClean="0"/>
                        <a:t> informativi relativi alla definizione dello stato attuale dei cespiti su cui intervenire</a:t>
                      </a:r>
                      <a:endParaRPr lang="it-IT" sz="1200" dirty="0"/>
                    </a:p>
                  </a:txBody>
                  <a:tcPr marL="91442" marR="91442" marT="45695" marB="45695"/>
                </a:tc>
                <a:tc>
                  <a:txBody>
                    <a:bodyPr/>
                    <a:lstStyle/>
                    <a:p>
                      <a:pPr algn="ctr"/>
                      <a:r>
                        <a:rPr lang="it-IT" sz="1200" dirty="0" smtClean="0"/>
                        <a:t>Capacità di contribuire a produrre e</a:t>
                      </a:r>
                      <a:r>
                        <a:rPr lang="it-IT" sz="1200" baseline="0" dirty="0" smtClean="0"/>
                        <a:t> a verificare un modello informativo relativo allo stato attuale dei cespiti su cui intervenire</a:t>
                      </a:r>
                      <a:endParaRPr lang="it-IT" sz="1200" dirty="0"/>
                    </a:p>
                  </a:txBody>
                  <a:tcPr marL="91442" marR="91442" marT="45695" marB="45695"/>
                </a:tc>
                <a:tc>
                  <a:txBody>
                    <a:bodyPr/>
                    <a:lstStyle/>
                    <a:p>
                      <a:pPr algn="ctr"/>
                      <a:r>
                        <a:rPr lang="it-IT" sz="1200" dirty="0" smtClean="0"/>
                        <a:t>Supervisione</a:t>
                      </a:r>
                      <a:r>
                        <a:rPr lang="it-IT" sz="1200" baseline="0" dirty="0" smtClean="0"/>
                        <a:t> della produzione di un modello informativo relativo allo statu attuale dei cespiti su cui intervenire</a:t>
                      </a:r>
                      <a:endParaRPr lang="it-IT" sz="1200" dirty="0"/>
                    </a:p>
                  </a:txBody>
                  <a:tcPr marL="91442" marR="91442" marT="45695" marB="45695"/>
                </a:tc>
                <a:extLst>
                  <a:ext uri="{0D108BD9-81ED-4DB2-BD59-A6C34878D82A}">
                    <a16:rowId xmlns:a16="http://schemas.microsoft.com/office/drawing/2014/main" val="599898641"/>
                  </a:ext>
                </a:extLst>
              </a:tr>
              <a:tr h="549692">
                <a:tc>
                  <a:txBody>
                    <a:bodyPr/>
                    <a:lstStyle/>
                    <a:p>
                      <a:pPr algn="ctr"/>
                      <a:r>
                        <a:rPr lang="it-IT" sz="1200" dirty="0" smtClean="0"/>
                        <a:t>Supportare o redigere il CI</a:t>
                      </a:r>
                      <a:endParaRPr lang="it-IT" sz="1200" dirty="0"/>
                    </a:p>
                  </a:txBody>
                  <a:tcPr marL="91442" marR="91442" marT="45695" marB="45695"/>
                </a:tc>
                <a:tc>
                  <a:txBody>
                    <a:bodyPr/>
                    <a:lstStyle/>
                    <a:p>
                      <a:pPr algn="ctr"/>
                      <a:r>
                        <a:rPr lang="it-IT" sz="1200" dirty="0" smtClean="0"/>
                        <a:t>Conoscenza della tematica attinente alla cyber security</a:t>
                      </a:r>
                      <a:endParaRPr lang="it-IT" sz="1200" dirty="0"/>
                    </a:p>
                  </a:txBody>
                  <a:tcPr marL="91442" marR="91442" marT="45695" marB="45695"/>
                </a:tc>
                <a:tc>
                  <a:txBody>
                    <a:bodyPr/>
                    <a:lstStyle/>
                    <a:p>
                      <a:pPr algn="ctr"/>
                      <a:r>
                        <a:rPr lang="it-IT" sz="1200" dirty="0" smtClean="0"/>
                        <a:t>Attuazione e coordinamento di pratiche informatiche di protezione dei dati stabilite per ogni singola commessa</a:t>
                      </a:r>
                      <a:endParaRPr lang="it-IT" sz="1200" dirty="0"/>
                    </a:p>
                  </a:txBody>
                  <a:tcPr marL="91442" marR="91442" marT="45695" marB="45695"/>
                </a:tc>
                <a:tc>
                  <a:txBody>
                    <a:bodyPr/>
                    <a:lstStyle/>
                    <a:p>
                      <a:pPr algn="ctr"/>
                      <a:r>
                        <a:rPr lang="it-IT" sz="1200" dirty="0" smtClean="0"/>
                        <a:t>Verifica di modelli informativi aggregati o federati</a:t>
                      </a:r>
                      <a:endParaRPr lang="it-IT" sz="1200" dirty="0"/>
                    </a:p>
                  </a:txBody>
                  <a:tcPr marL="91442" marR="91442" marT="45695" marB="45695"/>
                </a:tc>
                <a:extLst>
                  <a:ext uri="{0D108BD9-81ED-4DB2-BD59-A6C34878D82A}">
                    <a16:rowId xmlns:a16="http://schemas.microsoft.com/office/drawing/2014/main" val="424758915"/>
                  </a:ext>
                </a:extLst>
              </a:tr>
              <a:tr h="640025">
                <a:tc>
                  <a:txBody>
                    <a:bodyPr/>
                    <a:lstStyle/>
                    <a:p>
                      <a:pPr algn="ctr"/>
                      <a:r>
                        <a:rPr lang="it-IT" sz="1200" dirty="0" smtClean="0"/>
                        <a:t>Assegnare</a:t>
                      </a:r>
                      <a:r>
                        <a:rPr lang="it-IT" sz="1200" baseline="0" dirty="0" smtClean="0"/>
                        <a:t> i requisiti informativi ai soggetti interessati</a:t>
                      </a:r>
                      <a:endParaRPr lang="it-IT" sz="1200" dirty="0"/>
                    </a:p>
                  </a:txBody>
                  <a:tcPr marL="91442" marR="91442" marT="45695" marB="45695"/>
                </a:tc>
                <a:tc>
                  <a:txBody>
                    <a:bodyPr/>
                    <a:lstStyle/>
                    <a:p>
                      <a:pPr algn="ctr"/>
                      <a:r>
                        <a:rPr lang="it-IT" sz="1200" dirty="0" smtClean="0"/>
                        <a:t>Conoscenza della modalità di impostazione</a:t>
                      </a:r>
                      <a:r>
                        <a:rPr lang="it-IT" sz="1200" baseline="0" dirty="0" smtClean="0"/>
                        <a:t> e di verifica di un modello informativo aggregato o federato</a:t>
                      </a:r>
                      <a:endParaRPr lang="it-IT" sz="1200" dirty="0"/>
                    </a:p>
                  </a:txBody>
                  <a:tcPr marL="91442" marR="91442" marT="45695" marB="45695"/>
                </a:tc>
                <a:tc>
                  <a:txBody>
                    <a:bodyPr/>
                    <a:lstStyle/>
                    <a:p>
                      <a:pPr algn="ctr"/>
                      <a:r>
                        <a:rPr lang="it-IT" sz="1200" dirty="0" smtClean="0"/>
                        <a:t>Capacità di contribuire a produrre e a verificare modelli informativi aggregati o federati</a:t>
                      </a:r>
                      <a:endParaRPr lang="it-IT" sz="1200" dirty="0"/>
                    </a:p>
                  </a:txBody>
                  <a:tcPr marL="91442" marR="91442" marT="45695" marB="45695"/>
                </a:tc>
                <a:tc>
                  <a:txBody>
                    <a:bodyPr/>
                    <a:lstStyle/>
                    <a:p>
                      <a:pPr algn="ctr"/>
                      <a:r>
                        <a:rPr lang="it-IT" sz="1200" dirty="0" smtClean="0"/>
                        <a:t>Rispetto</a:t>
                      </a:r>
                      <a:r>
                        <a:rPr lang="it-IT" sz="1200" baseline="0" dirty="0" smtClean="0"/>
                        <a:t> della legislazione e della normativa nazionale e comunitaria sulla gestione informativa nell’ambito di ogni commessa</a:t>
                      </a:r>
                      <a:endParaRPr lang="it-IT" sz="1200" dirty="0"/>
                    </a:p>
                  </a:txBody>
                  <a:tcPr marL="91442" marR="91442" marT="45695" marB="45695"/>
                </a:tc>
                <a:extLst>
                  <a:ext uri="{0D108BD9-81ED-4DB2-BD59-A6C34878D82A}">
                    <a16:rowId xmlns:a16="http://schemas.microsoft.com/office/drawing/2014/main" val="2233408739"/>
                  </a:ext>
                </a:extLst>
              </a:tr>
              <a:tr h="457146">
                <a:tc>
                  <a:txBody>
                    <a:bodyPr/>
                    <a:lstStyle/>
                    <a:p>
                      <a:pPr algn="ctr"/>
                      <a:r>
                        <a:rPr lang="it-IT" sz="1200" dirty="0" smtClean="0"/>
                        <a:t>Supportare le attività del BIM Manager</a:t>
                      </a:r>
                      <a:endParaRPr lang="it-IT" sz="1200" dirty="0"/>
                    </a:p>
                  </a:txBody>
                  <a:tcPr marL="91442" marR="91442" marT="45695" marB="45695"/>
                </a:tc>
                <a:tc>
                  <a:txBody>
                    <a:bodyPr/>
                    <a:lstStyle/>
                    <a:p>
                      <a:pPr algn="ctr"/>
                      <a:r>
                        <a:rPr lang="it-IT" sz="1200" dirty="0" smtClean="0"/>
                        <a:t>Conoscenza della legislazione</a:t>
                      </a:r>
                      <a:r>
                        <a:rPr lang="it-IT" sz="1200" baseline="0" dirty="0" smtClean="0"/>
                        <a:t> e normativa nazionale e comunitaria sulla gestione informativa</a:t>
                      </a:r>
                      <a:endParaRPr lang="it-IT" sz="1200" dirty="0"/>
                    </a:p>
                  </a:txBody>
                  <a:tcPr marL="91442" marR="91442" marT="45695" marB="45695"/>
                </a:tc>
                <a:tc>
                  <a:txBody>
                    <a:bodyPr/>
                    <a:lstStyle/>
                    <a:p>
                      <a:pPr algn="ctr"/>
                      <a:r>
                        <a:rPr lang="it-IT" sz="1200" dirty="0" smtClean="0"/>
                        <a:t>Supporto al BIM Manager</a:t>
                      </a:r>
                      <a:r>
                        <a:rPr lang="it-IT" sz="1200" baseline="0" dirty="0" smtClean="0"/>
                        <a:t> nell’individuazione degli aspetti contrattuali relativi alla gestione informativa nell’ambito di ogni singola commessa</a:t>
                      </a:r>
                      <a:endParaRPr lang="it-IT" sz="1200" dirty="0"/>
                    </a:p>
                  </a:txBody>
                  <a:tcPr marL="91442" marR="91442" marT="45695" marB="45695"/>
                </a:tc>
                <a:tc>
                  <a:txBody>
                    <a:bodyPr/>
                    <a:lstStyle/>
                    <a:p>
                      <a:pPr algn="ctr"/>
                      <a:r>
                        <a:rPr lang="it-IT" sz="1200" dirty="0" smtClean="0"/>
                        <a:t>Redazione</a:t>
                      </a:r>
                      <a:r>
                        <a:rPr lang="it-IT" sz="1200" baseline="0" dirty="0" smtClean="0"/>
                        <a:t> di CI, </a:t>
                      </a:r>
                      <a:r>
                        <a:rPr lang="it-IT" sz="1200" baseline="0" dirty="0" err="1" smtClean="0"/>
                        <a:t>oGI</a:t>
                      </a:r>
                      <a:r>
                        <a:rPr lang="it-IT" sz="1200" baseline="0" dirty="0" smtClean="0"/>
                        <a:t> e </a:t>
                      </a:r>
                      <a:r>
                        <a:rPr lang="it-IT" sz="1200" baseline="0" dirty="0" err="1" smtClean="0"/>
                        <a:t>pGI</a:t>
                      </a:r>
                      <a:endParaRPr lang="it-IT" sz="1200" dirty="0"/>
                    </a:p>
                  </a:txBody>
                  <a:tcPr marL="91442" marR="91442" marT="45695" marB="45695"/>
                </a:tc>
                <a:extLst>
                  <a:ext uri="{0D108BD9-81ED-4DB2-BD59-A6C34878D82A}">
                    <a16:rowId xmlns:a16="http://schemas.microsoft.com/office/drawing/2014/main" val="3229557581"/>
                  </a:ext>
                </a:extLst>
              </a:tr>
              <a:tr h="472266">
                <a:tc>
                  <a:txBody>
                    <a:bodyPr/>
                    <a:lstStyle/>
                    <a:p>
                      <a:pPr algn="ctr"/>
                      <a:r>
                        <a:rPr lang="it-IT" sz="1200" dirty="0" smtClean="0"/>
                        <a:t>Gestire</a:t>
                      </a:r>
                      <a:r>
                        <a:rPr lang="it-IT" sz="1200" baseline="0" dirty="0" smtClean="0"/>
                        <a:t> le interferenze e i conflitti</a:t>
                      </a:r>
                      <a:endParaRPr lang="it-IT" sz="1200" dirty="0"/>
                    </a:p>
                  </a:txBody>
                  <a:tcPr marL="91442" marR="91442" marT="45695" marB="45695"/>
                </a:tc>
                <a:tc>
                  <a:txBody>
                    <a:bodyPr/>
                    <a:lstStyle/>
                    <a:p>
                      <a:pPr algn="ctr"/>
                      <a:r>
                        <a:rPr lang="it-IT" sz="1200" dirty="0" smtClean="0"/>
                        <a:t>Conoscenza approfondita dei protocolli di scambio informatico</a:t>
                      </a:r>
                      <a:endParaRPr lang="it-IT" sz="1200" dirty="0"/>
                    </a:p>
                  </a:txBody>
                  <a:tcPr marL="91442" marR="91442" marT="45695" marB="45695"/>
                </a:tc>
                <a:tc>
                  <a:txBody>
                    <a:bodyPr/>
                    <a:lstStyle/>
                    <a:p>
                      <a:pPr algn="ctr"/>
                      <a:r>
                        <a:rPr lang="it-IT" sz="1200" dirty="0" smtClean="0"/>
                        <a:t>Utilizzo di piattaforme di collaborazione progettuale e gestione</a:t>
                      </a:r>
                      <a:r>
                        <a:rPr lang="it-IT" sz="1200" baseline="0" dirty="0" smtClean="0"/>
                        <a:t> dei dati</a:t>
                      </a:r>
                      <a:endParaRPr lang="it-IT" sz="1200" dirty="0"/>
                    </a:p>
                  </a:txBody>
                  <a:tcPr marL="91442" marR="91442" marT="45695" marB="45695"/>
                </a:tc>
                <a:tc>
                  <a:txBody>
                    <a:bodyPr/>
                    <a:lstStyle/>
                    <a:p>
                      <a:pPr algn="ctr"/>
                      <a:r>
                        <a:rPr lang="it-IT" sz="1200" dirty="0" smtClean="0"/>
                        <a:t>Gestione</a:t>
                      </a:r>
                      <a:r>
                        <a:rPr lang="it-IT" sz="1200" baseline="0" dirty="0" smtClean="0"/>
                        <a:t> di riunioni di coordinamento multidisciplinari</a:t>
                      </a:r>
                      <a:endParaRPr lang="it-IT" sz="1200" dirty="0"/>
                    </a:p>
                  </a:txBody>
                  <a:tcPr marL="91442" marR="91442" marT="45695" marB="45695"/>
                </a:tc>
                <a:extLst>
                  <a:ext uri="{0D108BD9-81ED-4DB2-BD59-A6C34878D82A}">
                    <a16:rowId xmlns:a16="http://schemas.microsoft.com/office/drawing/2014/main" val="1825316974"/>
                  </a:ext>
                </a:extLst>
              </a:tr>
            </a:tbl>
          </a:graphicData>
        </a:graphic>
      </p:graphicFrame>
    </p:spTree>
    <p:extLst>
      <p:ext uri="{BB962C8B-B14F-4D97-AF65-F5344CB8AC3E}">
        <p14:creationId xmlns:p14="http://schemas.microsoft.com/office/powerpoint/2010/main" val="122494456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sp>
        <p:nvSpPr>
          <p:cNvPr id="43011" name="Rectangle 7"/>
          <p:cNvSpPr>
            <a:spLocks noGrp="1" noChangeArrowheads="1"/>
          </p:cNvSpPr>
          <p:nvPr>
            <p:ph type="body" idx="4294967295"/>
          </p:nvPr>
        </p:nvSpPr>
        <p:spPr>
          <a:xfrm>
            <a:off x="2212975" y="1601625"/>
            <a:ext cx="8064500" cy="4354512"/>
          </a:xfrm>
        </p:spPr>
        <p:txBody>
          <a:bodyPr/>
          <a:lstStyle/>
          <a:p>
            <a:r>
              <a:rPr lang="it-IT" altLang="it-IT" sz="2000" dirty="0"/>
              <a:t>BIM </a:t>
            </a:r>
            <a:r>
              <a:rPr lang="it-IT" altLang="it-IT" sz="2000" dirty="0" err="1"/>
              <a:t>Modeller</a:t>
            </a:r>
            <a:r>
              <a:rPr lang="it-IT" altLang="it-IT" sz="2000" dirty="0"/>
              <a:t>/</a:t>
            </a:r>
            <a:r>
              <a:rPr lang="it-IT" altLang="it-IT" sz="2000" dirty="0" err="1"/>
              <a:t>Specialist</a:t>
            </a:r>
            <a:endParaRPr lang="it-IT" altLang="it-IT" sz="2000" dirty="0"/>
          </a:p>
          <a:p>
            <a:pPr marL="0" indent="0" algn="just">
              <a:buNone/>
            </a:pPr>
            <a:r>
              <a:rPr lang="it-IT" sz="2000" dirty="0"/>
              <a:t>Agisce all'interno delle singole commesse e opera tramite determinate procedure  digitalizzate attraverso la modellazione a oggetti. Rappresenta il soggetto in grado  di introdurre nelle modalità operative della modellazione e della gestione  informativa le conoscenze disciplinari; possiede la capacità operativa sulle  funzionalità di specifici applicativi ed è in grado di tradurre e di trasferire in termini  digitali le competenze specialistiche</a:t>
            </a:r>
          </a:p>
          <a:p>
            <a:pPr marL="0" indent="0" algn="just">
              <a:buNone/>
            </a:pPr>
            <a:r>
              <a:rPr lang="it-IT" altLang="it-IT" sz="2000" dirty="0" smtClean="0"/>
              <a:t>Essendo una figura operativa a livello progettuale non avrà particolari responsabilità, in quanto deve svolgere quanto indicato dal coordinatore e, nel caso, chiedere a lui per eventuali problemi.</a:t>
            </a:r>
          </a:p>
          <a:p>
            <a:endParaRPr lang="it-IT" altLang="it-IT" sz="4000" dirty="0"/>
          </a:p>
        </p:txBody>
      </p:sp>
    </p:spTree>
    <p:extLst>
      <p:ext uri="{BB962C8B-B14F-4D97-AF65-F5344CB8AC3E}">
        <p14:creationId xmlns:p14="http://schemas.microsoft.com/office/powerpoint/2010/main" val="227476382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graphicFrame>
        <p:nvGraphicFramePr>
          <p:cNvPr id="3" name="Tabella 2"/>
          <p:cNvGraphicFramePr>
            <a:graphicFrameLocks noGrp="1"/>
          </p:cNvGraphicFramePr>
          <p:nvPr>
            <p:extLst>
              <p:ext uri="{D42A27DB-BD31-4B8C-83A1-F6EECF244321}">
                <p14:modId xmlns:p14="http://schemas.microsoft.com/office/powerpoint/2010/main" val="4032450448"/>
              </p:ext>
            </p:extLst>
          </p:nvPr>
        </p:nvGraphicFramePr>
        <p:xfrm>
          <a:off x="1706949" y="1585913"/>
          <a:ext cx="8767504" cy="4530942"/>
        </p:xfrm>
        <a:graphic>
          <a:graphicData uri="http://schemas.openxmlformats.org/drawingml/2006/table">
            <a:tbl>
              <a:tblPr firstRow="1" bandRow="1">
                <a:tableStyleId>{5C22544A-7EE6-4342-B048-85BDC9FD1C3A}</a:tableStyleId>
              </a:tblPr>
              <a:tblGrid>
                <a:gridCol w="2191876">
                  <a:extLst>
                    <a:ext uri="{9D8B030D-6E8A-4147-A177-3AD203B41FA5}">
                      <a16:colId xmlns:a16="http://schemas.microsoft.com/office/drawing/2014/main" val="2291486775"/>
                    </a:ext>
                  </a:extLst>
                </a:gridCol>
                <a:gridCol w="2191876">
                  <a:extLst>
                    <a:ext uri="{9D8B030D-6E8A-4147-A177-3AD203B41FA5}">
                      <a16:colId xmlns:a16="http://schemas.microsoft.com/office/drawing/2014/main" val="3949545855"/>
                    </a:ext>
                  </a:extLst>
                </a:gridCol>
                <a:gridCol w="2191876">
                  <a:extLst>
                    <a:ext uri="{9D8B030D-6E8A-4147-A177-3AD203B41FA5}">
                      <a16:colId xmlns:a16="http://schemas.microsoft.com/office/drawing/2014/main" val="1385683131"/>
                    </a:ext>
                  </a:extLst>
                </a:gridCol>
                <a:gridCol w="2191876">
                  <a:extLst>
                    <a:ext uri="{9D8B030D-6E8A-4147-A177-3AD203B41FA5}">
                      <a16:colId xmlns:a16="http://schemas.microsoft.com/office/drawing/2014/main" val="7004040"/>
                    </a:ext>
                  </a:extLst>
                </a:gridCol>
              </a:tblGrid>
              <a:tr h="365707">
                <a:tc>
                  <a:txBody>
                    <a:bodyPr/>
                    <a:lstStyle/>
                    <a:p>
                      <a:pPr algn="ctr"/>
                      <a:r>
                        <a:rPr lang="it-IT" sz="1800" dirty="0" smtClean="0"/>
                        <a:t>COMPITI</a:t>
                      </a:r>
                      <a:endParaRPr lang="it-IT" sz="1800" dirty="0"/>
                    </a:p>
                  </a:txBody>
                  <a:tcPr marL="91442" marR="91442" marT="45695" marB="45695"/>
                </a:tc>
                <a:tc>
                  <a:txBody>
                    <a:bodyPr/>
                    <a:lstStyle/>
                    <a:p>
                      <a:pPr algn="ctr"/>
                      <a:r>
                        <a:rPr lang="it-IT" sz="1800" dirty="0" smtClean="0"/>
                        <a:t>CONOSCEZE</a:t>
                      </a:r>
                      <a:endParaRPr lang="it-IT" sz="1800" dirty="0"/>
                    </a:p>
                  </a:txBody>
                  <a:tcPr marL="91442" marR="91442" marT="45695" marB="45695"/>
                </a:tc>
                <a:tc>
                  <a:txBody>
                    <a:bodyPr/>
                    <a:lstStyle/>
                    <a:p>
                      <a:pPr algn="ctr"/>
                      <a:r>
                        <a:rPr lang="it-IT" sz="1800" dirty="0" smtClean="0"/>
                        <a:t>ABILITA’</a:t>
                      </a:r>
                      <a:endParaRPr lang="it-IT" sz="1800" dirty="0"/>
                    </a:p>
                  </a:txBody>
                  <a:tcPr marL="91442" marR="91442" marT="45695" marB="45695"/>
                </a:tc>
                <a:tc>
                  <a:txBody>
                    <a:bodyPr/>
                    <a:lstStyle/>
                    <a:p>
                      <a:pPr algn="ctr"/>
                      <a:r>
                        <a:rPr lang="it-IT" sz="1800" dirty="0" smtClean="0"/>
                        <a:t>COMPETENZE</a:t>
                      </a:r>
                      <a:endParaRPr lang="it-IT" sz="1800" dirty="0"/>
                    </a:p>
                  </a:txBody>
                  <a:tcPr marL="91442" marR="91442" marT="45695" marB="45695"/>
                </a:tc>
                <a:extLst>
                  <a:ext uri="{0D108BD9-81ED-4DB2-BD59-A6C34878D82A}">
                    <a16:rowId xmlns:a16="http://schemas.microsoft.com/office/drawing/2014/main" val="2269987493"/>
                  </a:ext>
                </a:extLst>
              </a:tr>
              <a:tr h="640025">
                <a:tc>
                  <a:txBody>
                    <a:bodyPr/>
                    <a:lstStyle/>
                    <a:p>
                      <a:pPr algn="ctr"/>
                      <a:r>
                        <a:rPr lang="it-IT" sz="1200" dirty="0" smtClean="0"/>
                        <a:t>Modellare oggetti mediante specifici applicativi</a:t>
                      </a:r>
                      <a:endParaRPr lang="it-IT" sz="1200" dirty="0"/>
                    </a:p>
                  </a:txBody>
                  <a:tcPr marL="91442" marR="91442" marT="45695" marB="45695"/>
                </a:tc>
                <a:tc>
                  <a:txBody>
                    <a:bodyPr/>
                    <a:lstStyle/>
                    <a:p>
                      <a:pPr algn="ctr"/>
                      <a:r>
                        <a:rPr lang="it-IT" sz="1200" dirty="0" smtClean="0"/>
                        <a:t>Conoscenze</a:t>
                      </a:r>
                      <a:r>
                        <a:rPr lang="it-IT" sz="1200" baseline="0" dirty="0" smtClean="0"/>
                        <a:t> delle modalità di impostazione e di verifica di un modello informativo disciplinare</a:t>
                      </a:r>
                      <a:endParaRPr lang="it-IT" sz="1200" dirty="0"/>
                    </a:p>
                  </a:txBody>
                  <a:tcPr marL="91442" marR="91442" marT="45695" marB="45695"/>
                </a:tc>
                <a:tc>
                  <a:txBody>
                    <a:bodyPr/>
                    <a:lstStyle/>
                    <a:p>
                      <a:pPr algn="ctr"/>
                      <a:r>
                        <a:rPr lang="it-IT" sz="1200" dirty="0" smtClean="0"/>
                        <a:t>Capacità</a:t>
                      </a:r>
                      <a:r>
                        <a:rPr lang="it-IT" sz="1200" baseline="0" dirty="0" smtClean="0"/>
                        <a:t> di contribuire a produrre e a verificare un modello informativo dello stato attuale del cespite</a:t>
                      </a:r>
                      <a:endParaRPr lang="it-IT" sz="1200" dirty="0"/>
                    </a:p>
                  </a:txBody>
                  <a:tcPr marL="91442" marR="91442" marT="45695" marB="45695"/>
                </a:tc>
                <a:tc>
                  <a:txBody>
                    <a:bodyPr/>
                    <a:lstStyle/>
                    <a:p>
                      <a:pPr algn="ctr"/>
                      <a:r>
                        <a:rPr lang="it-IT" sz="1200" dirty="0" smtClean="0"/>
                        <a:t>Essere in grado di interagire all’interno del flusso di commessa e con il</a:t>
                      </a:r>
                      <a:r>
                        <a:rPr lang="it-IT" sz="1200" baseline="0" dirty="0" smtClean="0"/>
                        <a:t> BIM coordinator</a:t>
                      </a:r>
                      <a:endParaRPr lang="it-IT" sz="1200" dirty="0"/>
                    </a:p>
                  </a:txBody>
                  <a:tcPr marL="91442" marR="91442" marT="45695" marB="45695"/>
                </a:tc>
                <a:extLst>
                  <a:ext uri="{0D108BD9-81ED-4DB2-BD59-A6C34878D82A}">
                    <a16:rowId xmlns:a16="http://schemas.microsoft.com/office/drawing/2014/main" val="599898641"/>
                  </a:ext>
                </a:extLst>
              </a:tr>
              <a:tr h="549692">
                <a:tc>
                  <a:txBody>
                    <a:bodyPr/>
                    <a:lstStyle/>
                    <a:p>
                      <a:pPr algn="ctr"/>
                      <a:r>
                        <a:rPr lang="it-IT" sz="1200" dirty="0" smtClean="0"/>
                        <a:t>Analizzare i contenuti del CI e del </a:t>
                      </a:r>
                      <a:r>
                        <a:rPr lang="it-IT" sz="1200" dirty="0" err="1" smtClean="0"/>
                        <a:t>pGI</a:t>
                      </a:r>
                      <a:endParaRPr lang="it-IT" sz="1200" dirty="0"/>
                    </a:p>
                  </a:txBody>
                  <a:tcPr marL="91442" marR="91442" marT="45695" marB="45695"/>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it-IT" sz="1200" baseline="0" dirty="0" smtClean="0"/>
                        <a:t>Conoscenza generale della legislazione e della normativa nazionale e comunitaria sulla gestione informativa</a:t>
                      </a:r>
                      <a:endParaRPr lang="it-IT" sz="1200" dirty="0"/>
                    </a:p>
                  </a:txBody>
                  <a:tcPr marL="91442" marR="91442" marT="45695" marB="45695"/>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it-IT" sz="1200" baseline="0" dirty="0" smtClean="0"/>
                        <a:t>Analisi della legislazione e della normativa nazionale e comunitaria sulla gestione informativa</a:t>
                      </a:r>
                      <a:endParaRPr lang="it-IT" sz="1200" dirty="0" smtClean="0"/>
                    </a:p>
                    <a:p>
                      <a:pPr algn="ctr"/>
                      <a:endParaRPr lang="it-IT" sz="1200" dirty="0"/>
                    </a:p>
                  </a:txBody>
                  <a:tcPr marL="91442" marR="91442" marT="45695" marB="45695"/>
                </a:tc>
                <a:tc>
                  <a:txBody>
                    <a:bodyPr/>
                    <a:lstStyle/>
                    <a:p>
                      <a:pPr algn="ctr"/>
                      <a:r>
                        <a:rPr lang="it-IT" sz="1200" dirty="0" smtClean="0"/>
                        <a:t>Verifica di un modello informativo dello stato attuale del cespite</a:t>
                      </a:r>
                      <a:endParaRPr lang="it-IT" sz="1200" dirty="0"/>
                    </a:p>
                  </a:txBody>
                  <a:tcPr marL="91442" marR="91442" marT="45695" marB="45695"/>
                </a:tc>
                <a:extLst>
                  <a:ext uri="{0D108BD9-81ED-4DB2-BD59-A6C34878D82A}">
                    <a16:rowId xmlns:a16="http://schemas.microsoft.com/office/drawing/2014/main" val="424758915"/>
                  </a:ext>
                </a:extLst>
              </a:tr>
              <a:tr h="690712">
                <a:tc>
                  <a:txBody>
                    <a:bodyPr/>
                    <a:lstStyle/>
                    <a:p>
                      <a:pPr algn="ctr"/>
                      <a:r>
                        <a:rPr lang="it-IT" sz="1200" dirty="0" smtClean="0"/>
                        <a:t>Tradurre le conoscenze disciplinari all’interno dei modelli</a:t>
                      </a:r>
                      <a:endParaRPr lang="it-IT" sz="1200" dirty="0"/>
                    </a:p>
                  </a:txBody>
                  <a:tcPr marL="91442" marR="91442" marT="45695" marB="45695"/>
                </a:tc>
                <a:tc>
                  <a:txBody>
                    <a:bodyPr/>
                    <a:lstStyle/>
                    <a:p>
                      <a:pPr algn="ctr"/>
                      <a:r>
                        <a:rPr lang="it-IT" sz="1200" dirty="0" smtClean="0"/>
                        <a:t>Conoscenza elementare dei requisiti inerenti</a:t>
                      </a:r>
                      <a:r>
                        <a:rPr lang="it-IT" sz="1200" baseline="0" dirty="0" smtClean="0"/>
                        <a:t> all’hardware e al software</a:t>
                      </a:r>
                      <a:endParaRPr lang="it-IT" sz="1200" dirty="0"/>
                    </a:p>
                  </a:txBody>
                  <a:tcPr marL="91442" marR="91442" marT="45695" marB="45695"/>
                </a:tc>
                <a:tc>
                  <a:txBody>
                    <a:bodyPr/>
                    <a:lstStyle/>
                    <a:p>
                      <a:pPr algn="ctr"/>
                      <a:r>
                        <a:rPr lang="it-IT" sz="1200" dirty="0" smtClean="0"/>
                        <a:t>Capacità di analizzare un CI, </a:t>
                      </a:r>
                      <a:r>
                        <a:rPr lang="it-IT" sz="1200" dirty="0" err="1" smtClean="0"/>
                        <a:t>oGI</a:t>
                      </a:r>
                      <a:r>
                        <a:rPr lang="it-IT" sz="1200" baseline="0" dirty="0" smtClean="0"/>
                        <a:t> e </a:t>
                      </a:r>
                      <a:r>
                        <a:rPr lang="it-IT" sz="1200" baseline="0" dirty="0" err="1" smtClean="0"/>
                        <a:t>pGI</a:t>
                      </a:r>
                      <a:endParaRPr lang="it-IT" sz="1200" dirty="0"/>
                    </a:p>
                  </a:txBody>
                  <a:tcPr marL="91442" marR="91442" marT="45695" marB="45695"/>
                </a:tc>
                <a:tc>
                  <a:txBody>
                    <a:bodyPr/>
                    <a:lstStyle/>
                    <a:p>
                      <a:pPr algn="ctr"/>
                      <a:r>
                        <a:rPr lang="it-IT" sz="1200" dirty="0" smtClean="0"/>
                        <a:t>Verifica di un modello informativo</a:t>
                      </a:r>
                      <a:r>
                        <a:rPr lang="it-IT" sz="1200" baseline="0" dirty="0" smtClean="0"/>
                        <a:t> disciplinare</a:t>
                      </a:r>
                      <a:endParaRPr lang="it-IT" sz="1200" dirty="0"/>
                    </a:p>
                  </a:txBody>
                  <a:tcPr marL="91442" marR="91442" marT="45695" marB="45695"/>
                </a:tc>
                <a:extLst>
                  <a:ext uri="{0D108BD9-81ED-4DB2-BD59-A6C34878D82A}">
                    <a16:rowId xmlns:a16="http://schemas.microsoft.com/office/drawing/2014/main" val="2233408739"/>
                  </a:ext>
                </a:extLst>
              </a:tr>
              <a:tr h="457146">
                <a:tc>
                  <a:txBody>
                    <a:bodyPr/>
                    <a:lstStyle/>
                    <a:p>
                      <a:pPr algn="ctr"/>
                      <a:r>
                        <a:rPr lang="it-IT" sz="1200" dirty="0" smtClean="0"/>
                        <a:t>Verificare preliminare</a:t>
                      </a:r>
                      <a:r>
                        <a:rPr lang="it-IT" sz="1200" baseline="0" dirty="0" smtClean="0"/>
                        <a:t> dei modelli</a:t>
                      </a:r>
                      <a:endParaRPr lang="it-IT" sz="1200" dirty="0"/>
                    </a:p>
                  </a:txBody>
                  <a:tcPr marL="91442" marR="91442" marT="45695" marB="45695"/>
                </a:tc>
                <a:tc>
                  <a:txBody>
                    <a:bodyPr/>
                    <a:lstStyle/>
                    <a:p>
                      <a:pPr algn="ctr"/>
                      <a:r>
                        <a:rPr lang="it-IT" sz="1200" dirty="0" smtClean="0"/>
                        <a:t>Conoscenza della produzione e della verifica</a:t>
                      </a:r>
                      <a:r>
                        <a:rPr lang="it-IT" sz="1200" baseline="0" dirty="0" smtClean="0"/>
                        <a:t> di un modello informativo dello stato attuale del cespite</a:t>
                      </a:r>
                      <a:endParaRPr lang="it-IT" sz="1200" dirty="0"/>
                    </a:p>
                  </a:txBody>
                  <a:tcPr marL="91442" marR="91442" marT="45695" marB="45695"/>
                </a:tc>
                <a:tc>
                  <a:txBody>
                    <a:bodyPr/>
                    <a:lstStyle/>
                    <a:p>
                      <a:pPr algn="ctr"/>
                      <a:r>
                        <a:rPr lang="it-IT" sz="1200" dirty="0" smtClean="0"/>
                        <a:t>Attuazione</a:t>
                      </a:r>
                      <a:r>
                        <a:rPr lang="it-IT" sz="1200" baseline="0" dirty="0" smtClean="0"/>
                        <a:t> di pratiche informatiche di protezione dei dati</a:t>
                      </a:r>
                      <a:endParaRPr lang="it-IT" sz="1200" dirty="0"/>
                    </a:p>
                  </a:txBody>
                  <a:tcPr marL="91442" marR="91442" marT="45695" marB="45695"/>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it-IT" sz="1200" baseline="0" dirty="0" smtClean="0"/>
                        <a:t>Rispetto della legislazione e della normativa nazionale e comunitaria sulla gestione informativa</a:t>
                      </a:r>
                      <a:endParaRPr lang="it-IT" sz="1200" dirty="0" smtClean="0"/>
                    </a:p>
                    <a:p>
                      <a:pPr algn="ctr"/>
                      <a:endParaRPr lang="it-IT" sz="1200" dirty="0"/>
                    </a:p>
                  </a:txBody>
                  <a:tcPr marL="91442" marR="91442" marT="45695" marB="45695"/>
                </a:tc>
                <a:extLst>
                  <a:ext uri="{0D108BD9-81ED-4DB2-BD59-A6C34878D82A}">
                    <a16:rowId xmlns:a16="http://schemas.microsoft.com/office/drawing/2014/main" val="3229557581"/>
                  </a:ext>
                </a:extLst>
              </a:tr>
              <a:tr h="472266">
                <a:tc>
                  <a:txBody>
                    <a:bodyPr/>
                    <a:lstStyle/>
                    <a:p>
                      <a:pPr algn="ctr"/>
                      <a:r>
                        <a:rPr lang="it-IT" sz="1200" dirty="0" smtClean="0"/>
                        <a:t>Contribuire</a:t>
                      </a:r>
                      <a:r>
                        <a:rPr lang="it-IT" sz="1200" baseline="0" dirty="0" smtClean="0"/>
                        <a:t> a validare la consistenza informativa degli oggetti dei modelli</a:t>
                      </a:r>
                      <a:endParaRPr lang="it-IT" sz="1200" dirty="0"/>
                    </a:p>
                  </a:txBody>
                  <a:tcPr marL="91442" marR="91442" marT="45695" marB="45695"/>
                </a:tc>
                <a:tc>
                  <a:txBody>
                    <a:bodyPr/>
                    <a:lstStyle/>
                    <a:p>
                      <a:pPr algn="ctr"/>
                      <a:r>
                        <a:rPr lang="it-IT" sz="1200" dirty="0" smtClean="0"/>
                        <a:t>Conoscenze della</a:t>
                      </a:r>
                      <a:r>
                        <a:rPr lang="it-IT" sz="1200" baseline="0" dirty="0" smtClean="0"/>
                        <a:t> cyber security</a:t>
                      </a:r>
                      <a:endParaRPr lang="it-IT" sz="1200" dirty="0"/>
                    </a:p>
                  </a:txBody>
                  <a:tcPr marL="91442" marR="91442" marT="45695" marB="45695"/>
                </a:tc>
                <a:tc>
                  <a:txBody>
                    <a:bodyPr/>
                    <a:lstStyle/>
                    <a:p>
                      <a:pPr algn="ctr"/>
                      <a:r>
                        <a:rPr lang="it-IT" sz="1200" dirty="0" smtClean="0"/>
                        <a:t>Capacità di gestire i protocolli di scambio informativo</a:t>
                      </a:r>
                      <a:endParaRPr lang="it-IT" sz="1200" dirty="0"/>
                    </a:p>
                  </a:txBody>
                  <a:tcPr marL="91442" marR="91442" marT="45695" marB="45695"/>
                </a:tc>
                <a:tc>
                  <a:txBody>
                    <a:bodyPr/>
                    <a:lstStyle/>
                    <a:p>
                      <a:pPr algn="ctr"/>
                      <a:r>
                        <a:rPr lang="it-IT" sz="1200" dirty="0" smtClean="0"/>
                        <a:t>Analisi di un CI</a:t>
                      </a:r>
                      <a:endParaRPr lang="it-IT" sz="1200" dirty="0"/>
                    </a:p>
                  </a:txBody>
                  <a:tcPr marL="91442" marR="91442" marT="45695" marB="45695"/>
                </a:tc>
                <a:extLst>
                  <a:ext uri="{0D108BD9-81ED-4DB2-BD59-A6C34878D82A}">
                    <a16:rowId xmlns:a16="http://schemas.microsoft.com/office/drawing/2014/main" val="1825316974"/>
                  </a:ext>
                </a:extLst>
              </a:tr>
            </a:tbl>
          </a:graphicData>
        </a:graphic>
      </p:graphicFrame>
    </p:spTree>
    <p:extLst>
      <p:ext uri="{BB962C8B-B14F-4D97-AF65-F5344CB8AC3E}">
        <p14:creationId xmlns:p14="http://schemas.microsoft.com/office/powerpoint/2010/main" val="169009630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sp>
        <p:nvSpPr>
          <p:cNvPr id="47107" name="Rectangle 7"/>
          <p:cNvSpPr>
            <a:spLocks noGrp="1" noChangeArrowheads="1"/>
          </p:cNvSpPr>
          <p:nvPr>
            <p:ph type="body" idx="4294967295"/>
          </p:nvPr>
        </p:nvSpPr>
        <p:spPr>
          <a:xfrm>
            <a:off x="2058451" y="1601625"/>
            <a:ext cx="8064500" cy="4354512"/>
          </a:xfrm>
        </p:spPr>
        <p:txBody>
          <a:bodyPr/>
          <a:lstStyle/>
          <a:p>
            <a:r>
              <a:rPr lang="it-IT" altLang="it-IT" sz="2000" dirty="0"/>
              <a:t>BIM Information Manager</a:t>
            </a:r>
          </a:p>
          <a:p>
            <a:pPr marL="0" indent="0" algn="just">
              <a:buNone/>
            </a:pPr>
            <a:r>
              <a:rPr lang="it-IT" altLang="it-IT" sz="2000" dirty="0"/>
              <a:t>avrà una funzione gestionale con competenze specifiche nella gestione e manutenzione dei dati, dei database e delle applicazioni documentali in </a:t>
            </a:r>
            <a:r>
              <a:rPr lang="it-IT" altLang="it-IT" sz="2000" dirty="0" smtClean="0"/>
              <a:t>genere. È </a:t>
            </a:r>
            <a:r>
              <a:rPr lang="it-IT" altLang="it-IT" sz="2000" dirty="0"/>
              <a:t>necessaria esperienza nell'organizzazione di procedure e flussi informativi tra attori della catena di progetto e costruzione in campo edile, civile, infrastrutturale. </a:t>
            </a:r>
            <a:r>
              <a:rPr lang="it-IT" sz="2000" dirty="0"/>
              <a:t>Contribuisce attivamente alla ricerca di  soluzioni informatiche di rete o in </a:t>
            </a:r>
            <a:r>
              <a:rPr lang="it-IT" sz="2000" dirty="0" err="1"/>
              <a:t>cloud</a:t>
            </a:r>
            <a:r>
              <a:rPr lang="it-IT" sz="2000" dirty="0"/>
              <a:t>. </a:t>
            </a:r>
            <a:r>
              <a:rPr lang="it-IT" altLang="it-IT" sz="2000" dirty="0"/>
              <a:t>Si fa carico della verifica di utilizzo dell'</a:t>
            </a:r>
            <a:r>
              <a:rPr lang="it-IT" altLang="it-IT" sz="2000" dirty="0" err="1"/>
              <a:t>ACDat</a:t>
            </a:r>
            <a:r>
              <a:rPr lang="it-IT" altLang="it-IT" sz="2000" dirty="0"/>
              <a:t> in accordo alle specifiche stabilite e concordate con il Gestore delle Informazioni (BIM Manager).</a:t>
            </a:r>
          </a:p>
          <a:p>
            <a:endParaRPr lang="it-IT" altLang="it-IT" sz="4000" dirty="0"/>
          </a:p>
        </p:txBody>
      </p:sp>
    </p:spTree>
    <p:extLst>
      <p:ext uri="{BB962C8B-B14F-4D97-AF65-F5344CB8AC3E}">
        <p14:creationId xmlns:p14="http://schemas.microsoft.com/office/powerpoint/2010/main" val="25681153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graphicFrame>
        <p:nvGraphicFramePr>
          <p:cNvPr id="3" name="Tabella 2"/>
          <p:cNvGraphicFramePr>
            <a:graphicFrameLocks noGrp="1"/>
          </p:cNvGraphicFramePr>
          <p:nvPr>
            <p:extLst>
              <p:ext uri="{D42A27DB-BD31-4B8C-83A1-F6EECF244321}">
                <p14:modId xmlns:p14="http://schemas.microsoft.com/office/powerpoint/2010/main" val="2100623059"/>
              </p:ext>
            </p:extLst>
          </p:nvPr>
        </p:nvGraphicFramePr>
        <p:xfrm>
          <a:off x="1215425" y="1356660"/>
          <a:ext cx="9750552" cy="4846020"/>
        </p:xfrm>
        <a:graphic>
          <a:graphicData uri="http://schemas.openxmlformats.org/drawingml/2006/table">
            <a:tbl>
              <a:tblPr firstRow="1" bandRow="1">
                <a:tableStyleId>{5C22544A-7EE6-4342-B048-85BDC9FD1C3A}</a:tableStyleId>
              </a:tblPr>
              <a:tblGrid>
                <a:gridCol w="2437638">
                  <a:extLst>
                    <a:ext uri="{9D8B030D-6E8A-4147-A177-3AD203B41FA5}">
                      <a16:colId xmlns:a16="http://schemas.microsoft.com/office/drawing/2014/main" val="2291486775"/>
                    </a:ext>
                  </a:extLst>
                </a:gridCol>
                <a:gridCol w="2437638">
                  <a:extLst>
                    <a:ext uri="{9D8B030D-6E8A-4147-A177-3AD203B41FA5}">
                      <a16:colId xmlns:a16="http://schemas.microsoft.com/office/drawing/2014/main" val="3949545855"/>
                    </a:ext>
                  </a:extLst>
                </a:gridCol>
                <a:gridCol w="2437638">
                  <a:extLst>
                    <a:ext uri="{9D8B030D-6E8A-4147-A177-3AD203B41FA5}">
                      <a16:colId xmlns:a16="http://schemas.microsoft.com/office/drawing/2014/main" val="1385683131"/>
                    </a:ext>
                  </a:extLst>
                </a:gridCol>
                <a:gridCol w="2437638">
                  <a:extLst>
                    <a:ext uri="{9D8B030D-6E8A-4147-A177-3AD203B41FA5}">
                      <a16:colId xmlns:a16="http://schemas.microsoft.com/office/drawing/2014/main" val="7004040"/>
                    </a:ext>
                  </a:extLst>
                </a:gridCol>
              </a:tblGrid>
              <a:tr h="365707">
                <a:tc>
                  <a:txBody>
                    <a:bodyPr/>
                    <a:lstStyle/>
                    <a:p>
                      <a:pPr algn="ctr"/>
                      <a:r>
                        <a:rPr lang="it-IT" sz="1800" dirty="0" smtClean="0"/>
                        <a:t>COMPITI</a:t>
                      </a:r>
                      <a:endParaRPr lang="it-IT" sz="1800" dirty="0"/>
                    </a:p>
                  </a:txBody>
                  <a:tcPr marL="91442" marR="91442" marT="45695" marB="45695"/>
                </a:tc>
                <a:tc>
                  <a:txBody>
                    <a:bodyPr/>
                    <a:lstStyle/>
                    <a:p>
                      <a:pPr algn="ctr"/>
                      <a:r>
                        <a:rPr lang="it-IT" sz="1800" dirty="0" smtClean="0"/>
                        <a:t>CONOSCEZE</a:t>
                      </a:r>
                      <a:endParaRPr lang="it-IT" sz="1800" dirty="0"/>
                    </a:p>
                  </a:txBody>
                  <a:tcPr marL="91442" marR="91442" marT="45695" marB="45695"/>
                </a:tc>
                <a:tc>
                  <a:txBody>
                    <a:bodyPr/>
                    <a:lstStyle/>
                    <a:p>
                      <a:pPr algn="ctr"/>
                      <a:r>
                        <a:rPr lang="it-IT" sz="1800" dirty="0" smtClean="0"/>
                        <a:t>ABILITA’</a:t>
                      </a:r>
                      <a:endParaRPr lang="it-IT" sz="1800" dirty="0"/>
                    </a:p>
                  </a:txBody>
                  <a:tcPr marL="91442" marR="91442" marT="45695" marB="45695"/>
                </a:tc>
                <a:tc>
                  <a:txBody>
                    <a:bodyPr/>
                    <a:lstStyle/>
                    <a:p>
                      <a:pPr algn="ctr"/>
                      <a:r>
                        <a:rPr lang="it-IT" sz="1800" dirty="0" smtClean="0"/>
                        <a:t>COMPETENZE</a:t>
                      </a:r>
                      <a:endParaRPr lang="it-IT" sz="1800" dirty="0"/>
                    </a:p>
                  </a:txBody>
                  <a:tcPr marL="91442" marR="91442" marT="45695" marB="45695"/>
                </a:tc>
                <a:extLst>
                  <a:ext uri="{0D108BD9-81ED-4DB2-BD59-A6C34878D82A}">
                    <a16:rowId xmlns:a16="http://schemas.microsoft.com/office/drawing/2014/main" val="2269987493"/>
                  </a:ext>
                </a:extLst>
              </a:tr>
              <a:tr h="640025">
                <a:tc>
                  <a:txBody>
                    <a:bodyPr/>
                    <a:lstStyle/>
                    <a:p>
                      <a:pPr algn="ctr"/>
                      <a:r>
                        <a:rPr lang="it-IT" sz="1200" dirty="0" smtClean="0"/>
                        <a:t>Gestire l’</a:t>
                      </a:r>
                      <a:r>
                        <a:rPr lang="it-IT" sz="1200" dirty="0" err="1" smtClean="0"/>
                        <a:t>AcDat</a:t>
                      </a:r>
                      <a:endParaRPr lang="it-IT" sz="1200" dirty="0"/>
                    </a:p>
                  </a:txBody>
                  <a:tcPr marL="91442" marR="91442" marT="45695" marB="45695"/>
                </a:tc>
                <a:tc>
                  <a:txBody>
                    <a:bodyPr/>
                    <a:lstStyle/>
                    <a:p>
                      <a:pPr algn="ctr"/>
                      <a:r>
                        <a:rPr lang="it-IT" sz="1200" dirty="0" smtClean="0"/>
                        <a:t>Conoscenza generale della gestione dei sistemi informativi</a:t>
                      </a:r>
                      <a:endParaRPr lang="it-IT" sz="1200" dirty="0"/>
                    </a:p>
                  </a:txBody>
                  <a:tcPr marL="91442" marR="91442" marT="45695" marB="45695"/>
                </a:tc>
                <a:tc>
                  <a:txBody>
                    <a:bodyPr/>
                    <a:lstStyle/>
                    <a:p>
                      <a:pPr algn="ctr"/>
                      <a:r>
                        <a:rPr lang="it-IT" sz="1200" dirty="0" smtClean="0"/>
                        <a:t>Utilizzo di una o più</a:t>
                      </a:r>
                      <a:r>
                        <a:rPr lang="it-IT" sz="1200" baseline="0" dirty="0" smtClean="0"/>
                        <a:t> piattaforme di gestione di un ambiente di condivisione dei dati</a:t>
                      </a:r>
                      <a:endParaRPr lang="it-IT" sz="1200" dirty="0"/>
                    </a:p>
                  </a:txBody>
                  <a:tcPr marL="91442" marR="91442" marT="45695" marB="45695"/>
                </a:tc>
                <a:tc>
                  <a:txBody>
                    <a:bodyPr/>
                    <a:lstStyle/>
                    <a:p>
                      <a:pPr algn="ctr"/>
                      <a:r>
                        <a:rPr lang="it-IT" sz="1200" dirty="0" smtClean="0"/>
                        <a:t>Gestione</a:t>
                      </a:r>
                      <a:r>
                        <a:rPr lang="it-IT" sz="1200" baseline="0" dirty="0" smtClean="0"/>
                        <a:t> consapevole, critico, analitica di sistemi documentali complessi applicati al campo delle costruzioni nella logica del concetto di ambiente di condivisione dei dati</a:t>
                      </a:r>
                      <a:endParaRPr lang="it-IT" sz="1200" dirty="0"/>
                    </a:p>
                  </a:txBody>
                  <a:tcPr marL="91442" marR="91442" marT="45695" marB="45695"/>
                </a:tc>
                <a:extLst>
                  <a:ext uri="{0D108BD9-81ED-4DB2-BD59-A6C34878D82A}">
                    <a16:rowId xmlns:a16="http://schemas.microsoft.com/office/drawing/2014/main" val="599898641"/>
                  </a:ext>
                </a:extLst>
              </a:tr>
              <a:tr h="549692">
                <a:tc>
                  <a:txBody>
                    <a:bodyPr/>
                    <a:lstStyle/>
                    <a:p>
                      <a:pPr algn="ctr"/>
                      <a:r>
                        <a:rPr lang="it-IT" sz="1200" dirty="0" smtClean="0"/>
                        <a:t>Relazionare i contenuti</a:t>
                      </a:r>
                      <a:r>
                        <a:rPr lang="it-IT" sz="1200" baseline="0" dirty="0" smtClean="0"/>
                        <a:t> dei modelli informativi con altri dati di commessa</a:t>
                      </a:r>
                      <a:endParaRPr lang="it-IT" sz="1200" dirty="0"/>
                    </a:p>
                  </a:txBody>
                  <a:tcPr marL="91442" marR="91442" marT="45695" marB="45695"/>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it-IT" sz="1200" dirty="0" smtClean="0"/>
                        <a:t>Conoscenza</a:t>
                      </a:r>
                      <a:r>
                        <a:rPr lang="it-IT" sz="1200" baseline="0" dirty="0" smtClean="0"/>
                        <a:t> generale delle reti informatiche e delle infrastrutture </a:t>
                      </a:r>
                      <a:r>
                        <a:rPr lang="it-IT" sz="1200" baseline="0" dirty="0" err="1" smtClean="0"/>
                        <a:t>cloud</a:t>
                      </a:r>
                      <a:endParaRPr lang="it-IT" sz="1200" dirty="0"/>
                    </a:p>
                  </a:txBody>
                  <a:tcPr marL="91442" marR="91442" marT="45695" marB="45695"/>
                </a:tc>
                <a:tc>
                  <a:txBody>
                    <a:bodyPr/>
                    <a:lstStyle/>
                    <a:p>
                      <a:pPr algn="ctr"/>
                      <a:r>
                        <a:rPr lang="it-IT" sz="1200" dirty="0" smtClean="0"/>
                        <a:t>Utilizzo delle tecnologie di rete e in </a:t>
                      </a:r>
                      <a:r>
                        <a:rPr lang="it-IT" sz="1200" dirty="0" err="1" smtClean="0"/>
                        <a:t>cloud</a:t>
                      </a:r>
                      <a:r>
                        <a:rPr lang="it-IT" sz="1200" dirty="0" smtClean="0"/>
                        <a:t> in relazione alle prestazioni</a:t>
                      </a:r>
                      <a:r>
                        <a:rPr lang="it-IT" sz="1200" baseline="0" dirty="0" smtClean="0"/>
                        <a:t> attese o raggiungibili</a:t>
                      </a:r>
                      <a:endParaRPr lang="it-IT" sz="1200" dirty="0"/>
                    </a:p>
                  </a:txBody>
                  <a:tcPr marL="91442" marR="91442" marT="45695" marB="45695"/>
                </a:tc>
                <a:tc>
                  <a:txBody>
                    <a:bodyPr/>
                    <a:lstStyle/>
                    <a:p>
                      <a:pPr algn="ctr"/>
                      <a:r>
                        <a:rPr lang="it-IT" sz="1200" dirty="0" smtClean="0"/>
                        <a:t>Essere in grado di scegliere</a:t>
                      </a:r>
                      <a:r>
                        <a:rPr lang="it-IT" sz="1200" baseline="0" dirty="0" smtClean="0"/>
                        <a:t> soluzioni informatiche di rete o in </a:t>
                      </a:r>
                      <a:r>
                        <a:rPr lang="it-IT" sz="1200" baseline="0" dirty="0" err="1" smtClean="0"/>
                        <a:t>cloud</a:t>
                      </a:r>
                      <a:r>
                        <a:rPr lang="it-IT" sz="1200" baseline="0" dirty="0" smtClean="0"/>
                        <a:t> in funzione delle esigenze di commessa o dell’organizzazione</a:t>
                      </a:r>
                      <a:endParaRPr lang="it-IT" sz="1200" dirty="0"/>
                    </a:p>
                  </a:txBody>
                  <a:tcPr marL="91442" marR="91442" marT="45695" marB="45695"/>
                </a:tc>
                <a:extLst>
                  <a:ext uri="{0D108BD9-81ED-4DB2-BD59-A6C34878D82A}">
                    <a16:rowId xmlns:a16="http://schemas.microsoft.com/office/drawing/2014/main" val="424758915"/>
                  </a:ext>
                </a:extLst>
              </a:tr>
              <a:tr h="690712">
                <a:tc>
                  <a:txBody>
                    <a:bodyPr/>
                    <a:lstStyle/>
                    <a:p>
                      <a:pPr algn="ctr"/>
                      <a:r>
                        <a:rPr lang="it-IT" sz="1200" dirty="0" smtClean="0"/>
                        <a:t>Controllare</a:t>
                      </a:r>
                      <a:r>
                        <a:rPr lang="it-IT" sz="1200" baseline="0" dirty="0" smtClean="0"/>
                        <a:t> il processo interoperabile delle informazioni</a:t>
                      </a:r>
                      <a:endParaRPr lang="it-IT" sz="1200" dirty="0"/>
                    </a:p>
                  </a:txBody>
                  <a:tcPr marL="91442" marR="91442" marT="45695" marB="45695"/>
                </a:tc>
                <a:tc>
                  <a:txBody>
                    <a:bodyPr/>
                    <a:lstStyle/>
                    <a:p>
                      <a:pPr algn="ctr"/>
                      <a:r>
                        <a:rPr lang="it-IT" sz="1200" dirty="0" smtClean="0"/>
                        <a:t>Conoscenza approfondita dei protocolli</a:t>
                      </a:r>
                      <a:r>
                        <a:rPr lang="it-IT" sz="1200" baseline="0" dirty="0" smtClean="0"/>
                        <a:t> di scambio informatico</a:t>
                      </a:r>
                      <a:endParaRPr lang="it-IT" sz="1200" dirty="0"/>
                    </a:p>
                  </a:txBody>
                  <a:tcPr marL="91442" marR="91442" marT="45695" marB="45695"/>
                </a:tc>
                <a:tc>
                  <a:txBody>
                    <a:bodyPr/>
                    <a:lstStyle/>
                    <a:p>
                      <a:pPr algn="ctr"/>
                      <a:r>
                        <a:rPr lang="it-IT" sz="1200" dirty="0" smtClean="0"/>
                        <a:t>Interpretazione e smistamento dei contenuti</a:t>
                      </a:r>
                      <a:r>
                        <a:rPr lang="it-IT" sz="1200" baseline="0" dirty="0" smtClean="0"/>
                        <a:t> informativi provenienti da molteplici fonti al fine di preservarne l’unicità e la sicurezza e tracciabilità</a:t>
                      </a:r>
                      <a:endParaRPr lang="it-IT" sz="1200" dirty="0"/>
                    </a:p>
                  </a:txBody>
                  <a:tcPr marL="91442" marR="91442" marT="45695" marB="45695"/>
                </a:tc>
                <a:tc>
                  <a:txBody>
                    <a:bodyPr/>
                    <a:lstStyle/>
                    <a:p>
                      <a:pPr algn="ctr"/>
                      <a:r>
                        <a:rPr lang="it-IT" sz="1200" dirty="0" smtClean="0"/>
                        <a:t>Controllo della corretta applicazione del flusso di gestione delle informazioni da e verso l’</a:t>
                      </a:r>
                      <a:r>
                        <a:rPr lang="it-IT" sz="1200" dirty="0" err="1" smtClean="0"/>
                        <a:t>AcDat</a:t>
                      </a:r>
                      <a:endParaRPr lang="it-IT" sz="1200" dirty="0"/>
                    </a:p>
                  </a:txBody>
                  <a:tcPr marL="91442" marR="91442" marT="45695" marB="45695"/>
                </a:tc>
                <a:extLst>
                  <a:ext uri="{0D108BD9-81ED-4DB2-BD59-A6C34878D82A}">
                    <a16:rowId xmlns:a16="http://schemas.microsoft.com/office/drawing/2014/main" val="2233408739"/>
                  </a:ext>
                </a:extLst>
              </a:tr>
              <a:tr h="457146">
                <a:tc>
                  <a:txBody>
                    <a:bodyPr/>
                    <a:lstStyle/>
                    <a:p>
                      <a:pPr algn="ctr"/>
                      <a:r>
                        <a:rPr lang="it-IT" sz="1200" dirty="0" smtClean="0"/>
                        <a:t>Garantire correttezza e tempestività</a:t>
                      </a:r>
                      <a:r>
                        <a:rPr lang="it-IT" sz="1200" baseline="0" dirty="0" smtClean="0"/>
                        <a:t> dei flussi informativi all’interno dell’</a:t>
                      </a:r>
                      <a:r>
                        <a:rPr lang="it-IT" sz="1200" baseline="0" dirty="0" err="1" smtClean="0"/>
                        <a:t>AcDat</a:t>
                      </a:r>
                      <a:endParaRPr lang="it-IT" sz="1200" dirty="0"/>
                    </a:p>
                  </a:txBody>
                  <a:tcPr marL="91442" marR="91442" marT="45695" marB="45695"/>
                </a:tc>
                <a:tc>
                  <a:txBody>
                    <a:bodyPr/>
                    <a:lstStyle/>
                    <a:p>
                      <a:pPr algn="ctr"/>
                      <a:r>
                        <a:rPr lang="it-IT" sz="1200" dirty="0" smtClean="0"/>
                        <a:t>Conoscenza generale</a:t>
                      </a:r>
                      <a:r>
                        <a:rPr lang="it-IT" sz="1200" baseline="0" dirty="0" smtClean="0"/>
                        <a:t> della tematica attinente alla cyber security</a:t>
                      </a:r>
                      <a:endParaRPr lang="it-IT" sz="1200" dirty="0"/>
                    </a:p>
                  </a:txBody>
                  <a:tcPr marL="91442" marR="91442" marT="45695" marB="45695"/>
                </a:tc>
                <a:tc>
                  <a:txBody>
                    <a:bodyPr/>
                    <a:lstStyle/>
                    <a:p>
                      <a:pPr algn="ctr"/>
                      <a:r>
                        <a:rPr lang="it-IT" sz="1200" dirty="0" smtClean="0"/>
                        <a:t>Attuazione di pratiche informatiche</a:t>
                      </a:r>
                      <a:r>
                        <a:rPr lang="it-IT" sz="1200" baseline="0" dirty="0" smtClean="0"/>
                        <a:t> di protezione dei dati</a:t>
                      </a:r>
                      <a:endParaRPr lang="it-IT" sz="1200" dirty="0"/>
                    </a:p>
                  </a:txBody>
                  <a:tcPr marL="91442" marR="91442" marT="45695" marB="45695"/>
                </a:tc>
                <a:tc>
                  <a:txBody>
                    <a:bodyPr/>
                    <a:lstStyle/>
                    <a:p>
                      <a:pPr algn="ctr"/>
                      <a:r>
                        <a:rPr lang="it-IT" sz="1200" dirty="0" smtClean="0"/>
                        <a:t>Essere in grado</a:t>
                      </a:r>
                      <a:r>
                        <a:rPr lang="it-IT" sz="1200" baseline="0" dirty="0" smtClean="0"/>
                        <a:t> di personalizzare la piattaforma in conformità ai requisiti di commessa o dell’organizzazione</a:t>
                      </a:r>
                      <a:endParaRPr lang="it-IT" sz="1200" dirty="0"/>
                    </a:p>
                  </a:txBody>
                  <a:tcPr marL="91442" marR="91442" marT="45695" marB="45695"/>
                </a:tc>
                <a:extLst>
                  <a:ext uri="{0D108BD9-81ED-4DB2-BD59-A6C34878D82A}">
                    <a16:rowId xmlns:a16="http://schemas.microsoft.com/office/drawing/2014/main" val="3229557581"/>
                  </a:ext>
                </a:extLst>
              </a:tr>
              <a:tr h="472266">
                <a:tc>
                  <a:txBody>
                    <a:bodyPr/>
                    <a:lstStyle/>
                    <a:p>
                      <a:pPr algn="ctr"/>
                      <a:r>
                        <a:rPr lang="it-IT" sz="1200" dirty="0" smtClean="0"/>
                        <a:t>Utilizzare tecniche di data </a:t>
                      </a:r>
                      <a:r>
                        <a:rPr lang="it-IT" sz="1200" dirty="0" err="1" smtClean="0"/>
                        <a:t>analytics</a:t>
                      </a:r>
                      <a:endParaRPr lang="it-IT" sz="1200" dirty="0"/>
                    </a:p>
                  </a:txBody>
                  <a:tcPr marL="91442" marR="91442" marT="45695" marB="45695"/>
                </a:tc>
                <a:tc>
                  <a:txBody>
                    <a:bodyPr/>
                    <a:lstStyle/>
                    <a:p>
                      <a:pPr algn="ctr"/>
                      <a:r>
                        <a:rPr lang="it-IT" sz="1200" dirty="0" smtClean="0"/>
                        <a:t>Conoscenza generale dei principi giuridici relativi alla tutela delle proprietà intellettuale delle entità contenute nei modelli informativi e nelle singole entità</a:t>
                      </a:r>
                      <a:endParaRPr lang="it-IT" sz="1200" dirty="0"/>
                    </a:p>
                  </a:txBody>
                  <a:tcPr marL="91442" marR="91442" marT="45695" marB="45695"/>
                </a:tc>
                <a:tc>
                  <a:txBody>
                    <a:bodyPr/>
                    <a:lstStyle/>
                    <a:p>
                      <a:pPr algn="ctr"/>
                      <a:r>
                        <a:rPr lang="it-IT" sz="1200" dirty="0" smtClean="0"/>
                        <a:t>Gestione delle modalità di tutela delle proprietà</a:t>
                      </a:r>
                      <a:r>
                        <a:rPr lang="it-IT" sz="1200" baseline="0" dirty="0" smtClean="0"/>
                        <a:t> intellettuali nell’ambito degli strumenti informatici utilizzati</a:t>
                      </a:r>
                      <a:endParaRPr lang="it-IT" sz="1200" dirty="0"/>
                    </a:p>
                  </a:txBody>
                  <a:tcPr marL="91442" marR="91442" marT="45695" marB="45695"/>
                </a:tc>
                <a:tc>
                  <a:txBody>
                    <a:bodyPr/>
                    <a:lstStyle/>
                    <a:p>
                      <a:pPr algn="ctr"/>
                      <a:r>
                        <a:rPr lang="it-IT" sz="1200" dirty="0" smtClean="0"/>
                        <a:t>Essere in grado</a:t>
                      </a:r>
                      <a:r>
                        <a:rPr lang="it-IT" sz="1200" baseline="0" dirty="0" smtClean="0"/>
                        <a:t> di applicare tecniche di data </a:t>
                      </a:r>
                      <a:r>
                        <a:rPr lang="it-IT" sz="1200" baseline="0" dirty="0" err="1" smtClean="0"/>
                        <a:t>analytics</a:t>
                      </a:r>
                      <a:r>
                        <a:rPr lang="it-IT" sz="1200" baseline="0" dirty="0" smtClean="0"/>
                        <a:t> per favorire la gestione dei dati contenuti nell’</a:t>
                      </a:r>
                      <a:r>
                        <a:rPr lang="it-IT" sz="1200" baseline="0" dirty="0" err="1" smtClean="0"/>
                        <a:t>AcDat</a:t>
                      </a:r>
                      <a:endParaRPr lang="it-IT" sz="1200" dirty="0"/>
                    </a:p>
                  </a:txBody>
                  <a:tcPr marL="91442" marR="91442" marT="45695" marB="45695"/>
                </a:tc>
                <a:extLst>
                  <a:ext uri="{0D108BD9-81ED-4DB2-BD59-A6C34878D82A}">
                    <a16:rowId xmlns:a16="http://schemas.microsoft.com/office/drawing/2014/main" val="1825316974"/>
                  </a:ext>
                </a:extLst>
              </a:tr>
            </a:tbl>
          </a:graphicData>
        </a:graphic>
      </p:graphicFrame>
    </p:spTree>
    <p:extLst>
      <p:ext uri="{BB962C8B-B14F-4D97-AF65-F5344CB8AC3E}">
        <p14:creationId xmlns:p14="http://schemas.microsoft.com/office/powerpoint/2010/main" val="284856315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2280"/>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pic>
        <p:nvPicPr>
          <p:cNvPr id="51204"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03388" y="3500438"/>
            <a:ext cx="882015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Immagin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51089" y="1598614"/>
            <a:ext cx="13239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Immagin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75275" y="1598614"/>
            <a:ext cx="13144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Immagin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9938" y="1598614"/>
            <a:ext cx="13144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8" name="CasellaDiTesto 1"/>
          <p:cNvSpPr txBox="1">
            <a:spLocks noChangeArrowheads="1"/>
          </p:cNvSpPr>
          <p:nvPr/>
        </p:nvSpPr>
        <p:spPr bwMode="auto">
          <a:xfrm>
            <a:off x="2152651" y="2984500"/>
            <a:ext cx="16557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defTabSz="914400" eaLnBrk="0" fontAlgn="base" hangingPunct="0">
              <a:spcBef>
                <a:spcPct val="0"/>
              </a:spcBef>
              <a:spcAft>
                <a:spcPct val="0"/>
              </a:spcAft>
            </a:pPr>
            <a:r>
              <a:rPr lang="it-IT" altLang="it-IT" sz="1800">
                <a:solidFill>
                  <a:srgbClr val="000000"/>
                </a:solidFill>
              </a:rPr>
              <a:t>BIM Specialist</a:t>
            </a:r>
          </a:p>
        </p:txBody>
      </p:sp>
      <p:sp>
        <p:nvSpPr>
          <p:cNvPr id="51209" name="CasellaDiTesto 8"/>
          <p:cNvSpPr txBox="1">
            <a:spLocks noChangeArrowheads="1"/>
          </p:cNvSpPr>
          <p:nvPr/>
        </p:nvSpPr>
        <p:spPr bwMode="auto">
          <a:xfrm>
            <a:off x="5046664" y="2979739"/>
            <a:ext cx="197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defTabSz="914400" eaLnBrk="0" fontAlgn="base" hangingPunct="0">
              <a:spcBef>
                <a:spcPct val="0"/>
              </a:spcBef>
              <a:spcAft>
                <a:spcPct val="0"/>
              </a:spcAft>
            </a:pPr>
            <a:r>
              <a:rPr lang="it-IT" altLang="it-IT" sz="1800">
                <a:solidFill>
                  <a:srgbClr val="000000"/>
                </a:solidFill>
              </a:rPr>
              <a:t>BIM Coordinator</a:t>
            </a:r>
          </a:p>
        </p:txBody>
      </p:sp>
      <p:sp>
        <p:nvSpPr>
          <p:cNvPr id="51210" name="CasellaDiTesto 9"/>
          <p:cNvSpPr txBox="1">
            <a:spLocks noChangeArrowheads="1"/>
          </p:cNvSpPr>
          <p:nvPr/>
        </p:nvSpPr>
        <p:spPr bwMode="auto">
          <a:xfrm>
            <a:off x="8224838" y="2986088"/>
            <a:ext cx="1644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defTabSz="914400" eaLnBrk="0" fontAlgn="base" hangingPunct="0">
              <a:spcBef>
                <a:spcPct val="0"/>
              </a:spcBef>
              <a:spcAft>
                <a:spcPct val="0"/>
              </a:spcAft>
            </a:pPr>
            <a:r>
              <a:rPr lang="it-IT" altLang="it-IT" sz="1800">
                <a:solidFill>
                  <a:srgbClr val="000000"/>
                </a:solidFill>
              </a:rPr>
              <a:t>BIM Manager</a:t>
            </a:r>
          </a:p>
        </p:txBody>
      </p:sp>
    </p:spTree>
    <p:extLst>
      <p:ext uri="{BB962C8B-B14F-4D97-AF65-F5344CB8AC3E}">
        <p14:creationId xmlns:p14="http://schemas.microsoft.com/office/powerpoint/2010/main" val="136043689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81194" y="688564"/>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grpSp>
        <p:nvGrpSpPr>
          <p:cNvPr id="53252" name="Gruppo 1"/>
          <p:cNvGrpSpPr>
            <a:grpSpLocks/>
          </p:cNvGrpSpPr>
          <p:nvPr/>
        </p:nvGrpSpPr>
        <p:grpSpPr bwMode="auto">
          <a:xfrm>
            <a:off x="1955801" y="2420939"/>
            <a:ext cx="2411413" cy="2306637"/>
            <a:chOff x="431800" y="2790825"/>
            <a:chExt cx="2411413" cy="2306638"/>
          </a:xfrm>
        </p:grpSpPr>
        <p:grpSp>
          <p:nvGrpSpPr>
            <p:cNvPr id="53269" name="Gruppo 27"/>
            <p:cNvGrpSpPr>
              <a:grpSpLocks/>
            </p:cNvGrpSpPr>
            <p:nvPr/>
          </p:nvGrpSpPr>
          <p:grpSpPr bwMode="auto">
            <a:xfrm>
              <a:off x="431800" y="3371850"/>
              <a:ext cx="2411413" cy="1725613"/>
              <a:chOff x="431540" y="2852864"/>
              <a:chExt cx="3176786" cy="2243854"/>
            </a:xfrm>
          </p:grpSpPr>
          <p:sp>
            <p:nvSpPr>
              <p:cNvPr id="3" name="Ovale 2"/>
              <p:cNvSpPr/>
              <p:nvPr/>
            </p:nvSpPr>
            <p:spPr>
              <a:xfrm>
                <a:off x="1508594" y="2852864"/>
                <a:ext cx="934840" cy="431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Manag</a:t>
                </a:r>
                <a:endParaRPr lang="it-IT" sz="800" dirty="0">
                  <a:solidFill>
                    <a:srgbClr val="FFFFFF"/>
                  </a:solidFill>
                  <a:latin typeface="Arial"/>
                  <a:cs typeface="Arial"/>
                </a:endParaRPr>
              </a:p>
            </p:txBody>
          </p:sp>
          <p:cxnSp>
            <p:nvCxnSpPr>
              <p:cNvPr id="8" name="Connettore diritto 7"/>
              <p:cNvCxnSpPr>
                <a:stCxn id="3" idx="4"/>
              </p:cNvCxnSpPr>
              <p:nvPr/>
            </p:nvCxnSpPr>
            <p:spPr>
              <a:xfrm>
                <a:off x="1977060" y="3284294"/>
                <a:ext cx="0" cy="288997"/>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e 11"/>
              <p:cNvSpPr/>
              <p:nvPr/>
            </p:nvSpPr>
            <p:spPr>
              <a:xfrm>
                <a:off x="1508594" y="3573291"/>
                <a:ext cx="934840" cy="4314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Coord</a:t>
                </a:r>
                <a:r>
                  <a:rPr lang="it-IT" sz="800" dirty="0">
                    <a:solidFill>
                      <a:srgbClr val="FFFFFF"/>
                    </a:solidFill>
                    <a:latin typeface="Arial"/>
                    <a:cs typeface="Arial"/>
                  </a:rPr>
                  <a:t>.</a:t>
                </a:r>
              </a:p>
            </p:txBody>
          </p:sp>
          <p:sp>
            <p:nvSpPr>
              <p:cNvPr id="13" name="Ovale 12"/>
              <p:cNvSpPr/>
              <p:nvPr/>
            </p:nvSpPr>
            <p:spPr>
              <a:xfrm>
                <a:off x="431540" y="4652902"/>
                <a:ext cx="936932" cy="431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14" name="Ovale 13"/>
              <p:cNvSpPr/>
              <p:nvPr/>
            </p:nvSpPr>
            <p:spPr>
              <a:xfrm>
                <a:off x="1510685" y="4665288"/>
                <a:ext cx="936932" cy="431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15" name="Ovale 14"/>
              <p:cNvSpPr/>
              <p:nvPr/>
            </p:nvSpPr>
            <p:spPr>
              <a:xfrm>
                <a:off x="2671394" y="4652902"/>
                <a:ext cx="936932" cy="431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cxnSp>
            <p:nvCxnSpPr>
              <p:cNvPr id="19" name="Connettore diritto 18"/>
              <p:cNvCxnSpPr/>
              <p:nvPr/>
            </p:nvCxnSpPr>
            <p:spPr>
              <a:xfrm>
                <a:off x="900006" y="4293720"/>
                <a:ext cx="22314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Connettore diritto 20"/>
              <p:cNvCxnSpPr/>
              <p:nvPr/>
            </p:nvCxnSpPr>
            <p:spPr>
              <a:xfrm>
                <a:off x="900006" y="4293720"/>
                <a:ext cx="0" cy="35918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ttore diritto 24"/>
              <p:cNvCxnSpPr/>
              <p:nvPr/>
            </p:nvCxnSpPr>
            <p:spPr>
              <a:xfrm>
                <a:off x="1979151" y="4004723"/>
                <a:ext cx="0" cy="648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ttore diritto 25"/>
              <p:cNvCxnSpPr/>
              <p:nvPr/>
            </p:nvCxnSpPr>
            <p:spPr>
              <a:xfrm>
                <a:off x="3139860" y="4293720"/>
                <a:ext cx="0" cy="3591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53270" name="CasellaDiTesto 28"/>
            <p:cNvSpPr txBox="1">
              <a:spLocks noChangeArrowheads="1"/>
            </p:cNvSpPr>
            <p:nvPr/>
          </p:nvSpPr>
          <p:spPr bwMode="auto">
            <a:xfrm>
              <a:off x="1125538" y="2790825"/>
              <a:ext cx="1008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algn="ctr" defTabSz="914400" eaLnBrk="0" fontAlgn="base" hangingPunct="0">
                <a:spcBef>
                  <a:spcPct val="0"/>
                </a:spcBef>
                <a:spcAft>
                  <a:spcPct val="0"/>
                </a:spcAft>
              </a:pPr>
              <a:r>
                <a:rPr lang="it-IT" altLang="it-IT" sz="2400">
                  <a:solidFill>
                    <a:srgbClr val="000000"/>
                  </a:solidFill>
                </a:rPr>
                <a:t>ARC</a:t>
              </a:r>
            </a:p>
          </p:txBody>
        </p:sp>
      </p:grpSp>
      <p:grpSp>
        <p:nvGrpSpPr>
          <p:cNvPr id="53253" name="Gruppo 3"/>
          <p:cNvGrpSpPr>
            <a:grpSpLocks/>
          </p:cNvGrpSpPr>
          <p:nvPr/>
        </p:nvGrpSpPr>
        <p:grpSpPr bwMode="auto">
          <a:xfrm>
            <a:off x="4656138" y="2420938"/>
            <a:ext cx="2411412" cy="2328862"/>
            <a:chOff x="3036888" y="2790825"/>
            <a:chExt cx="2411412" cy="2328863"/>
          </a:xfrm>
        </p:grpSpPr>
        <p:grpSp>
          <p:nvGrpSpPr>
            <p:cNvPr id="53257" name="Gruppo 41"/>
            <p:cNvGrpSpPr>
              <a:grpSpLocks/>
            </p:cNvGrpSpPr>
            <p:nvPr/>
          </p:nvGrpSpPr>
          <p:grpSpPr bwMode="auto">
            <a:xfrm>
              <a:off x="3036888" y="3395663"/>
              <a:ext cx="2411412" cy="1724025"/>
              <a:chOff x="431540" y="2852864"/>
              <a:chExt cx="3176786" cy="2243854"/>
            </a:xfrm>
          </p:grpSpPr>
          <p:sp>
            <p:nvSpPr>
              <p:cNvPr id="43" name="Ovale 42"/>
              <p:cNvSpPr/>
              <p:nvPr/>
            </p:nvSpPr>
            <p:spPr>
              <a:xfrm>
                <a:off x="1508593" y="2852863"/>
                <a:ext cx="934842" cy="431829"/>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Manag</a:t>
                </a:r>
                <a:endParaRPr lang="it-IT" sz="800" dirty="0">
                  <a:solidFill>
                    <a:srgbClr val="FFFFFF"/>
                  </a:solidFill>
                  <a:latin typeface="Arial"/>
                  <a:cs typeface="Arial"/>
                </a:endParaRPr>
              </a:p>
            </p:txBody>
          </p:sp>
          <p:cxnSp>
            <p:nvCxnSpPr>
              <p:cNvPr id="44" name="Connettore diritto 43"/>
              <p:cNvCxnSpPr>
                <a:stCxn id="43" idx="4"/>
              </p:cNvCxnSpPr>
              <p:nvPr/>
            </p:nvCxnSpPr>
            <p:spPr>
              <a:xfrm>
                <a:off x="1977060" y="3284692"/>
                <a:ext cx="0" cy="289263"/>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sp>
            <p:nvSpPr>
              <p:cNvPr id="45" name="Ovale 44"/>
              <p:cNvSpPr/>
              <p:nvPr/>
            </p:nvSpPr>
            <p:spPr>
              <a:xfrm>
                <a:off x="1508593" y="3573955"/>
                <a:ext cx="934842" cy="431828"/>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Coord</a:t>
                </a:r>
                <a:r>
                  <a:rPr lang="it-IT" sz="800" dirty="0">
                    <a:solidFill>
                      <a:srgbClr val="FFFFFF"/>
                    </a:solidFill>
                    <a:latin typeface="Arial"/>
                    <a:cs typeface="Arial"/>
                  </a:rPr>
                  <a:t>.</a:t>
                </a:r>
              </a:p>
            </p:txBody>
          </p:sp>
          <p:sp>
            <p:nvSpPr>
              <p:cNvPr id="46" name="Ovale 45"/>
              <p:cNvSpPr/>
              <p:nvPr/>
            </p:nvSpPr>
            <p:spPr>
              <a:xfrm>
                <a:off x="431540" y="4652493"/>
                <a:ext cx="936932" cy="431828"/>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47" name="Ovale 46"/>
              <p:cNvSpPr/>
              <p:nvPr/>
            </p:nvSpPr>
            <p:spPr>
              <a:xfrm>
                <a:off x="1510685" y="4664890"/>
                <a:ext cx="936932" cy="431828"/>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48" name="Ovale 47"/>
              <p:cNvSpPr/>
              <p:nvPr/>
            </p:nvSpPr>
            <p:spPr>
              <a:xfrm>
                <a:off x="2671394" y="4652493"/>
                <a:ext cx="936932" cy="431828"/>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cxnSp>
            <p:nvCxnSpPr>
              <p:cNvPr id="49" name="Connettore diritto 48"/>
              <p:cNvCxnSpPr/>
              <p:nvPr/>
            </p:nvCxnSpPr>
            <p:spPr>
              <a:xfrm>
                <a:off x="900006" y="4292980"/>
                <a:ext cx="2231488" cy="0"/>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cxnSp>
            <p:nvCxnSpPr>
              <p:cNvPr id="50" name="Connettore diritto 49"/>
              <p:cNvCxnSpPr/>
              <p:nvPr/>
            </p:nvCxnSpPr>
            <p:spPr>
              <a:xfrm>
                <a:off x="900006" y="4292980"/>
                <a:ext cx="0" cy="359513"/>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cxnSp>
            <p:nvCxnSpPr>
              <p:cNvPr id="51" name="Connettore diritto 50"/>
              <p:cNvCxnSpPr/>
              <p:nvPr/>
            </p:nvCxnSpPr>
            <p:spPr>
              <a:xfrm>
                <a:off x="1979152" y="4005783"/>
                <a:ext cx="0" cy="646710"/>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cxnSp>
            <p:nvCxnSpPr>
              <p:cNvPr id="52" name="Connettore diritto 51"/>
              <p:cNvCxnSpPr/>
              <p:nvPr/>
            </p:nvCxnSpPr>
            <p:spPr>
              <a:xfrm>
                <a:off x="3139860" y="4292980"/>
                <a:ext cx="0" cy="359513"/>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grpSp>
        <p:sp>
          <p:nvSpPr>
            <p:cNvPr id="53258" name="CasellaDiTesto 64"/>
            <p:cNvSpPr txBox="1">
              <a:spLocks noChangeArrowheads="1"/>
            </p:cNvSpPr>
            <p:nvPr/>
          </p:nvSpPr>
          <p:spPr bwMode="auto">
            <a:xfrm>
              <a:off x="3705225" y="2790825"/>
              <a:ext cx="1008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algn="ctr" defTabSz="914400" eaLnBrk="0" fontAlgn="base" hangingPunct="0">
                <a:spcBef>
                  <a:spcPct val="0"/>
                </a:spcBef>
                <a:spcAft>
                  <a:spcPct val="0"/>
                </a:spcAft>
              </a:pPr>
              <a:r>
                <a:rPr lang="it-IT" altLang="it-IT" sz="2400">
                  <a:solidFill>
                    <a:srgbClr val="000000"/>
                  </a:solidFill>
                </a:rPr>
                <a:t>STR</a:t>
              </a:r>
            </a:p>
          </p:txBody>
        </p:sp>
      </p:grpSp>
      <p:grpSp>
        <p:nvGrpSpPr>
          <p:cNvPr id="53254" name="Gruppo 4"/>
          <p:cNvGrpSpPr>
            <a:grpSpLocks/>
          </p:cNvGrpSpPr>
          <p:nvPr/>
        </p:nvGrpSpPr>
        <p:grpSpPr bwMode="auto">
          <a:xfrm>
            <a:off x="7421563" y="2447926"/>
            <a:ext cx="2413000" cy="2290763"/>
            <a:chOff x="5897921" y="2817813"/>
            <a:chExt cx="2412268" cy="2291250"/>
          </a:xfrm>
        </p:grpSpPr>
        <p:grpSp>
          <p:nvGrpSpPr>
            <p:cNvPr id="53" name="Gruppo 52"/>
            <p:cNvGrpSpPr/>
            <p:nvPr/>
          </p:nvGrpSpPr>
          <p:grpSpPr>
            <a:xfrm>
              <a:off x="5897921" y="3384641"/>
              <a:ext cx="2412268" cy="1724422"/>
              <a:chOff x="431540" y="2852864"/>
              <a:chExt cx="3176786" cy="2243854"/>
            </a:xfrm>
            <a:solidFill>
              <a:srgbClr val="FF6600"/>
            </a:solidFill>
          </p:grpSpPr>
          <p:sp>
            <p:nvSpPr>
              <p:cNvPr id="54" name="Ovale 53"/>
              <p:cNvSpPr/>
              <p:nvPr/>
            </p:nvSpPr>
            <p:spPr>
              <a:xfrm>
                <a:off x="1508262" y="2852864"/>
                <a:ext cx="936104" cy="432049"/>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Manag</a:t>
                </a:r>
                <a:endParaRPr lang="it-IT" sz="800" dirty="0">
                  <a:solidFill>
                    <a:srgbClr val="FFFFFF"/>
                  </a:solidFill>
                  <a:latin typeface="Arial"/>
                  <a:cs typeface="Arial"/>
                </a:endParaRPr>
              </a:p>
            </p:txBody>
          </p:sp>
          <p:cxnSp>
            <p:nvCxnSpPr>
              <p:cNvPr id="55" name="Connettore diritto 54"/>
              <p:cNvCxnSpPr>
                <a:stCxn id="54" idx="4"/>
              </p:cNvCxnSpPr>
              <p:nvPr/>
            </p:nvCxnSpPr>
            <p:spPr>
              <a:xfrm>
                <a:off x="1976314" y="3284912"/>
                <a:ext cx="0" cy="288032"/>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sp>
            <p:nvSpPr>
              <p:cNvPr id="56" name="Ovale 55"/>
              <p:cNvSpPr/>
              <p:nvPr/>
            </p:nvSpPr>
            <p:spPr>
              <a:xfrm>
                <a:off x="1508262" y="3572980"/>
                <a:ext cx="936104" cy="432048"/>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Coord</a:t>
                </a:r>
                <a:r>
                  <a:rPr lang="it-IT" sz="800" dirty="0">
                    <a:solidFill>
                      <a:srgbClr val="FFFFFF"/>
                    </a:solidFill>
                    <a:latin typeface="Arial"/>
                    <a:cs typeface="Arial"/>
                  </a:rPr>
                  <a:t>.</a:t>
                </a:r>
              </a:p>
            </p:txBody>
          </p:sp>
          <p:sp>
            <p:nvSpPr>
              <p:cNvPr id="57" name="Ovale 56"/>
              <p:cNvSpPr/>
              <p:nvPr/>
            </p:nvSpPr>
            <p:spPr>
              <a:xfrm>
                <a:off x="431540" y="4653136"/>
                <a:ext cx="936104" cy="432048"/>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58" name="Ovale 57"/>
              <p:cNvSpPr/>
              <p:nvPr/>
            </p:nvSpPr>
            <p:spPr>
              <a:xfrm>
                <a:off x="1511660" y="4664670"/>
                <a:ext cx="936104" cy="432048"/>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59" name="Ovale 58"/>
              <p:cNvSpPr/>
              <p:nvPr/>
            </p:nvSpPr>
            <p:spPr>
              <a:xfrm>
                <a:off x="2672222" y="4653136"/>
                <a:ext cx="936104" cy="432048"/>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cxnSp>
            <p:nvCxnSpPr>
              <p:cNvPr id="60" name="Connettore diritto 59"/>
              <p:cNvCxnSpPr/>
              <p:nvPr/>
            </p:nvCxnSpPr>
            <p:spPr>
              <a:xfrm>
                <a:off x="899592" y="4293096"/>
                <a:ext cx="2232248" cy="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Connettore diritto 60"/>
              <p:cNvCxnSpPr/>
              <p:nvPr/>
            </p:nvCxnSpPr>
            <p:spPr>
              <a:xfrm>
                <a:off x="899592" y="4293096"/>
                <a:ext cx="0" cy="36004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Connettore diritto 61"/>
              <p:cNvCxnSpPr/>
              <p:nvPr/>
            </p:nvCxnSpPr>
            <p:spPr>
              <a:xfrm>
                <a:off x="1979712" y="4005064"/>
                <a:ext cx="0" cy="648072"/>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Connettore diritto 62"/>
              <p:cNvCxnSpPr/>
              <p:nvPr/>
            </p:nvCxnSpPr>
            <p:spPr>
              <a:xfrm>
                <a:off x="3140274" y="4293096"/>
                <a:ext cx="0" cy="36004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3256" name="CasellaDiTesto 65"/>
            <p:cNvSpPr txBox="1">
              <a:spLocks noChangeArrowheads="1"/>
            </p:cNvSpPr>
            <p:nvPr/>
          </p:nvSpPr>
          <p:spPr bwMode="auto">
            <a:xfrm>
              <a:off x="6567488" y="2817813"/>
              <a:ext cx="10080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algn="ctr" defTabSz="914400" eaLnBrk="0" fontAlgn="base" hangingPunct="0">
                <a:spcBef>
                  <a:spcPct val="0"/>
                </a:spcBef>
                <a:spcAft>
                  <a:spcPct val="0"/>
                </a:spcAft>
              </a:pPr>
              <a:r>
                <a:rPr lang="it-IT" altLang="it-IT" sz="2400">
                  <a:solidFill>
                    <a:srgbClr val="000000"/>
                  </a:solidFill>
                </a:rPr>
                <a:t>MEP</a:t>
              </a:r>
            </a:p>
          </p:txBody>
        </p:sp>
      </p:grpSp>
    </p:spTree>
    <p:extLst>
      <p:ext uri="{BB962C8B-B14F-4D97-AF65-F5344CB8AC3E}">
        <p14:creationId xmlns:p14="http://schemas.microsoft.com/office/powerpoint/2010/main" val="408894769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94475"/>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grpSp>
        <p:nvGrpSpPr>
          <p:cNvPr id="40" name="Gruppo 39"/>
          <p:cNvGrpSpPr>
            <a:grpSpLocks/>
          </p:cNvGrpSpPr>
          <p:nvPr/>
        </p:nvGrpSpPr>
        <p:grpSpPr bwMode="auto">
          <a:xfrm>
            <a:off x="2374363" y="3385975"/>
            <a:ext cx="7399337" cy="2570162"/>
            <a:chOff x="646252" y="3234663"/>
            <a:chExt cx="7398158" cy="2570259"/>
          </a:xfrm>
        </p:grpSpPr>
        <p:sp>
          <p:nvSpPr>
            <p:cNvPr id="12" name="Ovale 11"/>
            <p:cNvSpPr/>
            <p:nvPr/>
          </p:nvSpPr>
          <p:spPr bwMode="auto">
            <a:xfrm>
              <a:off x="1463684" y="4609490"/>
              <a:ext cx="709500" cy="331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Coord</a:t>
              </a:r>
              <a:r>
                <a:rPr lang="it-IT" sz="800" dirty="0">
                  <a:solidFill>
                    <a:srgbClr val="FFFFFF"/>
                  </a:solidFill>
                  <a:latin typeface="Arial"/>
                  <a:cs typeface="Arial"/>
                </a:rPr>
                <a:t>.</a:t>
              </a:r>
            </a:p>
          </p:txBody>
        </p:sp>
        <p:sp>
          <p:nvSpPr>
            <p:cNvPr id="13" name="Ovale 12"/>
            <p:cNvSpPr/>
            <p:nvPr/>
          </p:nvSpPr>
          <p:spPr bwMode="auto">
            <a:xfrm>
              <a:off x="646252" y="5463597"/>
              <a:ext cx="711087" cy="331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14" name="Ovale 13"/>
            <p:cNvSpPr/>
            <p:nvPr/>
          </p:nvSpPr>
          <p:spPr bwMode="auto">
            <a:xfrm>
              <a:off x="1465271" y="5473122"/>
              <a:ext cx="711087" cy="331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15" name="Ovale 14"/>
            <p:cNvSpPr/>
            <p:nvPr/>
          </p:nvSpPr>
          <p:spPr bwMode="auto">
            <a:xfrm>
              <a:off x="2346193" y="5463597"/>
              <a:ext cx="711087" cy="331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cxnSp>
          <p:nvCxnSpPr>
            <p:cNvPr id="19" name="Connettore diritto 18"/>
            <p:cNvCxnSpPr/>
            <p:nvPr/>
          </p:nvCxnSpPr>
          <p:spPr bwMode="auto">
            <a:xfrm>
              <a:off x="1001795" y="5187362"/>
              <a:ext cx="16935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Connettore diritto 20"/>
            <p:cNvCxnSpPr/>
            <p:nvPr/>
          </p:nvCxnSpPr>
          <p:spPr bwMode="auto">
            <a:xfrm>
              <a:off x="1001795" y="5187362"/>
              <a:ext cx="0" cy="2762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ttore diritto 24"/>
            <p:cNvCxnSpPr/>
            <p:nvPr/>
          </p:nvCxnSpPr>
          <p:spPr bwMode="auto">
            <a:xfrm>
              <a:off x="1820815" y="4965103"/>
              <a:ext cx="0" cy="498494"/>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ttore diritto 25"/>
            <p:cNvCxnSpPr/>
            <p:nvPr/>
          </p:nvCxnSpPr>
          <p:spPr bwMode="auto">
            <a:xfrm>
              <a:off x="2701736" y="5187362"/>
              <a:ext cx="0" cy="276235"/>
            </a:xfrm>
            <a:prstGeom prst="line">
              <a:avLst/>
            </a:prstGeom>
          </p:spPr>
          <p:style>
            <a:lnRef idx="1">
              <a:schemeClr val="accent1"/>
            </a:lnRef>
            <a:fillRef idx="0">
              <a:schemeClr val="accent1"/>
            </a:fillRef>
            <a:effectRef idx="0">
              <a:schemeClr val="accent1"/>
            </a:effectRef>
            <a:fontRef idx="minor">
              <a:schemeClr val="tx1"/>
            </a:fontRef>
          </p:style>
        </p:cxnSp>
        <p:sp>
          <p:nvSpPr>
            <p:cNvPr id="43" name="Ovale 42"/>
            <p:cNvSpPr/>
            <p:nvPr/>
          </p:nvSpPr>
          <p:spPr bwMode="auto">
            <a:xfrm>
              <a:off x="3958836" y="3766495"/>
              <a:ext cx="709500" cy="331801"/>
            </a:xfrm>
            <a:prstGeom prst="ellipse">
              <a:avLst/>
            </a:prstGeom>
            <a:solidFill>
              <a:srgbClr val="D828B6"/>
            </a:solidFill>
            <a:ln>
              <a:solidFill>
                <a:srgbClr val="D828B6"/>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Manag</a:t>
              </a:r>
              <a:endParaRPr lang="it-IT" sz="800" dirty="0">
                <a:solidFill>
                  <a:srgbClr val="FFFFFF"/>
                </a:solidFill>
                <a:latin typeface="Arial"/>
                <a:cs typeface="Arial"/>
              </a:endParaRPr>
            </a:p>
          </p:txBody>
        </p:sp>
        <p:sp>
          <p:nvSpPr>
            <p:cNvPr id="45" name="Ovale 44"/>
            <p:cNvSpPr/>
            <p:nvPr/>
          </p:nvSpPr>
          <p:spPr bwMode="auto">
            <a:xfrm>
              <a:off x="3960424" y="4612665"/>
              <a:ext cx="709499" cy="331800"/>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Coord</a:t>
              </a:r>
              <a:r>
                <a:rPr lang="it-IT" sz="800" dirty="0">
                  <a:solidFill>
                    <a:srgbClr val="FFFFFF"/>
                  </a:solidFill>
                  <a:latin typeface="Arial"/>
                  <a:cs typeface="Arial"/>
                </a:rPr>
                <a:t>.</a:t>
              </a:r>
            </a:p>
          </p:txBody>
        </p:sp>
        <p:sp>
          <p:nvSpPr>
            <p:cNvPr id="46" name="Ovale 45"/>
            <p:cNvSpPr/>
            <p:nvPr/>
          </p:nvSpPr>
          <p:spPr bwMode="auto">
            <a:xfrm>
              <a:off x="3142991" y="5441371"/>
              <a:ext cx="711087" cy="331800"/>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47" name="Ovale 46"/>
            <p:cNvSpPr/>
            <p:nvPr/>
          </p:nvSpPr>
          <p:spPr bwMode="auto">
            <a:xfrm>
              <a:off x="3962011" y="5450897"/>
              <a:ext cx="711087" cy="331800"/>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48" name="Ovale 47"/>
            <p:cNvSpPr/>
            <p:nvPr/>
          </p:nvSpPr>
          <p:spPr bwMode="auto">
            <a:xfrm>
              <a:off x="4842933" y="5441371"/>
              <a:ext cx="711087" cy="331800"/>
            </a:xfrm>
            <a:prstGeom prst="ellips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cxnSp>
          <p:nvCxnSpPr>
            <p:cNvPr id="49" name="Connettore diritto 48"/>
            <p:cNvCxnSpPr/>
            <p:nvPr/>
          </p:nvCxnSpPr>
          <p:spPr bwMode="auto">
            <a:xfrm>
              <a:off x="3498534" y="5165136"/>
              <a:ext cx="1693593" cy="0"/>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cxnSp>
          <p:nvCxnSpPr>
            <p:cNvPr id="50" name="Connettore diritto 49"/>
            <p:cNvCxnSpPr/>
            <p:nvPr/>
          </p:nvCxnSpPr>
          <p:spPr bwMode="auto">
            <a:xfrm>
              <a:off x="3498534" y="5165136"/>
              <a:ext cx="0" cy="276235"/>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cxnSp>
          <p:nvCxnSpPr>
            <p:cNvPr id="51" name="Connettore diritto 50"/>
            <p:cNvCxnSpPr/>
            <p:nvPr/>
          </p:nvCxnSpPr>
          <p:spPr bwMode="auto">
            <a:xfrm>
              <a:off x="4317554" y="4944465"/>
              <a:ext cx="0" cy="496907"/>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cxnSp>
          <p:nvCxnSpPr>
            <p:cNvPr id="52" name="Connettore diritto 51"/>
            <p:cNvCxnSpPr/>
            <p:nvPr/>
          </p:nvCxnSpPr>
          <p:spPr bwMode="auto">
            <a:xfrm>
              <a:off x="5198477" y="5165136"/>
              <a:ext cx="0" cy="276235"/>
            </a:xfrm>
            <a:prstGeom prst="line">
              <a:avLst/>
            </a:prstGeom>
            <a:ln w="9525"/>
          </p:spPr>
          <p:style>
            <a:lnRef idx="2">
              <a:schemeClr val="accent2">
                <a:shade val="50000"/>
              </a:schemeClr>
            </a:lnRef>
            <a:fillRef idx="1">
              <a:schemeClr val="accent2"/>
            </a:fillRef>
            <a:effectRef idx="0">
              <a:schemeClr val="accent2"/>
            </a:effectRef>
            <a:fontRef idx="minor">
              <a:schemeClr val="lt1"/>
            </a:fontRef>
          </p:style>
        </p:cxnSp>
        <p:sp>
          <p:nvSpPr>
            <p:cNvPr id="56" name="Ovale 55"/>
            <p:cNvSpPr/>
            <p:nvPr/>
          </p:nvSpPr>
          <p:spPr>
            <a:xfrm>
              <a:off x="6449227" y="4604727"/>
              <a:ext cx="711087" cy="333388"/>
            </a:xfrm>
            <a:prstGeom prst="ellipse">
              <a:avLst/>
            </a:prstGeom>
            <a:solidFill>
              <a:srgbClr val="FF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Coord</a:t>
              </a:r>
              <a:r>
                <a:rPr lang="it-IT" sz="800" dirty="0">
                  <a:solidFill>
                    <a:srgbClr val="FFFFFF"/>
                  </a:solidFill>
                  <a:latin typeface="Arial"/>
                  <a:cs typeface="Arial"/>
                </a:rPr>
                <a:t>.</a:t>
              </a:r>
            </a:p>
          </p:txBody>
        </p:sp>
        <p:sp>
          <p:nvSpPr>
            <p:cNvPr id="57" name="Ovale 56"/>
            <p:cNvSpPr/>
            <p:nvPr/>
          </p:nvSpPr>
          <p:spPr>
            <a:xfrm>
              <a:off x="5631794" y="5435021"/>
              <a:ext cx="711087" cy="331800"/>
            </a:xfrm>
            <a:prstGeom prst="ellipse">
              <a:avLst/>
            </a:prstGeom>
            <a:solidFill>
              <a:srgbClr val="FF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58" name="Ovale 57"/>
            <p:cNvSpPr/>
            <p:nvPr/>
          </p:nvSpPr>
          <p:spPr>
            <a:xfrm>
              <a:off x="6452402" y="5444546"/>
              <a:ext cx="711087" cy="331800"/>
            </a:xfrm>
            <a:prstGeom prst="ellipse">
              <a:avLst/>
            </a:prstGeom>
            <a:solidFill>
              <a:srgbClr val="FF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sp>
          <p:nvSpPr>
            <p:cNvPr id="59" name="Ovale 58"/>
            <p:cNvSpPr/>
            <p:nvPr/>
          </p:nvSpPr>
          <p:spPr>
            <a:xfrm>
              <a:off x="7333323" y="5435021"/>
              <a:ext cx="711087" cy="331800"/>
            </a:xfrm>
            <a:prstGeom prst="ellipse">
              <a:avLst/>
            </a:prstGeom>
            <a:solidFill>
              <a:srgbClr val="FF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Spec.</a:t>
              </a:r>
            </a:p>
          </p:txBody>
        </p:sp>
        <p:cxnSp>
          <p:nvCxnSpPr>
            <p:cNvPr id="60" name="Connettore diritto 59"/>
            <p:cNvCxnSpPr/>
            <p:nvPr/>
          </p:nvCxnSpPr>
          <p:spPr>
            <a:xfrm>
              <a:off x="5987338" y="5158786"/>
              <a:ext cx="1695180" cy="0"/>
            </a:xfrm>
            <a:prstGeom prst="line">
              <a:avLst/>
            </a:prstGeom>
            <a:solidFill>
              <a:srgbClr val="FF6600"/>
            </a:solid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Connettore diritto 60"/>
            <p:cNvCxnSpPr/>
            <p:nvPr/>
          </p:nvCxnSpPr>
          <p:spPr>
            <a:xfrm>
              <a:off x="5987338" y="5158786"/>
              <a:ext cx="0" cy="276235"/>
            </a:xfrm>
            <a:prstGeom prst="line">
              <a:avLst/>
            </a:prstGeom>
            <a:solidFill>
              <a:srgbClr val="FF6600"/>
            </a:solid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Connettore diritto 61"/>
            <p:cNvCxnSpPr/>
            <p:nvPr/>
          </p:nvCxnSpPr>
          <p:spPr>
            <a:xfrm>
              <a:off x="6807945" y="4938114"/>
              <a:ext cx="0" cy="496907"/>
            </a:xfrm>
            <a:prstGeom prst="line">
              <a:avLst/>
            </a:prstGeom>
            <a:solidFill>
              <a:srgbClr val="FF6600"/>
            </a:solid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Connettore diritto 62"/>
            <p:cNvCxnSpPr/>
            <p:nvPr/>
          </p:nvCxnSpPr>
          <p:spPr>
            <a:xfrm>
              <a:off x="7688867" y="5158786"/>
              <a:ext cx="0" cy="276235"/>
            </a:xfrm>
            <a:prstGeom prst="line">
              <a:avLst/>
            </a:prstGeom>
            <a:solidFill>
              <a:srgbClr val="FF6600"/>
            </a:solidFill>
            <a:ln>
              <a:solidFill>
                <a:srgbClr val="FF0000"/>
              </a:solidFill>
            </a:ln>
          </p:spPr>
          <p:style>
            <a:lnRef idx="1">
              <a:schemeClr val="accent1"/>
            </a:lnRef>
            <a:fillRef idx="0">
              <a:schemeClr val="accent1"/>
            </a:fillRef>
            <a:effectRef idx="0">
              <a:schemeClr val="accent1"/>
            </a:effectRef>
            <a:fontRef idx="minor">
              <a:schemeClr val="tx1"/>
            </a:fontRef>
          </p:style>
        </p:cxnSp>
        <p:sp>
          <p:nvSpPr>
            <p:cNvPr id="55331" name="CasellaDiTesto 65"/>
            <p:cNvSpPr txBox="1">
              <a:spLocks noChangeArrowheads="1"/>
            </p:cNvSpPr>
            <p:nvPr/>
          </p:nvSpPr>
          <p:spPr bwMode="auto">
            <a:xfrm>
              <a:off x="3808993" y="3234663"/>
              <a:ext cx="10080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algn="ctr" defTabSz="914400" eaLnBrk="0" fontAlgn="base" hangingPunct="0">
                <a:spcBef>
                  <a:spcPct val="0"/>
                </a:spcBef>
                <a:spcAft>
                  <a:spcPct val="0"/>
                </a:spcAft>
              </a:pPr>
              <a:r>
                <a:rPr lang="it-IT" altLang="it-IT" sz="2400" dirty="0">
                  <a:solidFill>
                    <a:srgbClr val="000000"/>
                  </a:solidFill>
                  <a:latin typeface="+mn-lt"/>
                </a:rPr>
                <a:t>RTP</a:t>
              </a:r>
            </a:p>
          </p:txBody>
        </p:sp>
        <p:cxnSp>
          <p:nvCxnSpPr>
            <p:cNvPr id="27" name="Connettore diritto 26"/>
            <p:cNvCxnSpPr>
              <a:stCxn id="12" idx="0"/>
            </p:cNvCxnSpPr>
            <p:nvPr/>
          </p:nvCxnSpPr>
          <p:spPr>
            <a:xfrm flipV="1">
              <a:off x="1819227" y="4293565"/>
              <a:ext cx="0" cy="3159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Connettore diritto 28"/>
            <p:cNvCxnSpPr/>
            <p:nvPr/>
          </p:nvCxnSpPr>
          <p:spPr>
            <a:xfrm>
              <a:off x="1819227" y="4293565"/>
              <a:ext cx="24967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Connettore diritto 30"/>
            <p:cNvCxnSpPr>
              <a:stCxn id="45" idx="0"/>
              <a:endCxn id="43" idx="4"/>
            </p:cNvCxnSpPr>
            <p:nvPr/>
          </p:nvCxnSpPr>
          <p:spPr>
            <a:xfrm flipH="1" flipV="1">
              <a:off x="4312793" y="4098296"/>
              <a:ext cx="3174" cy="514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ttore diritto 32"/>
            <p:cNvCxnSpPr/>
            <p:nvPr/>
          </p:nvCxnSpPr>
          <p:spPr>
            <a:xfrm>
              <a:off x="4315967" y="4293565"/>
              <a:ext cx="248880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ttore diritto 34"/>
            <p:cNvCxnSpPr>
              <a:stCxn id="56" idx="0"/>
            </p:cNvCxnSpPr>
            <p:nvPr/>
          </p:nvCxnSpPr>
          <p:spPr>
            <a:xfrm flipH="1" flipV="1">
              <a:off x="6804771" y="4293565"/>
              <a:ext cx="0" cy="3111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0" name="Gruppo 69"/>
          <p:cNvGrpSpPr>
            <a:grpSpLocks/>
          </p:cNvGrpSpPr>
          <p:nvPr/>
        </p:nvGrpSpPr>
        <p:grpSpPr bwMode="auto">
          <a:xfrm>
            <a:off x="4634170" y="1557825"/>
            <a:ext cx="2671762" cy="1439863"/>
            <a:chOff x="4427984" y="2781225"/>
            <a:chExt cx="2672135" cy="1439863"/>
          </a:xfrm>
        </p:grpSpPr>
        <p:sp>
          <p:nvSpPr>
            <p:cNvPr id="71" name="Ovale 70"/>
            <p:cNvSpPr/>
            <p:nvPr/>
          </p:nvSpPr>
          <p:spPr bwMode="auto">
            <a:xfrm>
              <a:off x="5409196" y="3319388"/>
              <a:ext cx="709711" cy="331787"/>
            </a:xfrm>
            <a:prstGeom prst="ellipse">
              <a:avLst/>
            </a:prstGeom>
            <a:solidFill>
              <a:srgbClr val="0070C0"/>
            </a:solidFill>
            <a:ln>
              <a:solidFill>
                <a:schemeClr val="bg2">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14400" eaLnBrk="0" fontAlgn="base" hangingPunct="0">
                <a:spcBef>
                  <a:spcPct val="0"/>
                </a:spcBef>
                <a:spcAft>
                  <a:spcPct val="0"/>
                </a:spcAft>
                <a:defRPr/>
              </a:pPr>
              <a:r>
                <a:rPr lang="it-IT" sz="800" dirty="0">
                  <a:solidFill>
                    <a:srgbClr val="FFFFFF"/>
                  </a:solidFill>
                  <a:latin typeface="Arial"/>
                  <a:cs typeface="Arial"/>
                </a:rPr>
                <a:t>BIM </a:t>
              </a:r>
              <a:r>
                <a:rPr lang="it-IT" sz="800" dirty="0" err="1">
                  <a:solidFill>
                    <a:srgbClr val="FFFFFF"/>
                  </a:solidFill>
                  <a:latin typeface="Arial"/>
                  <a:cs typeface="Arial"/>
                </a:rPr>
                <a:t>Manag</a:t>
              </a:r>
              <a:endParaRPr lang="it-IT" sz="800" dirty="0">
                <a:solidFill>
                  <a:srgbClr val="FFFFFF"/>
                </a:solidFill>
                <a:latin typeface="Arial"/>
                <a:cs typeface="Arial"/>
              </a:endParaRPr>
            </a:p>
          </p:txBody>
        </p:sp>
        <p:sp>
          <p:nvSpPr>
            <p:cNvPr id="55303" name="CasellaDiTesto 65"/>
            <p:cNvSpPr txBox="1">
              <a:spLocks noChangeArrowheads="1"/>
            </p:cNvSpPr>
            <p:nvPr/>
          </p:nvSpPr>
          <p:spPr bwMode="auto">
            <a:xfrm>
              <a:off x="4427984" y="2781225"/>
              <a:ext cx="26721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algn="ctr" defTabSz="914400" eaLnBrk="0" fontAlgn="base" hangingPunct="0">
                <a:spcBef>
                  <a:spcPct val="0"/>
                </a:spcBef>
                <a:spcAft>
                  <a:spcPct val="0"/>
                </a:spcAft>
              </a:pPr>
              <a:r>
                <a:rPr lang="it-IT" altLang="it-IT" sz="2400" dirty="0">
                  <a:solidFill>
                    <a:srgbClr val="000000"/>
                  </a:solidFill>
                  <a:latin typeface="+mn-lt"/>
                </a:rPr>
                <a:t>COMMITTENTE</a:t>
              </a:r>
            </a:p>
          </p:txBody>
        </p:sp>
        <p:sp>
          <p:nvSpPr>
            <p:cNvPr id="73" name="Freccia a destra 72"/>
            <p:cNvSpPr/>
            <p:nvPr/>
          </p:nvSpPr>
          <p:spPr>
            <a:xfrm rot="5400000">
              <a:off x="5759321" y="3861501"/>
              <a:ext cx="468313" cy="2508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it-IT" sz="2400">
                <a:solidFill>
                  <a:srgbClr val="FFFFFF"/>
                </a:solidFill>
                <a:latin typeface="Arial"/>
                <a:cs typeface="Arial"/>
              </a:endParaRPr>
            </a:p>
          </p:txBody>
        </p:sp>
        <p:sp>
          <p:nvSpPr>
            <p:cNvPr id="74" name="Freccia a destra 73"/>
            <p:cNvSpPr/>
            <p:nvPr/>
          </p:nvSpPr>
          <p:spPr>
            <a:xfrm rot="16200000">
              <a:off x="5404466" y="3857533"/>
              <a:ext cx="468312" cy="2492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it-IT" sz="2400">
                <a:solidFill>
                  <a:srgbClr val="FFFFFF"/>
                </a:solidFill>
                <a:latin typeface="Arial"/>
                <a:cs typeface="Arial"/>
              </a:endParaRPr>
            </a:p>
          </p:txBody>
        </p:sp>
      </p:grpSp>
    </p:spTree>
    <p:extLst>
      <p:ext uri="{BB962C8B-B14F-4D97-AF65-F5344CB8AC3E}">
        <p14:creationId xmlns:p14="http://schemas.microsoft.com/office/powerpoint/2010/main" val="2543000399"/>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668099"/>
            <a:ext cx="11029616" cy="555717"/>
          </a:xfrm>
        </p:spPr>
        <p:txBody>
          <a:bodyPr>
            <a:noAutofit/>
          </a:bodyPr>
          <a:lstStyle/>
          <a:p>
            <a:r>
              <a:rPr lang="it-IT" sz="2000" spc="-5" dirty="0">
                <a:cs typeface="Calibri"/>
              </a:rPr>
              <a:t>Norma </a:t>
            </a:r>
            <a:r>
              <a:rPr lang="it-IT" sz="2000" dirty="0">
                <a:cs typeface="Calibri"/>
              </a:rPr>
              <a:t>UNI </a:t>
            </a:r>
            <a:r>
              <a:rPr lang="it-IT" sz="2000" spc="-10" dirty="0">
                <a:cs typeface="Calibri"/>
              </a:rPr>
              <a:t>11337-7:2017 </a:t>
            </a:r>
            <a:r>
              <a:rPr lang="it-IT" sz="2000" spc="-5" dirty="0"/>
              <a:t>Requisiti di conoscenza, abilità e competenza delle figure coinvolte nella gestione e nella modellazione informativa</a:t>
            </a:r>
            <a:endParaRPr lang="it-IT" sz="2000" dirty="0"/>
          </a:p>
        </p:txBody>
      </p:sp>
      <p:graphicFrame>
        <p:nvGraphicFramePr>
          <p:cNvPr id="3" name="Tabella 2"/>
          <p:cNvGraphicFramePr>
            <a:graphicFrameLocks noGrp="1"/>
          </p:cNvGraphicFramePr>
          <p:nvPr>
            <p:extLst>
              <p:ext uri="{D42A27DB-BD31-4B8C-83A1-F6EECF244321}">
                <p14:modId xmlns:p14="http://schemas.microsoft.com/office/powerpoint/2010/main" val="1007979604"/>
              </p:ext>
            </p:extLst>
          </p:nvPr>
        </p:nvGraphicFramePr>
        <p:xfrm>
          <a:off x="1611427" y="1412875"/>
          <a:ext cx="8081963" cy="4079878"/>
        </p:xfrm>
        <a:graphic>
          <a:graphicData uri="http://schemas.openxmlformats.org/drawingml/2006/table">
            <a:tbl>
              <a:tblPr firstRow="1" bandRow="1">
                <a:tableStyleId>{5C22544A-7EE6-4342-B048-85BDC9FD1C3A}</a:tableStyleId>
              </a:tblPr>
              <a:tblGrid>
                <a:gridCol w="3455288">
                  <a:extLst>
                    <a:ext uri="{9D8B030D-6E8A-4147-A177-3AD203B41FA5}">
                      <a16:colId xmlns:a16="http://schemas.microsoft.com/office/drawing/2014/main" val="2551018375"/>
                    </a:ext>
                  </a:extLst>
                </a:gridCol>
                <a:gridCol w="1440023">
                  <a:extLst>
                    <a:ext uri="{9D8B030D-6E8A-4147-A177-3AD203B41FA5}">
                      <a16:colId xmlns:a16="http://schemas.microsoft.com/office/drawing/2014/main" val="1082804015"/>
                    </a:ext>
                  </a:extLst>
                </a:gridCol>
                <a:gridCol w="1728028">
                  <a:extLst>
                    <a:ext uri="{9D8B030D-6E8A-4147-A177-3AD203B41FA5}">
                      <a16:colId xmlns:a16="http://schemas.microsoft.com/office/drawing/2014/main" val="2637824684"/>
                    </a:ext>
                  </a:extLst>
                </a:gridCol>
                <a:gridCol w="1458624">
                  <a:extLst>
                    <a:ext uri="{9D8B030D-6E8A-4147-A177-3AD203B41FA5}">
                      <a16:colId xmlns:a16="http://schemas.microsoft.com/office/drawing/2014/main" val="449502147"/>
                    </a:ext>
                  </a:extLst>
                </a:gridCol>
              </a:tblGrid>
              <a:tr h="370898">
                <a:tc>
                  <a:txBody>
                    <a:bodyPr/>
                    <a:lstStyle/>
                    <a:p>
                      <a:endParaRPr lang="it-IT" sz="1800" dirty="0"/>
                    </a:p>
                  </a:txBody>
                  <a:tcPr marL="91431" marR="91431" marT="45727" marB="45727">
                    <a:noFill/>
                  </a:tcPr>
                </a:tc>
                <a:tc>
                  <a:txBody>
                    <a:bodyPr/>
                    <a:lstStyle/>
                    <a:p>
                      <a:r>
                        <a:rPr lang="it-IT" sz="1400" dirty="0" smtClean="0"/>
                        <a:t>BIM </a:t>
                      </a:r>
                      <a:r>
                        <a:rPr lang="it-IT" sz="1400" dirty="0" err="1" smtClean="0"/>
                        <a:t>Specialist</a:t>
                      </a:r>
                      <a:endParaRPr lang="it-IT" sz="1400" dirty="0"/>
                    </a:p>
                  </a:txBody>
                  <a:tcPr marL="91431" marR="91431" marT="45727" marB="45727"/>
                </a:tc>
                <a:tc>
                  <a:txBody>
                    <a:bodyPr/>
                    <a:lstStyle/>
                    <a:p>
                      <a:r>
                        <a:rPr lang="it-IT" sz="1400" dirty="0" smtClean="0"/>
                        <a:t>BIM Coordinator</a:t>
                      </a:r>
                      <a:endParaRPr lang="it-IT" sz="1400" dirty="0"/>
                    </a:p>
                  </a:txBody>
                  <a:tcPr marL="91431" marR="91431" marT="45727" marB="45727"/>
                </a:tc>
                <a:tc>
                  <a:txBody>
                    <a:bodyPr/>
                    <a:lstStyle/>
                    <a:p>
                      <a:r>
                        <a:rPr lang="it-IT" sz="1400" dirty="0" smtClean="0"/>
                        <a:t>BIM Manager</a:t>
                      </a:r>
                      <a:endParaRPr lang="it-IT" sz="1400" dirty="0"/>
                    </a:p>
                  </a:txBody>
                  <a:tcPr marL="91431" marR="91431" marT="45727" marB="45727"/>
                </a:tc>
                <a:extLst>
                  <a:ext uri="{0D108BD9-81ED-4DB2-BD59-A6C34878D82A}">
                    <a16:rowId xmlns:a16="http://schemas.microsoft.com/office/drawing/2014/main" val="92897117"/>
                  </a:ext>
                </a:extLst>
              </a:tr>
              <a:tr h="370898">
                <a:tc>
                  <a:txBody>
                    <a:bodyPr/>
                    <a:lstStyle/>
                    <a:p>
                      <a:r>
                        <a:rPr lang="it-IT" sz="1200" dirty="0" smtClean="0"/>
                        <a:t>Coordinamento e </a:t>
                      </a:r>
                      <a:r>
                        <a:rPr lang="it-IT" sz="1200" dirty="0" err="1" smtClean="0"/>
                        <a:t>Clash</a:t>
                      </a:r>
                      <a:r>
                        <a:rPr lang="it-IT" sz="1200" dirty="0" smtClean="0"/>
                        <a:t> </a:t>
                      </a:r>
                      <a:r>
                        <a:rPr lang="it-IT" sz="1200" dirty="0" err="1" smtClean="0"/>
                        <a:t>Detection</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extLst>
                  <a:ext uri="{0D108BD9-81ED-4DB2-BD59-A6C34878D82A}">
                    <a16:rowId xmlns:a16="http://schemas.microsoft.com/office/drawing/2014/main" val="3511621525"/>
                  </a:ext>
                </a:extLst>
              </a:tr>
              <a:tr h="370898">
                <a:tc>
                  <a:txBody>
                    <a:bodyPr/>
                    <a:lstStyle/>
                    <a:p>
                      <a:r>
                        <a:rPr lang="it-IT" sz="1200" dirty="0" smtClean="0"/>
                        <a:t>Modellazione generica</a:t>
                      </a:r>
                    </a:p>
                  </a:txBody>
                  <a:tcPr marL="91431" marR="91431" marT="45727" marB="45727"/>
                </a:tc>
                <a:tc>
                  <a:txBody>
                    <a:bodyPr/>
                    <a:lstStyle/>
                    <a:p>
                      <a:pPr algn="ctr"/>
                      <a:endParaRPr lang="it-IT" sz="1200" dirty="0"/>
                    </a:p>
                  </a:txBody>
                  <a:tcPr marL="91431" marR="91431" marT="45727" marB="45727"/>
                </a:tc>
                <a:tc>
                  <a:txBody>
                    <a:bodyPr/>
                    <a:lstStyle/>
                    <a:p>
                      <a:pPr algn="ctr"/>
                      <a:endParaRPr lang="it-IT" sz="1200"/>
                    </a:p>
                  </a:txBody>
                  <a:tcPr marL="91431" marR="91431" marT="45727" marB="45727"/>
                </a:tc>
                <a:tc>
                  <a:txBody>
                    <a:bodyPr/>
                    <a:lstStyle/>
                    <a:p>
                      <a:pPr algn="ctr"/>
                      <a:endParaRPr lang="it-IT" sz="1200"/>
                    </a:p>
                  </a:txBody>
                  <a:tcPr marL="91431" marR="91431" marT="45727" marB="45727"/>
                </a:tc>
                <a:extLst>
                  <a:ext uri="{0D108BD9-81ED-4DB2-BD59-A6C34878D82A}">
                    <a16:rowId xmlns:a16="http://schemas.microsoft.com/office/drawing/2014/main" val="4133572554"/>
                  </a:ext>
                </a:extLst>
              </a:tr>
              <a:tr h="370898">
                <a:tc>
                  <a:txBody>
                    <a:bodyPr/>
                    <a:lstStyle/>
                    <a:p>
                      <a:r>
                        <a:rPr lang="it-IT" sz="1200" dirty="0" smtClean="0"/>
                        <a:t>Manutenzione del modello federato</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a:p>
                  </a:txBody>
                  <a:tcPr marL="91431" marR="91431" marT="45727" marB="45727"/>
                </a:tc>
                <a:tc>
                  <a:txBody>
                    <a:bodyPr/>
                    <a:lstStyle/>
                    <a:p>
                      <a:pPr algn="ctr"/>
                      <a:endParaRPr lang="it-IT" sz="1200"/>
                    </a:p>
                  </a:txBody>
                  <a:tcPr marL="91431" marR="91431" marT="45727" marB="45727"/>
                </a:tc>
                <a:extLst>
                  <a:ext uri="{0D108BD9-81ED-4DB2-BD59-A6C34878D82A}">
                    <a16:rowId xmlns:a16="http://schemas.microsoft.com/office/drawing/2014/main" val="2648028958"/>
                  </a:ext>
                </a:extLst>
              </a:tr>
              <a:tr h="370898">
                <a:tc>
                  <a:txBody>
                    <a:bodyPr/>
                    <a:lstStyle/>
                    <a:p>
                      <a:r>
                        <a:rPr lang="it-IT" sz="1200" dirty="0" smtClean="0"/>
                        <a:t>Aggiorna le linee guida</a:t>
                      </a:r>
                      <a:endParaRPr lang="it-IT" sz="1200" dirty="0"/>
                    </a:p>
                  </a:txBody>
                  <a:tcPr marL="91431" marR="91431" marT="45727" marB="45727"/>
                </a:tc>
                <a:tc>
                  <a:txBody>
                    <a:bodyPr/>
                    <a:lstStyle/>
                    <a:p>
                      <a:pPr algn="ctr"/>
                      <a:endParaRPr lang="it-IT" sz="1200"/>
                    </a:p>
                  </a:txBody>
                  <a:tcPr marL="91431" marR="91431" marT="45727" marB="45727"/>
                </a:tc>
                <a:tc>
                  <a:txBody>
                    <a:bodyPr/>
                    <a:lstStyle/>
                    <a:p>
                      <a:pPr algn="ctr"/>
                      <a:endParaRPr lang="it-IT" sz="1200" dirty="0"/>
                    </a:p>
                  </a:txBody>
                  <a:tcPr marL="91431" marR="91431" marT="45727" marB="45727"/>
                </a:tc>
                <a:tc>
                  <a:txBody>
                    <a:bodyPr/>
                    <a:lstStyle/>
                    <a:p>
                      <a:pPr algn="ctr"/>
                      <a:endParaRPr lang="it-IT" sz="1200"/>
                    </a:p>
                  </a:txBody>
                  <a:tcPr marL="91431" marR="91431" marT="45727" marB="45727"/>
                </a:tc>
                <a:extLst>
                  <a:ext uri="{0D108BD9-81ED-4DB2-BD59-A6C34878D82A}">
                    <a16:rowId xmlns:a16="http://schemas.microsoft.com/office/drawing/2014/main" val="1534488762"/>
                  </a:ext>
                </a:extLst>
              </a:tr>
              <a:tr h="370898">
                <a:tc>
                  <a:txBody>
                    <a:bodyPr/>
                    <a:lstStyle/>
                    <a:p>
                      <a:r>
                        <a:rPr lang="it-IT" sz="1200" dirty="0" smtClean="0"/>
                        <a:t>Analisi sul modello (strutturale, termica, </a:t>
                      </a:r>
                      <a:r>
                        <a:rPr lang="it-IT" sz="1200" dirty="0" err="1" smtClean="0"/>
                        <a:t>etc</a:t>
                      </a:r>
                      <a:r>
                        <a:rPr lang="it-IT" sz="1200" dirty="0" smtClean="0"/>
                        <a:t>)</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extLst>
                  <a:ext uri="{0D108BD9-81ED-4DB2-BD59-A6C34878D82A}">
                    <a16:rowId xmlns:a16="http://schemas.microsoft.com/office/drawing/2014/main" val="1389660105"/>
                  </a:ext>
                </a:extLst>
              </a:tr>
              <a:tr h="370898">
                <a:tc>
                  <a:txBody>
                    <a:bodyPr/>
                    <a:lstStyle/>
                    <a:p>
                      <a:r>
                        <a:rPr lang="it-IT" sz="1200" dirty="0" smtClean="0"/>
                        <a:t>Partecipa</a:t>
                      </a:r>
                      <a:r>
                        <a:rPr lang="it-IT" sz="1200" baseline="0" dirty="0" smtClean="0"/>
                        <a:t> alla compilazione del </a:t>
                      </a:r>
                      <a:r>
                        <a:rPr lang="it-IT" sz="1200" baseline="0" dirty="0" err="1" smtClean="0"/>
                        <a:t>pGI</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extLst>
                  <a:ext uri="{0D108BD9-81ED-4DB2-BD59-A6C34878D82A}">
                    <a16:rowId xmlns:a16="http://schemas.microsoft.com/office/drawing/2014/main" val="2488236715"/>
                  </a:ext>
                </a:extLst>
              </a:tr>
              <a:tr h="370898">
                <a:tc>
                  <a:txBody>
                    <a:bodyPr/>
                    <a:lstStyle/>
                    <a:p>
                      <a:r>
                        <a:rPr lang="it-IT" sz="1200" dirty="0" smtClean="0"/>
                        <a:t>Gestione</a:t>
                      </a:r>
                      <a:r>
                        <a:rPr lang="it-IT" sz="1200" baseline="0" dirty="0" smtClean="0"/>
                        <a:t> del gruppo di lavoro</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extLst>
                  <a:ext uri="{0D108BD9-81ED-4DB2-BD59-A6C34878D82A}">
                    <a16:rowId xmlns:a16="http://schemas.microsoft.com/office/drawing/2014/main" val="2245618901"/>
                  </a:ext>
                </a:extLst>
              </a:tr>
              <a:tr h="370898">
                <a:tc>
                  <a:txBody>
                    <a:bodyPr/>
                    <a:lstStyle/>
                    <a:p>
                      <a:r>
                        <a:rPr lang="it-IT" sz="1200" dirty="0" smtClean="0"/>
                        <a:t>Illustra procedure e tecniche</a:t>
                      </a:r>
                      <a:r>
                        <a:rPr lang="it-IT" sz="1200" baseline="0" dirty="0" smtClean="0"/>
                        <a:t> </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extLst>
                  <a:ext uri="{0D108BD9-81ED-4DB2-BD59-A6C34878D82A}">
                    <a16:rowId xmlns:a16="http://schemas.microsoft.com/office/drawing/2014/main" val="1696144487"/>
                  </a:ext>
                </a:extLst>
              </a:tr>
              <a:tr h="370898">
                <a:tc>
                  <a:txBody>
                    <a:bodyPr/>
                    <a:lstStyle/>
                    <a:p>
                      <a:r>
                        <a:rPr lang="it-IT" sz="1200" dirty="0" smtClean="0"/>
                        <a:t>Aggiorna gli standard</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extLst>
                  <a:ext uri="{0D108BD9-81ED-4DB2-BD59-A6C34878D82A}">
                    <a16:rowId xmlns:a16="http://schemas.microsoft.com/office/drawing/2014/main" val="3947980343"/>
                  </a:ext>
                </a:extLst>
              </a:tr>
              <a:tr h="370898">
                <a:tc>
                  <a:txBody>
                    <a:bodyPr/>
                    <a:lstStyle/>
                    <a:p>
                      <a:r>
                        <a:rPr lang="it-IT" sz="1200" dirty="0" smtClean="0"/>
                        <a:t>Manutenzione del modello MEP</a:t>
                      </a: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tc>
                  <a:txBody>
                    <a:bodyPr/>
                    <a:lstStyle/>
                    <a:p>
                      <a:pPr algn="ctr"/>
                      <a:endParaRPr lang="it-IT" sz="1200" dirty="0"/>
                    </a:p>
                  </a:txBody>
                  <a:tcPr marL="91431" marR="91431" marT="45727" marB="45727"/>
                </a:tc>
                <a:extLst>
                  <a:ext uri="{0D108BD9-81ED-4DB2-BD59-A6C34878D82A}">
                    <a16:rowId xmlns:a16="http://schemas.microsoft.com/office/drawing/2014/main" val="226441254"/>
                  </a:ext>
                </a:extLst>
              </a:tr>
            </a:tbl>
          </a:graphicData>
        </a:graphic>
      </p:graphicFrame>
      <p:grpSp>
        <p:nvGrpSpPr>
          <p:cNvPr id="26" name="Gruppo 25"/>
          <p:cNvGrpSpPr/>
          <p:nvPr/>
        </p:nvGrpSpPr>
        <p:grpSpPr>
          <a:xfrm>
            <a:off x="1961288" y="1866351"/>
            <a:ext cx="7092950" cy="4160837"/>
            <a:chOff x="1961288" y="1866351"/>
            <a:chExt cx="7092950" cy="4160837"/>
          </a:xfrm>
        </p:grpSpPr>
        <p:grpSp>
          <p:nvGrpSpPr>
            <p:cNvPr id="4" name="Gruppo 3"/>
            <p:cNvGrpSpPr>
              <a:grpSpLocks/>
            </p:cNvGrpSpPr>
            <p:nvPr/>
          </p:nvGrpSpPr>
          <p:grpSpPr bwMode="auto">
            <a:xfrm>
              <a:off x="1961288" y="1866351"/>
              <a:ext cx="7092950" cy="4160837"/>
              <a:chOff x="827584" y="1839692"/>
              <a:chExt cx="7092760" cy="4160927"/>
            </a:xfrm>
          </p:grpSpPr>
          <p:sp>
            <p:nvSpPr>
              <p:cNvPr id="5" name="Connettore 4"/>
              <p:cNvSpPr/>
              <p:nvPr/>
            </p:nvSpPr>
            <p:spPr>
              <a:xfrm>
                <a:off x="827584" y="5689462"/>
                <a:ext cx="252405" cy="25241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6" name="Connettore 5"/>
              <p:cNvSpPr/>
              <p:nvPr/>
            </p:nvSpPr>
            <p:spPr>
              <a:xfrm>
                <a:off x="3635796" y="5689462"/>
                <a:ext cx="252406" cy="252418"/>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7" name="CasellaDiTesto 4"/>
              <p:cNvSpPr txBox="1">
                <a:spLocks noChangeArrowheads="1"/>
              </p:cNvSpPr>
              <p:nvPr/>
            </p:nvSpPr>
            <p:spPr bwMode="auto">
              <a:xfrm>
                <a:off x="1079584" y="5631287"/>
                <a:ext cx="15841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a:spcBef>
                    <a:spcPct val="0"/>
                  </a:spcBef>
                </a:pPr>
                <a:r>
                  <a:rPr lang="it-IT" altLang="it-IT" sz="1800">
                    <a:solidFill>
                      <a:schemeClr val="tx1"/>
                    </a:solidFill>
                  </a:rPr>
                  <a:t>da letteratura</a:t>
                </a:r>
              </a:p>
            </p:txBody>
          </p:sp>
          <p:sp>
            <p:nvSpPr>
              <p:cNvPr id="8" name="CasellaDiTesto 8"/>
              <p:cNvSpPr txBox="1">
                <a:spLocks noChangeArrowheads="1"/>
              </p:cNvSpPr>
              <p:nvPr/>
            </p:nvSpPr>
            <p:spPr bwMode="auto">
              <a:xfrm>
                <a:off x="3887896" y="5631287"/>
                <a:ext cx="21962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rgbClr val="404040"/>
                    </a:solidFill>
                    <a:latin typeface="Arial" panose="020B0604020202020204" pitchFamily="34" charset="0"/>
                    <a:cs typeface="Arial" panose="020B0604020202020204" pitchFamily="34" charset="0"/>
                  </a:defRPr>
                </a:lvl1pPr>
                <a:lvl2pPr marL="742950" indent="-285750">
                  <a:spcBef>
                    <a:spcPct val="20000"/>
                  </a:spcBef>
                  <a:buChar char="•"/>
                  <a:defRPr sz="2400">
                    <a:solidFill>
                      <a:srgbClr val="404040"/>
                    </a:solidFill>
                    <a:latin typeface="Arial" panose="020B0604020202020204" pitchFamily="34" charset="0"/>
                    <a:cs typeface="Arial" panose="020B0604020202020204" pitchFamily="34" charset="0"/>
                  </a:defRPr>
                </a:lvl2pPr>
                <a:lvl3pPr marL="1143000" indent="-228600">
                  <a:spcBef>
                    <a:spcPct val="20000"/>
                  </a:spcBef>
                  <a:buChar char="–"/>
                  <a:defRPr sz="2000">
                    <a:solidFill>
                      <a:srgbClr val="404040"/>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404040"/>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40404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404040"/>
                    </a:solidFill>
                    <a:latin typeface="Arial" panose="020B0604020202020204" pitchFamily="34" charset="0"/>
                    <a:cs typeface="Arial" panose="020B0604020202020204" pitchFamily="34" charset="0"/>
                  </a:defRPr>
                </a:lvl9pPr>
              </a:lstStyle>
              <a:p>
                <a:pPr>
                  <a:spcBef>
                    <a:spcPct val="0"/>
                  </a:spcBef>
                </a:pPr>
                <a:r>
                  <a:rPr lang="it-IT" altLang="it-IT" sz="1800" dirty="0">
                    <a:solidFill>
                      <a:schemeClr val="tx1"/>
                    </a:solidFill>
                  </a:rPr>
                  <a:t>attività possibili</a:t>
                </a:r>
              </a:p>
            </p:txBody>
          </p:sp>
          <p:sp>
            <p:nvSpPr>
              <p:cNvPr id="9" name="Connettore 8"/>
              <p:cNvSpPr/>
              <p:nvPr/>
            </p:nvSpPr>
            <p:spPr>
              <a:xfrm>
                <a:off x="6083655" y="1839692"/>
                <a:ext cx="252406" cy="25241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0" name="Connettore 9"/>
              <p:cNvSpPr/>
              <p:nvPr/>
            </p:nvSpPr>
            <p:spPr>
              <a:xfrm>
                <a:off x="4526360" y="2204825"/>
                <a:ext cx="250818" cy="25241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1" name="Connettore 10"/>
              <p:cNvSpPr/>
              <p:nvPr/>
            </p:nvSpPr>
            <p:spPr>
              <a:xfrm>
                <a:off x="6085243" y="2565195"/>
                <a:ext cx="250818" cy="25241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2" name="Connettore 11"/>
              <p:cNvSpPr/>
              <p:nvPr/>
            </p:nvSpPr>
            <p:spPr>
              <a:xfrm>
                <a:off x="7667938" y="2949378"/>
                <a:ext cx="252406" cy="25241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3" name="Connettore 12"/>
              <p:cNvSpPr/>
              <p:nvPr/>
            </p:nvSpPr>
            <p:spPr>
              <a:xfrm>
                <a:off x="4485086" y="3327211"/>
                <a:ext cx="250818" cy="250830"/>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4" name="Connettore 13"/>
              <p:cNvSpPr/>
              <p:nvPr/>
            </p:nvSpPr>
            <p:spPr>
              <a:xfrm>
                <a:off x="7667938" y="3681232"/>
                <a:ext cx="252406" cy="25241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5" name="Connettore 14"/>
              <p:cNvSpPr/>
              <p:nvPr/>
            </p:nvSpPr>
            <p:spPr>
              <a:xfrm>
                <a:off x="6083655" y="4028901"/>
                <a:ext cx="252406" cy="250830"/>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6" name="Connettore 15"/>
              <p:cNvSpPr/>
              <p:nvPr/>
            </p:nvSpPr>
            <p:spPr>
              <a:xfrm>
                <a:off x="7667938" y="4414673"/>
                <a:ext cx="252406" cy="25241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7" name="Connettore 16"/>
              <p:cNvSpPr/>
              <p:nvPr/>
            </p:nvSpPr>
            <p:spPr>
              <a:xfrm>
                <a:off x="7667938" y="4786156"/>
                <a:ext cx="252406" cy="25241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8" name="Connettore 17"/>
              <p:cNvSpPr/>
              <p:nvPr/>
            </p:nvSpPr>
            <p:spPr>
              <a:xfrm>
                <a:off x="4526360" y="5178276"/>
                <a:ext cx="250818" cy="250830"/>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9" name="Connettore 18"/>
              <p:cNvSpPr/>
              <p:nvPr/>
            </p:nvSpPr>
            <p:spPr>
              <a:xfrm>
                <a:off x="7667938" y="1839692"/>
                <a:ext cx="252406" cy="252417"/>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0" name="Connettore 19"/>
              <p:cNvSpPr/>
              <p:nvPr/>
            </p:nvSpPr>
            <p:spPr>
              <a:xfrm>
                <a:off x="7667938" y="2565195"/>
                <a:ext cx="252406" cy="252418"/>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1" name="Connettore 20"/>
              <p:cNvSpPr/>
              <p:nvPr/>
            </p:nvSpPr>
            <p:spPr>
              <a:xfrm>
                <a:off x="6083655" y="2952553"/>
                <a:ext cx="252406" cy="250830"/>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2" name="Connettore 21"/>
              <p:cNvSpPr/>
              <p:nvPr/>
            </p:nvSpPr>
            <p:spPr>
              <a:xfrm>
                <a:off x="6083655" y="4786156"/>
                <a:ext cx="252406" cy="252417"/>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3" name="Connettore 22"/>
              <p:cNvSpPr/>
              <p:nvPr/>
            </p:nvSpPr>
            <p:spPr>
              <a:xfrm>
                <a:off x="6083655" y="4417848"/>
                <a:ext cx="252406" cy="252417"/>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4" name="Connettore 23"/>
              <p:cNvSpPr/>
              <p:nvPr/>
            </p:nvSpPr>
            <p:spPr>
              <a:xfrm>
                <a:off x="7667938" y="4047952"/>
                <a:ext cx="252406" cy="252418"/>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grpSp>
        <p:sp>
          <p:nvSpPr>
            <p:cNvPr id="25" name="Connettore 24"/>
            <p:cNvSpPr/>
            <p:nvPr/>
          </p:nvSpPr>
          <p:spPr bwMode="auto">
            <a:xfrm>
              <a:off x="7217500" y="3694358"/>
              <a:ext cx="252413" cy="252412"/>
            </a:xfrm>
            <a:prstGeom prst="flowChartConnector">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grpSp>
    </p:spTree>
    <p:extLst>
      <p:ext uri="{BB962C8B-B14F-4D97-AF65-F5344CB8AC3E}">
        <p14:creationId xmlns:p14="http://schemas.microsoft.com/office/powerpoint/2010/main" val="17866908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3927" y="584090"/>
            <a:ext cx="11029616" cy="544914"/>
          </a:xfrm>
        </p:spPr>
        <p:txBody>
          <a:bodyPr>
            <a:normAutofit/>
          </a:bodyPr>
          <a:lstStyle/>
          <a:p>
            <a:r>
              <a:rPr lang="it-IT" dirty="0" smtClean="0"/>
              <a:t>Che cosa è il </a:t>
            </a:r>
            <a:r>
              <a:rPr lang="it-IT" dirty="0" err="1" smtClean="0"/>
              <a:t>bim</a:t>
            </a:r>
            <a:r>
              <a:rPr lang="it-IT" dirty="0" smtClean="0"/>
              <a:t>?</a:t>
            </a:r>
            <a:endParaRPr lang="it-IT" dirty="0"/>
          </a:p>
        </p:txBody>
      </p:sp>
      <p:pic>
        <p:nvPicPr>
          <p:cNvPr id="9" name="Immagine 8"/>
          <p:cNvPicPr>
            <a:picLocks noChangeAspect="1"/>
          </p:cNvPicPr>
          <p:nvPr/>
        </p:nvPicPr>
        <p:blipFill>
          <a:blip r:embed="rId3"/>
          <a:stretch>
            <a:fillRect/>
          </a:stretch>
        </p:blipFill>
        <p:spPr>
          <a:xfrm>
            <a:off x="4130885" y="1722275"/>
            <a:ext cx="3695700" cy="4495800"/>
          </a:xfrm>
          <a:prstGeom prst="rect">
            <a:avLst/>
          </a:prstGeom>
        </p:spPr>
      </p:pic>
    </p:spTree>
    <p:extLst>
      <p:ext uri="{BB962C8B-B14F-4D97-AF65-F5344CB8AC3E}">
        <p14:creationId xmlns:p14="http://schemas.microsoft.com/office/powerpoint/2010/main" val="258213532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Implementazione del BIM</a:t>
            </a:r>
            <a:endParaRPr lang="it-IT" dirty="0"/>
          </a:p>
        </p:txBody>
      </p:sp>
      <p:sp>
        <p:nvSpPr>
          <p:cNvPr id="43011" name="Rectangle 7"/>
          <p:cNvSpPr>
            <a:spLocks noGrp="1" noChangeArrowheads="1"/>
          </p:cNvSpPr>
          <p:nvPr>
            <p:ph type="body" idx="4294967295"/>
          </p:nvPr>
        </p:nvSpPr>
        <p:spPr>
          <a:xfrm>
            <a:off x="2552698" y="1676644"/>
            <a:ext cx="7202487" cy="647700"/>
          </a:xfrm>
        </p:spPr>
        <p:txBody>
          <a:bodyPr>
            <a:normAutofit/>
          </a:bodyPr>
          <a:lstStyle/>
          <a:p>
            <a:pPr marL="0" indent="0">
              <a:buNone/>
            </a:pPr>
            <a:r>
              <a:rPr lang="it-IT" altLang="it-IT" sz="2000" b="1" dirty="0"/>
              <a:t>Definizione di IMPLEMENTAZINE</a:t>
            </a:r>
          </a:p>
        </p:txBody>
      </p:sp>
      <p:pic>
        <p:nvPicPr>
          <p:cNvPr id="2" name="Immagine 1"/>
          <p:cNvPicPr>
            <a:picLocks noChangeAspect="1"/>
          </p:cNvPicPr>
          <p:nvPr/>
        </p:nvPicPr>
        <p:blipFill>
          <a:blip r:embed="rId3"/>
          <a:stretch>
            <a:fillRect/>
          </a:stretch>
        </p:blipFill>
        <p:spPr>
          <a:xfrm>
            <a:off x="575893" y="1676644"/>
            <a:ext cx="1485900" cy="1543050"/>
          </a:xfrm>
          <a:prstGeom prst="rect">
            <a:avLst/>
          </a:prstGeom>
        </p:spPr>
      </p:pic>
      <p:sp>
        <p:nvSpPr>
          <p:cNvPr id="4" name="Rettangolo 3"/>
          <p:cNvSpPr/>
          <p:nvPr/>
        </p:nvSpPr>
        <p:spPr>
          <a:xfrm>
            <a:off x="2552698" y="2580054"/>
            <a:ext cx="7967338" cy="3170099"/>
          </a:xfrm>
          <a:prstGeom prst="rect">
            <a:avLst/>
          </a:prstGeom>
        </p:spPr>
        <p:txBody>
          <a:bodyPr wrap="square">
            <a:spAutoFit/>
          </a:bodyPr>
          <a:lstStyle/>
          <a:p>
            <a:pPr defTabSz="914400"/>
            <a:r>
              <a:rPr lang="it-IT" sz="2000" dirty="0">
                <a:solidFill>
                  <a:schemeClr val="tx2"/>
                </a:solidFill>
              </a:rPr>
              <a:t>Significati</a:t>
            </a:r>
          </a:p>
          <a:p>
            <a:pPr defTabSz="914400"/>
            <a:r>
              <a:rPr lang="it-IT" sz="2000" dirty="0">
                <a:solidFill>
                  <a:schemeClr val="tx2"/>
                </a:solidFill>
              </a:rPr>
              <a:t>"Implementare" deriva dal verbo inglese to </a:t>
            </a:r>
            <a:r>
              <a:rPr lang="it-IT" sz="2000" dirty="0" err="1">
                <a:solidFill>
                  <a:schemeClr val="tx2"/>
                </a:solidFill>
              </a:rPr>
              <a:t>implement</a:t>
            </a:r>
            <a:r>
              <a:rPr lang="it-IT" sz="2000" dirty="0">
                <a:solidFill>
                  <a:schemeClr val="tx2"/>
                </a:solidFill>
              </a:rPr>
              <a:t> (traducibile con realizzare, attuare), da cui il sostantivo gergale </a:t>
            </a:r>
            <a:r>
              <a:rPr lang="it-IT" sz="2000" dirty="0" err="1">
                <a:solidFill>
                  <a:schemeClr val="tx2"/>
                </a:solidFill>
              </a:rPr>
              <a:t>implementation</a:t>
            </a:r>
            <a:r>
              <a:rPr lang="it-IT" sz="2000" dirty="0">
                <a:solidFill>
                  <a:schemeClr val="tx2"/>
                </a:solidFill>
              </a:rPr>
              <a:t>, che significa "attuazione". Il verbo, a sua volta, proviene dal sostantivo </a:t>
            </a:r>
            <a:r>
              <a:rPr lang="it-IT" sz="2000" dirty="0" err="1">
                <a:solidFill>
                  <a:schemeClr val="tx2"/>
                </a:solidFill>
              </a:rPr>
              <a:t>implement</a:t>
            </a:r>
            <a:r>
              <a:rPr lang="it-IT" sz="2000" dirty="0">
                <a:solidFill>
                  <a:schemeClr val="tx2"/>
                </a:solidFill>
              </a:rPr>
              <a:t>, che significa attrezzo, utensile. L'etimologia del termine inglese, peraltro, deriva a sua volta dal verbo latino </a:t>
            </a:r>
            <a:r>
              <a:rPr lang="it-IT" sz="2000" dirty="0" err="1">
                <a:solidFill>
                  <a:schemeClr val="tx2"/>
                </a:solidFill>
              </a:rPr>
              <a:t>implěo</a:t>
            </a:r>
            <a:r>
              <a:rPr lang="it-IT" sz="2000" dirty="0">
                <a:solidFill>
                  <a:schemeClr val="tx2"/>
                </a:solidFill>
              </a:rPr>
              <a:t> inteso nel senso di realizzare e non di colmare.</a:t>
            </a:r>
          </a:p>
          <a:p>
            <a:pPr defTabSz="914400"/>
            <a:r>
              <a:rPr lang="it-IT" sz="2000" dirty="0">
                <a:solidFill>
                  <a:schemeClr val="tx2"/>
                </a:solidFill>
              </a:rPr>
              <a:t>[…]</a:t>
            </a:r>
          </a:p>
          <a:p>
            <a:pPr defTabSz="914400"/>
            <a:endParaRPr lang="it-IT" sz="2000" dirty="0">
              <a:solidFill>
                <a:schemeClr val="tx2"/>
              </a:solidFill>
            </a:endParaRPr>
          </a:p>
          <a:p>
            <a:pPr defTabSz="914400"/>
            <a:r>
              <a:rPr lang="it-IT" sz="2000" dirty="0">
                <a:solidFill>
                  <a:schemeClr val="tx2"/>
                </a:solidFill>
              </a:rPr>
              <a:t>verbo:  realizzare, mettere in opera, porre in essere, attuare, applicare;</a:t>
            </a:r>
          </a:p>
        </p:txBody>
      </p:sp>
    </p:spTree>
    <p:extLst>
      <p:ext uri="{BB962C8B-B14F-4D97-AF65-F5344CB8AC3E}">
        <p14:creationId xmlns:p14="http://schemas.microsoft.com/office/powerpoint/2010/main" val="427474211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033973" y="1399809"/>
            <a:ext cx="7202487" cy="647700"/>
          </a:xfrm>
        </p:spPr>
        <p:txBody>
          <a:bodyPr>
            <a:normAutofit/>
          </a:bodyPr>
          <a:lstStyle/>
          <a:p>
            <a:pPr marL="0" indent="0">
              <a:buNone/>
            </a:pPr>
            <a:r>
              <a:rPr lang="it-IT" altLang="it-IT" sz="2000" b="1" dirty="0"/>
              <a:t>Definizione di IMPLEMENTAZINE</a:t>
            </a:r>
          </a:p>
        </p:txBody>
      </p:sp>
      <p:pic>
        <p:nvPicPr>
          <p:cNvPr id="2" name="Immagine 1"/>
          <p:cNvPicPr>
            <a:picLocks noChangeAspect="1"/>
          </p:cNvPicPr>
          <p:nvPr/>
        </p:nvPicPr>
        <p:blipFill>
          <a:blip r:embed="rId3"/>
          <a:stretch>
            <a:fillRect/>
          </a:stretch>
        </p:blipFill>
        <p:spPr>
          <a:xfrm>
            <a:off x="450791" y="1572461"/>
            <a:ext cx="1117419" cy="1160397"/>
          </a:xfrm>
          <a:prstGeom prst="rect">
            <a:avLst/>
          </a:prstGeom>
        </p:spPr>
      </p:pic>
      <p:pic>
        <p:nvPicPr>
          <p:cNvPr id="6" name="Immagine 5"/>
          <p:cNvPicPr>
            <a:picLocks noChangeAspect="1"/>
          </p:cNvPicPr>
          <p:nvPr/>
        </p:nvPicPr>
        <p:blipFill>
          <a:blip r:embed="rId4"/>
          <a:stretch>
            <a:fillRect/>
          </a:stretch>
        </p:blipFill>
        <p:spPr>
          <a:xfrm>
            <a:off x="2009964" y="2152659"/>
            <a:ext cx="8811399" cy="3814354"/>
          </a:xfrm>
          <a:prstGeom prst="rect">
            <a:avLst/>
          </a:prstGeom>
        </p:spPr>
      </p:pic>
    </p:spTree>
    <p:extLst>
      <p:ext uri="{BB962C8B-B14F-4D97-AF65-F5344CB8AC3E}">
        <p14:creationId xmlns:p14="http://schemas.microsoft.com/office/powerpoint/2010/main" val="12854349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2801" y="623041"/>
            <a:ext cx="11029616" cy="555717"/>
          </a:xfrm>
        </p:spPr>
        <p:txBody>
          <a:bodyPr/>
          <a:lstStyle/>
          <a:p>
            <a:r>
              <a:rPr lang="it-IT" dirty="0"/>
              <a:t>Implementazione del BIM</a:t>
            </a:r>
          </a:p>
        </p:txBody>
      </p:sp>
      <p:sp>
        <p:nvSpPr>
          <p:cNvPr id="43011" name="Rectangle 7"/>
          <p:cNvSpPr>
            <a:spLocks noGrp="1" noChangeArrowheads="1"/>
          </p:cNvSpPr>
          <p:nvPr>
            <p:ph type="body" idx="4294967295"/>
          </p:nvPr>
        </p:nvSpPr>
        <p:spPr>
          <a:xfrm>
            <a:off x="2060796" y="1848217"/>
            <a:ext cx="7202487" cy="647700"/>
          </a:xfrm>
        </p:spPr>
        <p:txBody>
          <a:bodyPr>
            <a:normAutofit/>
          </a:bodyPr>
          <a:lstStyle/>
          <a:p>
            <a:pPr marL="0" indent="0">
              <a:buNone/>
            </a:pPr>
            <a:r>
              <a:rPr lang="it-IT" altLang="it-IT" sz="2000" b="1" dirty="0"/>
              <a:t>Piano di Implementazione</a:t>
            </a:r>
          </a:p>
        </p:txBody>
      </p:sp>
      <p:sp>
        <p:nvSpPr>
          <p:cNvPr id="3" name="Rettangolo 2"/>
          <p:cNvSpPr/>
          <p:nvPr/>
        </p:nvSpPr>
        <p:spPr>
          <a:xfrm>
            <a:off x="2128747" y="2686720"/>
            <a:ext cx="5721532" cy="2271776"/>
          </a:xfrm>
          <a:prstGeom prst="rect">
            <a:avLst/>
          </a:prstGeom>
        </p:spPr>
        <p:txBody>
          <a:bodyPr wrap="square">
            <a:spAutoFit/>
          </a:bodyPr>
          <a:lstStyle/>
          <a:p>
            <a:pPr>
              <a:lnSpc>
                <a:spcPct val="107000"/>
              </a:lnSpc>
              <a:spcBef>
                <a:spcPct val="20000"/>
              </a:spcBef>
              <a:spcAft>
                <a:spcPts val="600"/>
              </a:spcAft>
              <a:buClr>
                <a:schemeClr val="accent2"/>
              </a:buClr>
              <a:buSzPct val="92000"/>
            </a:pPr>
            <a:r>
              <a:rPr lang="it-IT" sz="2000" dirty="0">
                <a:solidFill>
                  <a:schemeClr val="tx2"/>
                </a:solidFill>
              </a:rPr>
              <a:t>ANALISI:</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Struttura Organizzativa</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Tipologia di commesse</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Strumenti software utilizzati</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Processi aziendali di progettazione</a:t>
            </a: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2233" y="1973331"/>
            <a:ext cx="1562100" cy="2933700"/>
          </a:xfrm>
          <a:prstGeom prst="rect">
            <a:avLst/>
          </a:prstGeom>
        </p:spPr>
      </p:pic>
    </p:spTree>
    <p:extLst>
      <p:ext uri="{BB962C8B-B14F-4D97-AF65-F5344CB8AC3E}">
        <p14:creationId xmlns:p14="http://schemas.microsoft.com/office/powerpoint/2010/main" val="20449727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026505" y="1582769"/>
            <a:ext cx="7202487" cy="647700"/>
          </a:xfrm>
        </p:spPr>
        <p:txBody>
          <a:bodyPr>
            <a:normAutofit/>
          </a:bodyPr>
          <a:lstStyle/>
          <a:p>
            <a:pPr marL="0" indent="0">
              <a:buNone/>
            </a:pPr>
            <a:r>
              <a:rPr lang="it-IT" altLang="it-IT" sz="2000" b="1" dirty="0"/>
              <a:t>Piano di Implementazione</a:t>
            </a:r>
          </a:p>
        </p:txBody>
      </p:sp>
      <p:sp>
        <p:nvSpPr>
          <p:cNvPr id="3" name="Rettangolo 2"/>
          <p:cNvSpPr/>
          <p:nvPr/>
        </p:nvSpPr>
        <p:spPr>
          <a:xfrm>
            <a:off x="2154873" y="2650966"/>
            <a:ext cx="5669280" cy="2271776"/>
          </a:xfrm>
          <a:prstGeom prst="rect">
            <a:avLst/>
          </a:prstGeom>
        </p:spPr>
        <p:txBody>
          <a:bodyPr wrap="square">
            <a:spAutoFit/>
          </a:bodyPr>
          <a:lstStyle/>
          <a:p>
            <a:pPr>
              <a:lnSpc>
                <a:spcPct val="107000"/>
              </a:lnSpc>
              <a:spcBef>
                <a:spcPct val="20000"/>
              </a:spcBef>
              <a:spcAft>
                <a:spcPts val="600"/>
              </a:spcAft>
              <a:buClr>
                <a:schemeClr val="accent2"/>
              </a:buClr>
              <a:buSzPct val="92000"/>
            </a:pPr>
            <a:r>
              <a:rPr lang="it-IT" sz="2000" dirty="0">
                <a:solidFill>
                  <a:schemeClr val="tx2"/>
                </a:solidFill>
              </a:rPr>
              <a:t>FORMAZIONE</a:t>
            </a: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Individuazione BIM TEAM </a:t>
            </a:r>
            <a:r>
              <a:rPr lang="it-IT" sz="2000" dirty="0" err="1">
                <a:solidFill>
                  <a:schemeClr val="tx2"/>
                </a:solidFill>
              </a:rPr>
              <a:t>specialist</a:t>
            </a:r>
            <a:endParaRPr lang="it-IT" sz="2000" dirty="0">
              <a:solidFill>
                <a:schemeClr val="tx2"/>
              </a:solidFill>
            </a:endParaRP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Formazione software specifico BIM </a:t>
            </a:r>
            <a:r>
              <a:rPr lang="it-IT" sz="2000" dirty="0" err="1">
                <a:solidFill>
                  <a:schemeClr val="tx2"/>
                </a:solidFill>
              </a:rPr>
              <a:t>authoring</a:t>
            </a:r>
            <a:endParaRPr lang="it-IT" sz="2000" dirty="0">
              <a:solidFill>
                <a:schemeClr val="tx2"/>
              </a:solidFill>
            </a:endParaRP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Formazione software per il coordinamento</a:t>
            </a: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Normativa UNI 11337, etc..</a:t>
            </a:r>
          </a:p>
        </p:txBody>
      </p:sp>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4506" y="2156712"/>
            <a:ext cx="2950049" cy="2290626"/>
          </a:xfrm>
          <a:prstGeom prst="rect">
            <a:avLst/>
          </a:prstGeom>
        </p:spPr>
      </p:pic>
    </p:spTree>
    <p:extLst>
      <p:ext uri="{BB962C8B-B14F-4D97-AF65-F5344CB8AC3E}">
        <p14:creationId xmlns:p14="http://schemas.microsoft.com/office/powerpoint/2010/main" val="191825578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285832" y="1586760"/>
            <a:ext cx="7202487" cy="647700"/>
          </a:xfrm>
        </p:spPr>
        <p:txBody>
          <a:bodyPr>
            <a:normAutofit lnSpcReduction="10000"/>
          </a:bodyPr>
          <a:lstStyle/>
          <a:p>
            <a:pPr marL="0" indent="0">
              <a:buNone/>
            </a:pPr>
            <a:r>
              <a:rPr lang="it-IT" altLang="it-IT" sz="4000" dirty="0"/>
              <a:t>Piano di Implementazione</a:t>
            </a:r>
          </a:p>
        </p:txBody>
      </p:sp>
      <p:sp>
        <p:nvSpPr>
          <p:cNvPr id="3" name="Rettangolo 2"/>
          <p:cNvSpPr/>
          <p:nvPr/>
        </p:nvSpPr>
        <p:spPr>
          <a:xfrm>
            <a:off x="2285832" y="2501016"/>
            <a:ext cx="5669280" cy="2271776"/>
          </a:xfrm>
          <a:prstGeom prst="rect">
            <a:avLst/>
          </a:prstGeom>
        </p:spPr>
        <p:txBody>
          <a:bodyPr wrap="square">
            <a:spAutoFit/>
          </a:bodyPr>
          <a:lstStyle/>
          <a:p>
            <a:pPr>
              <a:lnSpc>
                <a:spcPct val="107000"/>
              </a:lnSpc>
              <a:spcBef>
                <a:spcPct val="20000"/>
              </a:spcBef>
              <a:spcAft>
                <a:spcPts val="600"/>
              </a:spcAft>
              <a:buClr>
                <a:schemeClr val="accent2"/>
              </a:buClr>
              <a:buSzPct val="92000"/>
            </a:pPr>
            <a:r>
              <a:rPr lang="it-IT" sz="2000" dirty="0">
                <a:solidFill>
                  <a:schemeClr val="tx2"/>
                </a:solidFill>
              </a:rPr>
              <a:t>STANDARDIZZAZIONE</a:t>
            </a: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Procedure (Manuale operativo)</a:t>
            </a: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err="1">
                <a:solidFill>
                  <a:schemeClr val="tx2"/>
                </a:solidFill>
              </a:rPr>
              <a:t>Template</a:t>
            </a:r>
            <a:endParaRPr lang="it-IT" sz="2000" dirty="0">
              <a:solidFill>
                <a:schemeClr val="tx2"/>
              </a:solidFill>
            </a:endParaRP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Librerie BIM</a:t>
            </a: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Codifica e Nomenclatura</a:t>
            </a: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9435" y="1938639"/>
            <a:ext cx="2865120" cy="2690721"/>
          </a:xfrm>
          <a:prstGeom prst="rect">
            <a:avLst/>
          </a:prstGeom>
        </p:spPr>
      </p:pic>
    </p:spTree>
    <p:extLst>
      <p:ext uri="{BB962C8B-B14F-4D97-AF65-F5344CB8AC3E}">
        <p14:creationId xmlns:p14="http://schemas.microsoft.com/office/powerpoint/2010/main" val="348120333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373756" y="1366324"/>
            <a:ext cx="7202487" cy="647700"/>
          </a:xfrm>
        </p:spPr>
        <p:txBody>
          <a:bodyPr>
            <a:normAutofit/>
          </a:bodyPr>
          <a:lstStyle/>
          <a:p>
            <a:pPr marL="0" indent="0">
              <a:buNone/>
            </a:pPr>
            <a:r>
              <a:rPr lang="it-IT" altLang="it-IT" sz="2000" b="1" dirty="0"/>
              <a:t>Piano di Implementazione</a:t>
            </a:r>
          </a:p>
        </p:txBody>
      </p:sp>
      <p:sp>
        <p:nvSpPr>
          <p:cNvPr id="3" name="Rettangolo 2"/>
          <p:cNvSpPr/>
          <p:nvPr/>
        </p:nvSpPr>
        <p:spPr>
          <a:xfrm>
            <a:off x="2373756" y="2218076"/>
            <a:ext cx="5669280" cy="3207417"/>
          </a:xfrm>
          <a:prstGeom prst="rect">
            <a:avLst/>
          </a:prstGeom>
        </p:spPr>
        <p:txBody>
          <a:bodyPr wrap="square">
            <a:spAutoFit/>
          </a:bodyPr>
          <a:lstStyle/>
          <a:p>
            <a:pPr>
              <a:lnSpc>
                <a:spcPct val="107000"/>
              </a:lnSpc>
              <a:spcBef>
                <a:spcPct val="20000"/>
              </a:spcBef>
              <a:spcAft>
                <a:spcPts val="600"/>
              </a:spcAft>
              <a:buClr>
                <a:schemeClr val="accent2"/>
              </a:buClr>
              <a:buSzPct val="92000"/>
            </a:pPr>
            <a:r>
              <a:rPr lang="it-IT" sz="2000" dirty="0">
                <a:solidFill>
                  <a:schemeClr val="tx2"/>
                </a:solidFill>
              </a:rPr>
              <a:t>STANDARDIZZAZIONE</a:t>
            </a:r>
          </a:p>
          <a:p>
            <a:pPr marL="342900"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Procedure (Manuale operativo)</a:t>
            </a:r>
          </a:p>
          <a:p>
            <a:pPr marL="800100" lvl="2"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Gestione Cartelle</a:t>
            </a:r>
          </a:p>
          <a:p>
            <a:pPr marL="800100" lvl="2"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Impostazioni Generali Software</a:t>
            </a:r>
          </a:p>
          <a:p>
            <a:pPr marL="800100" lvl="2"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Gestione dei file modello e federati</a:t>
            </a:r>
          </a:p>
          <a:p>
            <a:pPr marL="800100" lvl="2"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err="1">
                <a:solidFill>
                  <a:schemeClr val="tx2"/>
                </a:solidFill>
              </a:rPr>
              <a:t>Workflow</a:t>
            </a:r>
            <a:r>
              <a:rPr lang="it-IT" sz="2000" dirty="0">
                <a:solidFill>
                  <a:schemeClr val="tx2"/>
                </a:solidFill>
              </a:rPr>
              <a:t> con altri software</a:t>
            </a:r>
          </a:p>
          <a:p>
            <a:pPr marL="800100" lvl="2"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Best </a:t>
            </a:r>
            <a:r>
              <a:rPr lang="it-IT" sz="2000" dirty="0" err="1">
                <a:solidFill>
                  <a:schemeClr val="tx2"/>
                </a:solidFill>
              </a:rPr>
              <a:t>Practices</a:t>
            </a:r>
            <a:endParaRPr lang="it-IT" sz="2000" dirty="0">
              <a:solidFill>
                <a:schemeClr val="tx2"/>
              </a:solidFill>
            </a:endParaRPr>
          </a:p>
        </p:txBody>
      </p:sp>
    </p:spTree>
    <p:extLst>
      <p:ext uri="{BB962C8B-B14F-4D97-AF65-F5344CB8AC3E}">
        <p14:creationId xmlns:p14="http://schemas.microsoft.com/office/powerpoint/2010/main" val="390725609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712306" y="1428550"/>
            <a:ext cx="7202487" cy="647700"/>
          </a:xfrm>
        </p:spPr>
        <p:txBody>
          <a:bodyPr>
            <a:normAutofit/>
          </a:bodyPr>
          <a:lstStyle/>
          <a:p>
            <a:pPr marL="0" indent="0">
              <a:buNone/>
            </a:pPr>
            <a:r>
              <a:rPr lang="it-IT" altLang="it-IT" sz="2000" dirty="0"/>
              <a:t>Piano di Implementazione</a:t>
            </a:r>
          </a:p>
        </p:txBody>
      </p:sp>
      <p:sp>
        <p:nvSpPr>
          <p:cNvPr id="3" name="Rettangolo 2"/>
          <p:cNvSpPr/>
          <p:nvPr/>
        </p:nvSpPr>
        <p:spPr>
          <a:xfrm>
            <a:off x="2798383" y="2342528"/>
            <a:ext cx="5669280" cy="1514645"/>
          </a:xfrm>
          <a:prstGeom prst="rect">
            <a:avLst/>
          </a:prstGeom>
        </p:spPr>
        <p:txBody>
          <a:bodyPr wrap="square">
            <a:spAutoFit/>
          </a:bodyPr>
          <a:lstStyle/>
          <a:p>
            <a:pPr defTabSz="914400">
              <a:lnSpc>
                <a:spcPct val="107000"/>
              </a:lnSpc>
              <a:spcAft>
                <a:spcPts val="800"/>
              </a:spcAft>
            </a:pPr>
            <a:r>
              <a:rPr lang="it-IT" sz="2800" dirty="0">
                <a:solidFill>
                  <a:prstClr val="black"/>
                </a:solidFill>
                <a:latin typeface="Calibri" panose="020F0502020204030204" pitchFamily="34" charset="0"/>
                <a:ea typeface="Calibri" panose="020F0502020204030204" pitchFamily="34" charset="0"/>
                <a:cs typeface="Times New Roman" panose="02020603050405020304" pitchFamily="18" charset="0"/>
              </a:rPr>
              <a:t>STANDARDIZZAZIONE</a:t>
            </a:r>
          </a:p>
          <a:p>
            <a:pPr>
              <a:lnSpc>
                <a:spcPct val="107000"/>
              </a:lnSpc>
              <a:spcBef>
                <a:spcPct val="20000"/>
              </a:spcBef>
              <a:spcAft>
                <a:spcPts val="600"/>
              </a:spcAft>
              <a:buClr>
                <a:schemeClr val="accent2"/>
              </a:buClr>
              <a:buSzPct val="92000"/>
            </a:pPr>
            <a:r>
              <a:rPr lang="it-IT" sz="2000" dirty="0">
                <a:solidFill>
                  <a:schemeClr val="tx2"/>
                </a:solidFill>
              </a:rPr>
              <a:t>Procedure (Manuale operativo)</a:t>
            </a:r>
          </a:p>
          <a:p>
            <a:pPr marL="800100" lvl="1"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Best </a:t>
            </a:r>
            <a:r>
              <a:rPr lang="it-IT" sz="2000" dirty="0" err="1">
                <a:solidFill>
                  <a:schemeClr val="tx2"/>
                </a:solidFill>
              </a:rPr>
              <a:t>Practices</a:t>
            </a:r>
            <a:r>
              <a:rPr lang="it-IT" sz="2000" dirty="0">
                <a:solidFill>
                  <a:schemeClr val="tx2"/>
                </a:solidFill>
              </a:rPr>
              <a:t>: esempio</a:t>
            </a: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2774" y="2076250"/>
            <a:ext cx="4564256" cy="3362737"/>
          </a:xfrm>
          <a:prstGeom prst="rect">
            <a:avLst/>
          </a:prstGeom>
        </p:spPr>
      </p:pic>
    </p:spTree>
    <p:extLst>
      <p:ext uri="{BB962C8B-B14F-4D97-AF65-F5344CB8AC3E}">
        <p14:creationId xmlns:p14="http://schemas.microsoft.com/office/powerpoint/2010/main" val="64695469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580420" y="1163959"/>
            <a:ext cx="7202487" cy="647700"/>
          </a:xfrm>
        </p:spPr>
        <p:txBody>
          <a:bodyPr>
            <a:normAutofit/>
          </a:bodyPr>
          <a:lstStyle/>
          <a:p>
            <a:pPr marL="0" indent="0">
              <a:buNone/>
            </a:pPr>
            <a:r>
              <a:rPr lang="it-IT" altLang="it-IT" sz="2000" b="1" dirty="0"/>
              <a:t>Piano di Implementazione</a:t>
            </a:r>
          </a:p>
        </p:txBody>
      </p:sp>
      <p:sp>
        <p:nvSpPr>
          <p:cNvPr id="3" name="Rettangolo 2"/>
          <p:cNvSpPr/>
          <p:nvPr/>
        </p:nvSpPr>
        <p:spPr>
          <a:xfrm>
            <a:off x="2580420" y="1748568"/>
            <a:ext cx="6990053" cy="4793685"/>
          </a:xfrm>
          <a:prstGeom prst="rect">
            <a:avLst/>
          </a:prstGeom>
        </p:spPr>
        <p:txBody>
          <a:bodyPr wrap="square">
            <a:spAutoFit/>
          </a:bodyPr>
          <a:lstStyle/>
          <a:p>
            <a:pPr defTabSz="914400">
              <a:lnSpc>
                <a:spcPct val="107000"/>
              </a:lnSpc>
              <a:spcAft>
                <a:spcPts val="800"/>
              </a:spcAft>
            </a:pPr>
            <a:r>
              <a:rPr lang="it-IT" sz="2000" dirty="0">
                <a:solidFill>
                  <a:prstClr val="black"/>
                </a:solidFill>
                <a:latin typeface="Calibri" panose="020F0502020204030204" pitchFamily="34" charset="0"/>
                <a:ea typeface="Calibri" panose="020F0502020204030204" pitchFamily="34" charset="0"/>
                <a:cs typeface="Times New Roman" panose="02020603050405020304" pitchFamily="18" charset="0"/>
              </a:rPr>
              <a:t>STANDARDIZZAZIONE</a:t>
            </a:r>
          </a:p>
          <a:p>
            <a:pPr>
              <a:lnSpc>
                <a:spcPct val="107000"/>
              </a:lnSpc>
              <a:spcBef>
                <a:spcPct val="20000"/>
              </a:spcBef>
              <a:spcAft>
                <a:spcPts val="600"/>
              </a:spcAft>
              <a:buClr>
                <a:schemeClr val="accent2"/>
              </a:buClr>
              <a:buSzPct val="92000"/>
            </a:pPr>
            <a:r>
              <a:rPr lang="it-IT" sz="2000" dirty="0" err="1">
                <a:solidFill>
                  <a:schemeClr val="tx2"/>
                </a:solidFill>
              </a:rPr>
              <a:t>Template</a:t>
            </a:r>
            <a:endParaRPr lang="it-IT" sz="2000" dirty="0">
              <a:solidFill>
                <a:schemeClr val="tx2"/>
              </a:solidFill>
            </a:endParaRP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Stili annotazioni personalizzate</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Modelli di vista:</a:t>
            </a:r>
          </a:p>
          <a:p>
            <a:pPr marL="2171700" lvl="4"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Fase Progettuale</a:t>
            </a:r>
          </a:p>
          <a:p>
            <a:pPr marL="2171700" lvl="4"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Export altri software</a:t>
            </a:r>
          </a:p>
          <a:p>
            <a:pPr marL="2171700" lvl="4" indent="-342900">
              <a:lnSpc>
                <a:spcPct val="107000"/>
              </a:lnSpc>
              <a:spcBef>
                <a:spcPct val="20000"/>
              </a:spcBef>
              <a:spcAft>
                <a:spcPts val="600"/>
              </a:spcAft>
              <a:buClr>
                <a:schemeClr val="accent2"/>
              </a:buClr>
              <a:buSzPct val="92000"/>
              <a:buFont typeface="Arial" panose="020B0604020202020204" pitchFamily="34" charset="0"/>
              <a:buChar char="•"/>
            </a:pPr>
            <a:r>
              <a:rPr lang="it-IT" sz="2000" dirty="0">
                <a:solidFill>
                  <a:schemeClr val="tx2"/>
                </a:solidFill>
              </a:rPr>
              <a:t>Export IFC</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Materiali</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Schemi colori</a:t>
            </a:r>
          </a:p>
          <a:p>
            <a:pPr marL="800100" lvl="1" indent="-342900" defTabSz="914400">
              <a:lnSpc>
                <a:spcPct val="107000"/>
              </a:lnSpc>
              <a:spcAft>
                <a:spcPts val="800"/>
              </a:spcAft>
              <a:buFont typeface="Wingdings" panose="05000000000000000000" pitchFamily="2" charset="2"/>
              <a:buChar char="ü"/>
            </a:pPr>
            <a:endParaRPr lang="it-IT" sz="2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156028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4304" y="1754880"/>
            <a:ext cx="3949700" cy="2541500"/>
          </a:xfrm>
          <a:prstGeom prst="rect">
            <a:avLst/>
          </a:prstGeom>
        </p:spPr>
      </p:pic>
      <p:sp>
        <p:nvSpPr>
          <p:cNvPr id="5" name="Titolo 4"/>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598005" y="1323570"/>
            <a:ext cx="7202487" cy="647700"/>
          </a:xfrm>
        </p:spPr>
        <p:txBody>
          <a:bodyPr>
            <a:normAutofit/>
          </a:bodyPr>
          <a:lstStyle/>
          <a:p>
            <a:pPr marL="0" indent="0">
              <a:buNone/>
            </a:pPr>
            <a:r>
              <a:rPr lang="it-IT" altLang="it-IT" sz="2000" dirty="0"/>
              <a:t>Piano di Implementazione</a:t>
            </a:r>
          </a:p>
        </p:txBody>
      </p:sp>
      <p:pic>
        <p:nvPicPr>
          <p:cNvPr id="2" name="Immagin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521" y="3350876"/>
            <a:ext cx="3372506" cy="2970386"/>
          </a:xfrm>
          <a:prstGeom prst="rect">
            <a:avLst/>
          </a:prstGeom>
        </p:spPr>
      </p:pic>
      <p:sp>
        <p:nvSpPr>
          <p:cNvPr id="3" name="Rettangolo 2"/>
          <p:cNvSpPr/>
          <p:nvPr/>
        </p:nvSpPr>
        <p:spPr>
          <a:xfrm>
            <a:off x="2672694" y="2132568"/>
            <a:ext cx="5669280" cy="1801647"/>
          </a:xfrm>
          <a:prstGeom prst="rect">
            <a:avLst/>
          </a:prstGeom>
        </p:spPr>
        <p:txBody>
          <a:bodyPr wrap="square">
            <a:spAutoFit/>
          </a:bodyPr>
          <a:lstStyle/>
          <a:p>
            <a:pPr defTabSz="914400">
              <a:lnSpc>
                <a:spcPct val="107000"/>
              </a:lnSpc>
              <a:spcAft>
                <a:spcPts val="800"/>
              </a:spcAft>
            </a:pPr>
            <a:r>
              <a:rPr lang="it-IT" sz="2000" b="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STANDARDIZZAZIONE</a:t>
            </a:r>
          </a:p>
          <a:p>
            <a:pPr defTabSz="914400">
              <a:lnSpc>
                <a:spcPct val="107000"/>
              </a:lnSpc>
              <a:spcAft>
                <a:spcPts val="800"/>
              </a:spcAft>
            </a:pPr>
            <a:r>
              <a:rPr lang="it-IT" sz="2000" dirty="0" smtClean="0">
                <a:solidFill>
                  <a:schemeClr val="tx2"/>
                </a:solidFill>
              </a:rPr>
              <a:t>Libreria </a:t>
            </a:r>
            <a:r>
              <a:rPr lang="it-IT" sz="2000" dirty="0">
                <a:solidFill>
                  <a:schemeClr val="tx2"/>
                </a:solidFill>
              </a:rPr>
              <a:t>BIM</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Show Room</a:t>
            </a:r>
          </a:p>
          <a:p>
            <a:pPr marL="800100" lvl="1" indent="-342900" defTabSz="914400">
              <a:lnSpc>
                <a:spcPct val="107000"/>
              </a:lnSpc>
              <a:spcAft>
                <a:spcPts val="800"/>
              </a:spcAft>
              <a:buFont typeface="Wingdings" panose="05000000000000000000" pitchFamily="2" charset="2"/>
              <a:buChar char="ü"/>
            </a:pPr>
            <a:endParaRPr lang="it-IT" sz="2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magin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43207" y="4296380"/>
            <a:ext cx="4149244" cy="2203469"/>
          </a:xfrm>
          <a:prstGeom prst="rect">
            <a:avLst/>
          </a:prstGeom>
        </p:spPr>
      </p:pic>
    </p:spTree>
    <p:extLst>
      <p:ext uri="{BB962C8B-B14F-4D97-AF65-F5344CB8AC3E}">
        <p14:creationId xmlns:p14="http://schemas.microsoft.com/office/powerpoint/2010/main" val="66054253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489457" y="1255405"/>
            <a:ext cx="7202487" cy="647700"/>
          </a:xfrm>
        </p:spPr>
        <p:txBody>
          <a:bodyPr>
            <a:normAutofit/>
          </a:bodyPr>
          <a:lstStyle/>
          <a:p>
            <a:pPr marL="0" indent="0">
              <a:buNone/>
            </a:pPr>
            <a:r>
              <a:rPr lang="it-IT" altLang="it-IT" sz="2000" dirty="0"/>
              <a:t>Piano di Implementazione</a:t>
            </a:r>
          </a:p>
        </p:txBody>
      </p:sp>
      <p:sp>
        <p:nvSpPr>
          <p:cNvPr id="3" name="Rettangolo 2"/>
          <p:cNvSpPr/>
          <p:nvPr/>
        </p:nvSpPr>
        <p:spPr>
          <a:xfrm>
            <a:off x="2792353" y="2010449"/>
            <a:ext cx="5669280" cy="853567"/>
          </a:xfrm>
          <a:prstGeom prst="rect">
            <a:avLst/>
          </a:prstGeom>
        </p:spPr>
        <p:txBody>
          <a:bodyPr wrap="square">
            <a:spAutoFit/>
          </a:bodyPr>
          <a:lstStyle/>
          <a:p>
            <a:pPr defTabSz="914400">
              <a:lnSpc>
                <a:spcPct val="107000"/>
              </a:lnSpc>
              <a:spcAft>
                <a:spcPts val="800"/>
              </a:spcAft>
            </a:pPr>
            <a:r>
              <a:rPr lang="it-IT" sz="2000" b="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STANDARDIZZAZIONE</a:t>
            </a:r>
          </a:p>
          <a:p>
            <a:pPr defTabSz="914400">
              <a:lnSpc>
                <a:spcPct val="107000"/>
              </a:lnSpc>
              <a:spcAft>
                <a:spcPts val="800"/>
              </a:spcAft>
            </a:pPr>
            <a:r>
              <a:rPr lang="it-IT" sz="2000" dirty="0" smtClean="0">
                <a:solidFill>
                  <a:schemeClr val="tx2"/>
                </a:solidFill>
              </a:rPr>
              <a:t>Codifica </a:t>
            </a:r>
            <a:r>
              <a:rPr lang="it-IT" sz="2000" dirty="0">
                <a:solidFill>
                  <a:schemeClr val="tx2"/>
                </a:solidFill>
              </a:rPr>
              <a:t>e Nomenclatura</a:t>
            </a:r>
          </a:p>
        </p:txBody>
      </p:sp>
      <p:pic>
        <p:nvPicPr>
          <p:cNvPr id="7" name="Immagin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3609" y="2887607"/>
            <a:ext cx="7086768" cy="3617439"/>
          </a:xfrm>
          <a:prstGeom prst="rect">
            <a:avLst/>
          </a:prstGeom>
        </p:spPr>
      </p:pic>
    </p:spTree>
    <p:extLst>
      <p:ext uri="{BB962C8B-B14F-4D97-AF65-F5344CB8AC3E}">
        <p14:creationId xmlns:p14="http://schemas.microsoft.com/office/powerpoint/2010/main" val="1689563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3927" y="584090"/>
            <a:ext cx="11029616" cy="544914"/>
          </a:xfrm>
        </p:spPr>
        <p:txBody>
          <a:bodyPr>
            <a:normAutofit/>
          </a:bodyPr>
          <a:lstStyle/>
          <a:p>
            <a:r>
              <a:rPr lang="it-IT" dirty="0" smtClean="0"/>
              <a:t>Che cosa è il </a:t>
            </a:r>
            <a:r>
              <a:rPr lang="it-IT" dirty="0" err="1" smtClean="0"/>
              <a:t>bim</a:t>
            </a:r>
            <a:r>
              <a:rPr lang="it-IT" dirty="0" smtClean="0"/>
              <a:t>?</a:t>
            </a:r>
            <a:endParaRPr lang="it-IT" dirty="0"/>
          </a:p>
        </p:txBody>
      </p:sp>
      <p:sp>
        <p:nvSpPr>
          <p:cNvPr id="4" name="object 5"/>
          <p:cNvSpPr/>
          <p:nvPr/>
        </p:nvSpPr>
        <p:spPr>
          <a:xfrm>
            <a:off x="3251200" y="2394202"/>
            <a:ext cx="5972708" cy="3036779"/>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89217601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1687956" y="1522902"/>
            <a:ext cx="7202487" cy="647700"/>
          </a:xfrm>
        </p:spPr>
        <p:txBody>
          <a:bodyPr>
            <a:normAutofit lnSpcReduction="10000"/>
          </a:bodyPr>
          <a:lstStyle/>
          <a:p>
            <a:pPr marL="0" indent="0">
              <a:buNone/>
            </a:pPr>
            <a:r>
              <a:rPr lang="it-IT" altLang="it-IT" sz="4000" dirty="0"/>
              <a:t>Piano di Implementazione</a:t>
            </a:r>
          </a:p>
        </p:txBody>
      </p:sp>
      <p:sp>
        <p:nvSpPr>
          <p:cNvPr id="3" name="Rettangolo 2"/>
          <p:cNvSpPr/>
          <p:nvPr/>
        </p:nvSpPr>
        <p:spPr>
          <a:xfrm>
            <a:off x="1687956" y="2679781"/>
            <a:ext cx="6244046" cy="2154436"/>
          </a:xfrm>
          <a:prstGeom prst="rect">
            <a:avLst/>
          </a:prstGeom>
        </p:spPr>
        <p:txBody>
          <a:bodyPr wrap="square">
            <a:spAutoFit/>
          </a:bodyPr>
          <a:lstStyle/>
          <a:p>
            <a:pPr lvl="1">
              <a:lnSpc>
                <a:spcPct val="107000"/>
              </a:lnSpc>
              <a:spcBef>
                <a:spcPct val="20000"/>
              </a:spcBef>
              <a:spcAft>
                <a:spcPts val="600"/>
              </a:spcAft>
              <a:buClr>
                <a:schemeClr val="accent2"/>
              </a:buClr>
              <a:buSzPct val="92000"/>
            </a:pPr>
            <a:r>
              <a:rPr lang="it-IT" sz="2000" dirty="0">
                <a:solidFill>
                  <a:schemeClr val="tx2"/>
                </a:solidFill>
              </a:rPr>
              <a:t>STRUTTURA INFORMATICA</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Creazione server o verifica dell’esistente</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Creazione di un Database Gestionale Interno</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Collegamento bidirezionale DB Gestionale con Modelli e Librerie</a:t>
            </a: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8767" y="1925728"/>
            <a:ext cx="2765788" cy="3195875"/>
          </a:xfrm>
          <a:prstGeom prst="rect">
            <a:avLst/>
          </a:prstGeom>
        </p:spPr>
      </p:pic>
    </p:spTree>
    <p:extLst>
      <p:ext uri="{BB962C8B-B14F-4D97-AF65-F5344CB8AC3E}">
        <p14:creationId xmlns:p14="http://schemas.microsoft.com/office/powerpoint/2010/main" val="181873285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Implementazione del BIM</a:t>
            </a:r>
          </a:p>
        </p:txBody>
      </p:sp>
      <p:sp>
        <p:nvSpPr>
          <p:cNvPr id="43011" name="Rectangle 7"/>
          <p:cNvSpPr>
            <a:spLocks noGrp="1" noChangeArrowheads="1"/>
          </p:cNvSpPr>
          <p:nvPr>
            <p:ph type="body" idx="4294967295"/>
          </p:nvPr>
        </p:nvSpPr>
        <p:spPr>
          <a:xfrm>
            <a:off x="2017270" y="1734982"/>
            <a:ext cx="7202487" cy="647700"/>
          </a:xfrm>
        </p:spPr>
        <p:txBody>
          <a:bodyPr>
            <a:normAutofit/>
          </a:bodyPr>
          <a:lstStyle/>
          <a:p>
            <a:pPr marL="0" indent="0">
              <a:buNone/>
            </a:pPr>
            <a:r>
              <a:rPr lang="it-IT" altLang="it-IT" sz="2000" b="1" dirty="0"/>
              <a:t>Piano di Implementazione</a:t>
            </a:r>
          </a:p>
        </p:txBody>
      </p:sp>
      <p:sp>
        <p:nvSpPr>
          <p:cNvPr id="3" name="Rettangolo 2"/>
          <p:cNvSpPr/>
          <p:nvPr/>
        </p:nvSpPr>
        <p:spPr>
          <a:xfrm>
            <a:off x="2101194" y="2859811"/>
            <a:ext cx="6244046" cy="1829603"/>
          </a:xfrm>
          <a:prstGeom prst="rect">
            <a:avLst/>
          </a:prstGeom>
        </p:spPr>
        <p:txBody>
          <a:bodyPr wrap="square">
            <a:spAutoFit/>
          </a:bodyPr>
          <a:lstStyle/>
          <a:p>
            <a:pPr defTabSz="914400">
              <a:lnSpc>
                <a:spcPct val="107000"/>
              </a:lnSpc>
              <a:spcAft>
                <a:spcPts val="800"/>
              </a:spcAft>
            </a:pPr>
            <a:r>
              <a:rPr lang="it-IT" sz="2000" dirty="0">
                <a:solidFill>
                  <a:prstClr val="black"/>
                </a:solidFill>
                <a:ea typeface="Calibri" panose="020F0502020204030204" pitchFamily="34" charset="0"/>
                <a:cs typeface="Times New Roman" panose="02020603050405020304" pitchFamily="18" charset="0"/>
              </a:rPr>
              <a:t>GESTIONE PROGETTO</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Flusso di lavoro</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Flusso dei dati di progetto</a:t>
            </a:r>
          </a:p>
          <a:p>
            <a:pPr marL="800100" lvl="1" indent="-342900">
              <a:lnSpc>
                <a:spcPct val="107000"/>
              </a:lnSpc>
              <a:spcBef>
                <a:spcPct val="20000"/>
              </a:spcBef>
              <a:spcAft>
                <a:spcPts val="600"/>
              </a:spcAft>
              <a:buClr>
                <a:schemeClr val="accent2"/>
              </a:buClr>
              <a:buSzPct val="92000"/>
              <a:buFont typeface="Wingdings" panose="05000000000000000000" pitchFamily="2" charset="2"/>
              <a:buChar char="§"/>
            </a:pPr>
            <a:r>
              <a:rPr lang="it-IT" sz="2000" dirty="0">
                <a:solidFill>
                  <a:schemeClr val="tx2"/>
                </a:solidFill>
              </a:rPr>
              <a:t>Collaborazione tra discipline e figure</a:t>
            </a: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8231" y="2922264"/>
            <a:ext cx="3701143" cy="1921747"/>
          </a:xfrm>
          <a:prstGeom prst="rect">
            <a:avLst/>
          </a:prstGeom>
        </p:spPr>
      </p:pic>
    </p:spTree>
    <p:extLst>
      <p:ext uri="{BB962C8B-B14F-4D97-AF65-F5344CB8AC3E}">
        <p14:creationId xmlns:p14="http://schemas.microsoft.com/office/powerpoint/2010/main" val="422906524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Numeri del BIM</a:t>
            </a:r>
            <a:endParaRPr lang="it-IT" dirty="0"/>
          </a:p>
        </p:txBody>
      </p:sp>
      <p:sp>
        <p:nvSpPr>
          <p:cNvPr id="5" name="object 7"/>
          <p:cNvSpPr/>
          <p:nvPr/>
        </p:nvSpPr>
        <p:spPr>
          <a:xfrm>
            <a:off x="3370706" y="1817370"/>
            <a:ext cx="4779264" cy="836676"/>
          </a:xfrm>
          <a:prstGeom prst="rect">
            <a:avLst/>
          </a:prstGeom>
          <a:blipFill>
            <a:blip r:embed="rId3" cstate="print">
              <a:duotone>
                <a:schemeClr val="accent1">
                  <a:shade val="45000"/>
                  <a:satMod val="135000"/>
                </a:schemeClr>
                <a:prstClr val="white"/>
              </a:duotone>
            </a:blip>
            <a:stretch>
              <a:fillRect/>
            </a:stretch>
          </a:blipFill>
        </p:spPr>
        <p:txBody>
          <a:bodyPr wrap="square" lIns="0" tIns="0" rIns="0" bIns="0" rtlCol="0"/>
          <a:lstStyle/>
          <a:p>
            <a:endParaRPr/>
          </a:p>
        </p:txBody>
      </p:sp>
      <p:sp>
        <p:nvSpPr>
          <p:cNvPr id="7" name="object 8"/>
          <p:cNvSpPr/>
          <p:nvPr/>
        </p:nvSpPr>
        <p:spPr>
          <a:xfrm>
            <a:off x="3370706" y="2707385"/>
            <a:ext cx="4797552" cy="3418332"/>
          </a:xfrm>
          <a:prstGeom prst="rect">
            <a:avLst/>
          </a:prstGeom>
          <a:blipFill>
            <a:blip r:embed="rId4" cstate="print">
              <a:duotone>
                <a:schemeClr val="accent1">
                  <a:shade val="45000"/>
                  <a:satMod val="135000"/>
                </a:schemeClr>
                <a:prstClr val="white"/>
              </a:duotone>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178267808"/>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Numeri del BIM</a:t>
            </a:r>
            <a:endParaRPr lang="it-IT" dirty="0"/>
          </a:p>
        </p:txBody>
      </p:sp>
      <p:grpSp>
        <p:nvGrpSpPr>
          <p:cNvPr id="2" name="Gruppo 1"/>
          <p:cNvGrpSpPr/>
          <p:nvPr/>
        </p:nvGrpSpPr>
        <p:grpSpPr>
          <a:xfrm>
            <a:off x="2162175" y="1162273"/>
            <a:ext cx="7314334" cy="5450964"/>
            <a:chOff x="1476375" y="1718787"/>
            <a:chExt cx="7616952" cy="5679471"/>
          </a:xfrm>
        </p:grpSpPr>
        <p:sp>
          <p:nvSpPr>
            <p:cNvPr id="6" name="object 2"/>
            <p:cNvSpPr/>
            <p:nvPr/>
          </p:nvSpPr>
          <p:spPr>
            <a:xfrm>
              <a:off x="1538859" y="2426969"/>
              <a:ext cx="7456932" cy="2490216"/>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1536572" y="3031235"/>
              <a:ext cx="6367780" cy="193675"/>
            </a:xfrm>
            <a:custGeom>
              <a:avLst/>
              <a:gdLst/>
              <a:ahLst/>
              <a:cxnLst/>
              <a:rect l="l" t="t" r="r" b="b"/>
              <a:pathLst>
                <a:path w="6367780" h="193675">
                  <a:moveTo>
                    <a:pt x="0" y="193548"/>
                  </a:moveTo>
                  <a:lnTo>
                    <a:pt x="6367272" y="193548"/>
                  </a:lnTo>
                  <a:lnTo>
                    <a:pt x="6367272" y="0"/>
                  </a:lnTo>
                  <a:lnTo>
                    <a:pt x="0" y="0"/>
                  </a:lnTo>
                  <a:lnTo>
                    <a:pt x="0" y="193548"/>
                  </a:lnTo>
                  <a:close/>
                </a:path>
              </a:pathLst>
            </a:custGeom>
            <a:ln w="38100">
              <a:solidFill>
                <a:srgbClr val="FF0000"/>
              </a:solidFill>
            </a:ln>
          </p:spPr>
          <p:txBody>
            <a:bodyPr wrap="square" lIns="0" tIns="0" rIns="0" bIns="0" rtlCol="0"/>
            <a:lstStyle/>
            <a:p>
              <a:endParaRPr/>
            </a:p>
          </p:txBody>
        </p:sp>
        <p:sp>
          <p:nvSpPr>
            <p:cNvPr id="9" name="object 4"/>
            <p:cNvSpPr/>
            <p:nvPr/>
          </p:nvSpPr>
          <p:spPr>
            <a:xfrm>
              <a:off x="1554861" y="3986783"/>
              <a:ext cx="6367780" cy="203200"/>
            </a:xfrm>
            <a:custGeom>
              <a:avLst/>
              <a:gdLst/>
              <a:ahLst/>
              <a:cxnLst/>
              <a:rect l="l" t="t" r="r" b="b"/>
              <a:pathLst>
                <a:path w="6367780" h="203200">
                  <a:moveTo>
                    <a:pt x="0" y="202691"/>
                  </a:moveTo>
                  <a:lnTo>
                    <a:pt x="6367271" y="202691"/>
                  </a:lnTo>
                  <a:lnTo>
                    <a:pt x="6367271" y="0"/>
                  </a:lnTo>
                  <a:lnTo>
                    <a:pt x="0" y="0"/>
                  </a:lnTo>
                  <a:lnTo>
                    <a:pt x="0" y="202691"/>
                  </a:lnTo>
                  <a:close/>
                </a:path>
              </a:pathLst>
            </a:custGeom>
            <a:ln w="38100">
              <a:solidFill>
                <a:srgbClr val="FF0000"/>
              </a:solidFill>
            </a:ln>
          </p:spPr>
          <p:txBody>
            <a:bodyPr wrap="square" lIns="0" tIns="0" rIns="0" bIns="0" rtlCol="0"/>
            <a:lstStyle/>
            <a:p>
              <a:endParaRPr/>
            </a:p>
          </p:txBody>
        </p:sp>
        <p:sp>
          <p:nvSpPr>
            <p:cNvPr id="10" name="object 5"/>
            <p:cNvSpPr/>
            <p:nvPr/>
          </p:nvSpPr>
          <p:spPr>
            <a:xfrm>
              <a:off x="1557909" y="3803904"/>
              <a:ext cx="6364605" cy="166370"/>
            </a:xfrm>
            <a:custGeom>
              <a:avLst/>
              <a:gdLst/>
              <a:ahLst/>
              <a:cxnLst/>
              <a:rect l="l" t="t" r="r" b="b"/>
              <a:pathLst>
                <a:path w="6364605" h="166369">
                  <a:moveTo>
                    <a:pt x="0" y="166115"/>
                  </a:moveTo>
                  <a:lnTo>
                    <a:pt x="6364223" y="166115"/>
                  </a:lnTo>
                  <a:lnTo>
                    <a:pt x="6364223" y="0"/>
                  </a:lnTo>
                  <a:lnTo>
                    <a:pt x="0" y="0"/>
                  </a:lnTo>
                  <a:lnTo>
                    <a:pt x="0" y="166115"/>
                  </a:lnTo>
                  <a:close/>
                </a:path>
              </a:pathLst>
            </a:custGeom>
            <a:ln w="38100">
              <a:solidFill>
                <a:srgbClr val="FF0000"/>
              </a:solidFill>
            </a:ln>
          </p:spPr>
          <p:txBody>
            <a:bodyPr wrap="square" lIns="0" tIns="0" rIns="0" bIns="0" rtlCol="0"/>
            <a:lstStyle/>
            <a:p>
              <a:endParaRPr/>
            </a:p>
          </p:txBody>
        </p:sp>
        <p:sp>
          <p:nvSpPr>
            <p:cNvPr id="11" name="object 6"/>
            <p:cNvSpPr/>
            <p:nvPr/>
          </p:nvSpPr>
          <p:spPr>
            <a:xfrm>
              <a:off x="1476375" y="5276850"/>
              <a:ext cx="7616952" cy="2121408"/>
            </a:xfrm>
            <a:prstGeom prst="rect">
              <a:avLst/>
            </a:prstGeom>
            <a:blipFill>
              <a:blip r:embed="rId4" cstate="print"/>
              <a:stretch>
                <a:fillRect/>
              </a:stretch>
            </a:blipFill>
          </p:spPr>
          <p:txBody>
            <a:bodyPr wrap="square" lIns="0" tIns="0" rIns="0" bIns="0" rtlCol="0"/>
            <a:lstStyle/>
            <a:p>
              <a:endParaRPr/>
            </a:p>
          </p:txBody>
        </p:sp>
        <p:sp>
          <p:nvSpPr>
            <p:cNvPr id="12" name="object 7"/>
            <p:cNvSpPr txBox="1"/>
            <p:nvPr/>
          </p:nvSpPr>
          <p:spPr>
            <a:xfrm>
              <a:off x="1558162" y="4936820"/>
              <a:ext cx="5120921" cy="300355"/>
            </a:xfrm>
            <a:prstGeom prst="rect">
              <a:avLst/>
            </a:prstGeom>
          </p:spPr>
          <p:txBody>
            <a:bodyPr vert="horz" wrap="square" lIns="0" tIns="12700" rIns="0" bIns="0" rtlCol="0">
              <a:spAutoFit/>
            </a:bodyPr>
            <a:lstStyle/>
            <a:p>
              <a:pPr marL="12700">
                <a:lnSpc>
                  <a:spcPct val="100000"/>
                </a:lnSpc>
                <a:spcBef>
                  <a:spcPts val="100"/>
                </a:spcBef>
              </a:pPr>
              <a:r>
                <a:rPr sz="1800" b="1" spc="-5" dirty="0">
                  <a:cs typeface="Arial Narrow"/>
                </a:rPr>
                <a:t>Bandi </a:t>
              </a:r>
              <a:r>
                <a:rPr sz="1800" b="1" dirty="0">
                  <a:cs typeface="Arial Narrow"/>
                </a:rPr>
                <a:t>BIM </a:t>
              </a:r>
              <a:r>
                <a:rPr sz="1800" b="1" spc="-10" dirty="0">
                  <a:cs typeface="Arial Narrow"/>
                </a:rPr>
                <a:t>2017 </a:t>
              </a:r>
              <a:r>
                <a:rPr sz="1800" b="1" dirty="0">
                  <a:cs typeface="Arial Narrow"/>
                </a:rPr>
                <a:t>– </a:t>
              </a:r>
              <a:r>
                <a:rPr sz="1800" b="1" spc="-10" dirty="0">
                  <a:cs typeface="Arial Narrow"/>
                </a:rPr>
                <a:t>2018 </a:t>
              </a:r>
              <a:r>
                <a:rPr sz="1800" b="1" spc="-5" dirty="0">
                  <a:cs typeface="Arial Narrow"/>
                </a:rPr>
                <a:t>per area</a:t>
              </a:r>
              <a:r>
                <a:rPr sz="1800" b="1" spc="100" dirty="0">
                  <a:cs typeface="Arial Narrow"/>
                </a:rPr>
                <a:t> </a:t>
              </a:r>
              <a:r>
                <a:rPr sz="1800" b="1" spc="-5" dirty="0">
                  <a:cs typeface="Arial Narrow"/>
                </a:rPr>
                <a:t>geografica:</a:t>
              </a:r>
              <a:endParaRPr sz="1800" dirty="0">
                <a:cs typeface="Arial Narrow"/>
              </a:endParaRPr>
            </a:p>
          </p:txBody>
        </p:sp>
        <p:sp>
          <p:nvSpPr>
            <p:cNvPr id="13" name="object 8"/>
            <p:cNvSpPr txBox="1"/>
            <p:nvPr/>
          </p:nvSpPr>
          <p:spPr>
            <a:xfrm>
              <a:off x="1554861" y="1718787"/>
              <a:ext cx="6146800" cy="550499"/>
            </a:xfrm>
            <a:prstGeom prst="rect">
              <a:avLst/>
            </a:prstGeom>
          </p:spPr>
          <p:txBody>
            <a:bodyPr vert="horz" wrap="square" lIns="0" tIns="12700" rIns="0" bIns="0" rtlCol="0">
              <a:spAutoFit/>
            </a:bodyPr>
            <a:lstStyle/>
            <a:p>
              <a:pPr>
                <a:lnSpc>
                  <a:spcPct val="100000"/>
                </a:lnSpc>
                <a:spcBef>
                  <a:spcPts val="40"/>
                </a:spcBef>
              </a:pPr>
              <a:endParaRPr sz="1550" dirty="0">
                <a:latin typeface="Times New Roman"/>
                <a:cs typeface="Times New Roman"/>
              </a:endParaRPr>
            </a:p>
            <a:p>
              <a:pPr marL="12700">
                <a:lnSpc>
                  <a:spcPct val="100000"/>
                </a:lnSpc>
                <a:spcBef>
                  <a:spcPts val="5"/>
                </a:spcBef>
              </a:pPr>
              <a:r>
                <a:rPr sz="1800" b="1" spc="-5" dirty="0">
                  <a:cs typeface="Arial Narrow"/>
                </a:rPr>
                <a:t>Bandi </a:t>
              </a:r>
              <a:r>
                <a:rPr sz="1800" b="1" dirty="0">
                  <a:cs typeface="Arial Narrow"/>
                </a:rPr>
                <a:t>BIM </a:t>
              </a:r>
              <a:r>
                <a:rPr sz="1800" b="1" spc="-10" dirty="0">
                  <a:cs typeface="Arial Narrow"/>
                </a:rPr>
                <a:t>2017 </a:t>
              </a:r>
              <a:r>
                <a:rPr sz="1800" b="1" dirty="0">
                  <a:cs typeface="Arial Narrow"/>
                </a:rPr>
                <a:t>– </a:t>
              </a:r>
              <a:r>
                <a:rPr sz="1800" b="1" spc="-5" dirty="0">
                  <a:cs typeface="Arial Narrow"/>
                </a:rPr>
                <a:t>2018 per tipologia</a:t>
              </a:r>
              <a:r>
                <a:rPr sz="1800" b="1" spc="80" dirty="0">
                  <a:cs typeface="Arial Narrow"/>
                </a:rPr>
                <a:t> </a:t>
              </a:r>
              <a:r>
                <a:rPr sz="1800" b="1" spc="-5" dirty="0">
                  <a:cs typeface="Arial Narrow"/>
                </a:rPr>
                <a:t>committente:</a:t>
              </a:r>
              <a:endParaRPr sz="1800" dirty="0">
                <a:cs typeface="Arial Narrow"/>
              </a:endParaRPr>
            </a:p>
          </p:txBody>
        </p:sp>
        <p:sp>
          <p:nvSpPr>
            <p:cNvPr id="14" name="object 9"/>
            <p:cNvSpPr/>
            <p:nvPr/>
          </p:nvSpPr>
          <p:spPr>
            <a:xfrm>
              <a:off x="1542669" y="6610350"/>
              <a:ext cx="6364605" cy="193675"/>
            </a:xfrm>
            <a:custGeom>
              <a:avLst/>
              <a:gdLst/>
              <a:ahLst/>
              <a:cxnLst/>
              <a:rect l="l" t="t" r="r" b="b"/>
              <a:pathLst>
                <a:path w="6364605" h="193675">
                  <a:moveTo>
                    <a:pt x="0" y="193547"/>
                  </a:moveTo>
                  <a:lnTo>
                    <a:pt x="6364224" y="193547"/>
                  </a:lnTo>
                  <a:lnTo>
                    <a:pt x="6364224" y="0"/>
                  </a:lnTo>
                  <a:lnTo>
                    <a:pt x="0" y="0"/>
                  </a:lnTo>
                  <a:lnTo>
                    <a:pt x="0" y="193547"/>
                  </a:lnTo>
                  <a:close/>
                </a:path>
              </a:pathLst>
            </a:custGeom>
            <a:ln w="38099">
              <a:solidFill>
                <a:srgbClr val="FF0000"/>
              </a:solidFill>
            </a:ln>
          </p:spPr>
          <p:txBody>
            <a:bodyPr wrap="square" lIns="0" tIns="0" rIns="0" bIns="0" rtlCol="0"/>
            <a:lstStyle/>
            <a:p>
              <a:endParaRPr/>
            </a:p>
          </p:txBody>
        </p:sp>
      </p:grpSp>
    </p:spTree>
    <p:extLst>
      <p:ext uri="{BB962C8B-B14F-4D97-AF65-F5344CB8AC3E}">
        <p14:creationId xmlns:p14="http://schemas.microsoft.com/office/powerpoint/2010/main" val="2449672585"/>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Numeri del BIM</a:t>
            </a:r>
            <a:endParaRPr lang="it-IT" dirty="0"/>
          </a:p>
        </p:txBody>
      </p:sp>
      <p:sp>
        <p:nvSpPr>
          <p:cNvPr id="15" name="object 2"/>
          <p:cNvSpPr/>
          <p:nvPr/>
        </p:nvSpPr>
        <p:spPr>
          <a:xfrm>
            <a:off x="1992873" y="2076449"/>
            <a:ext cx="8195656" cy="3457575"/>
          </a:xfrm>
          <a:prstGeom prst="rect">
            <a:avLst/>
          </a:prstGeom>
          <a:blipFill>
            <a:blip r:embed="rId3" cstate="print"/>
            <a:srcRect/>
            <a:stretch>
              <a:fillRect t="1" b="-7756"/>
            </a:stretch>
          </a:blipFill>
        </p:spPr>
        <p:txBody>
          <a:bodyPr wrap="square" lIns="0" tIns="0" rIns="0" bIns="0" rtlCol="0"/>
          <a:lstStyle/>
          <a:p>
            <a:endParaRPr/>
          </a:p>
        </p:txBody>
      </p:sp>
    </p:spTree>
    <p:extLst>
      <p:ext uri="{BB962C8B-B14F-4D97-AF65-F5344CB8AC3E}">
        <p14:creationId xmlns:p14="http://schemas.microsoft.com/office/powerpoint/2010/main" val="2767810732"/>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Impegnarsi per implementare il BIM</a:t>
            </a:r>
            <a:endParaRPr lang="it-IT" dirty="0"/>
          </a:p>
        </p:txBody>
      </p:sp>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4936" y="2433651"/>
            <a:ext cx="5011529" cy="2683952"/>
          </a:xfrm>
          <a:prstGeom prst="rect">
            <a:avLst/>
          </a:prstGeom>
        </p:spPr>
      </p:pic>
    </p:spTree>
    <p:extLst>
      <p:ext uri="{BB962C8B-B14F-4D97-AF65-F5344CB8AC3E}">
        <p14:creationId xmlns:p14="http://schemas.microsoft.com/office/powerpoint/2010/main" val="122299409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Implementazione del BIM</a:t>
            </a:r>
          </a:p>
        </p:txBody>
      </p:sp>
      <p:sp>
        <p:nvSpPr>
          <p:cNvPr id="5" name="Rectangle 7"/>
          <p:cNvSpPr txBox="1">
            <a:spLocks noChangeArrowheads="1"/>
          </p:cNvSpPr>
          <p:nvPr/>
        </p:nvSpPr>
        <p:spPr>
          <a:xfrm>
            <a:off x="2165052" y="2049018"/>
            <a:ext cx="7202487" cy="3123345"/>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Font typeface="Wingdings 2" panose="05020102010507070707" pitchFamily="18" charset="2"/>
              <a:buNone/>
            </a:pPr>
            <a:r>
              <a:rPr lang="it-IT" altLang="it-IT" sz="2000" b="1" dirty="0" smtClean="0"/>
              <a:t>Grazie per l’attenzione </a:t>
            </a:r>
          </a:p>
          <a:p>
            <a:pPr marL="0" indent="0" algn="ctr">
              <a:buFont typeface="Wingdings 2" panose="05020102010507070707" pitchFamily="18" charset="2"/>
              <a:buNone/>
            </a:pPr>
            <a:r>
              <a:rPr lang="it-IT" altLang="it-IT" sz="2000" i="1" dirty="0" smtClean="0"/>
              <a:t>Ing. Antonio Piccinini</a:t>
            </a:r>
          </a:p>
          <a:p>
            <a:pPr marL="0" indent="0" algn="ctr">
              <a:buFont typeface="Wingdings 2" panose="05020102010507070707" pitchFamily="18" charset="2"/>
              <a:buNone/>
            </a:pPr>
            <a:r>
              <a:rPr lang="it-IT" altLang="it-IT" sz="2000" b="1" dirty="0" smtClean="0">
                <a:hlinkClick r:id="rId3"/>
              </a:rPr>
              <a:t>antonio.piccinini@hotmail.it</a:t>
            </a:r>
            <a:endParaRPr lang="it-IT" altLang="it-IT" sz="2000" b="1" dirty="0" smtClean="0"/>
          </a:p>
          <a:p>
            <a:pPr marL="0" indent="0">
              <a:buFont typeface="Wingdings 2" panose="05020102010507070707" pitchFamily="18" charset="2"/>
              <a:buNone/>
            </a:pPr>
            <a:endParaRPr lang="it-IT" altLang="it-IT" sz="2000" b="1" dirty="0"/>
          </a:p>
        </p:txBody>
      </p:sp>
    </p:spTree>
    <p:extLst>
      <p:ext uri="{BB962C8B-B14F-4D97-AF65-F5344CB8AC3E}">
        <p14:creationId xmlns:p14="http://schemas.microsoft.com/office/powerpoint/2010/main" val="23693436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isultati immagini per revit stru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4525" y="1273519"/>
            <a:ext cx="3791182" cy="2132540"/>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sp>
        <p:nvSpPr>
          <p:cNvPr id="7" name="object 3"/>
          <p:cNvSpPr/>
          <p:nvPr/>
        </p:nvSpPr>
        <p:spPr>
          <a:xfrm>
            <a:off x="474915" y="1752108"/>
            <a:ext cx="1287210" cy="397597"/>
          </a:xfrm>
          <a:prstGeom prst="rect">
            <a:avLst/>
          </a:prstGeom>
          <a:blipFill>
            <a:blip r:embed="rId4" cstate="print"/>
            <a:stretch>
              <a:fillRect/>
            </a:stretch>
          </a:blipFill>
        </p:spPr>
        <p:txBody>
          <a:bodyPr wrap="square" lIns="0" tIns="0" rIns="0" bIns="0" rtlCol="0"/>
          <a:lstStyle/>
          <a:p>
            <a:endParaRPr/>
          </a:p>
        </p:txBody>
      </p:sp>
      <p:sp>
        <p:nvSpPr>
          <p:cNvPr id="8" name="object 2"/>
          <p:cNvSpPr/>
          <p:nvPr/>
        </p:nvSpPr>
        <p:spPr>
          <a:xfrm>
            <a:off x="474915" y="2567817"/>
            <a:ext cx="5939207" cy="3569542"/>
          </a:xfrm>
          <a:prstGeom prst="rect">
            <a:avLst/>
          </a:prstGeom>
          <a:blipFill>
            <a:blip r:embed="rId5" cstate="print"/>
            <a:stretch>
              <a:fillRect/>
            </a:stretch>
          </a:blipFill>
        </p:spPr>
        <p:txBody>
          <a:bodyPr wrap="square" lIns="0" tIns="0" rIns="0" bIns="0" rtlCol="0"/>
          <a:lstStyle/>
          <a:p>
            <a:endParaRPr/>
          </a:p>
        </p:txBody>
      </p:sp>
      <p:sp>
        <p:nvSpPr>
          <p:cNvPr id="9" name="object 2"/>
          <p:cNvSpPr/>
          <p:nvPr/>
        </p:nvSpPr>
        <p:spPr>
          <a:xfrm>
            <a:off x="8853118" y="2567817"/>
            <a:ext cx="3158593" cy="1754892"/>
          </a:xfrm>
          <a:prstGeom prst="rect">
            <a:avLst/>
          </a:prstGeom>
          <a:blipFill>
            <a:blip r:embed="rId6" cstate="print"/>
            <a:stretch>
              <a:fillRect/>
            </a:stretch>
          </a:blipFill>
        </p:spPr>
        <p:txBody>
          <a:bodyPr wrap="square" lIns="0" tIns="0" rIns="0" bIns="0" rtlCol="0"/>
          <a:lstStyle/>
          <a:p>
            <a:endParaRPr/>
          </a:p>
        </p:txBody>
      </p:sp>
      <p:pic>
        <p:nvPicPr>
          <p:cNvPr id="2052" name="Picture 4" descr="Risultati immagini per revit me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7593" y="4130650"/>
            <a:ext cx="3567482" cy="2006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750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sp>
        <p:nvSpPr>
          <p:cNvPr id="10" name="object 2"/>
          <p:cNvSpPr/>
          <p:nvPr/>
        </p:nvSpPr>
        <p:spPr>
          <a:xfrm>
            <a:off x="2719298" y="1883885"/>
            <a:ext cx="8965569" cy="4578043"/>
          </a:xfrm>
          <a:prstGeom prst="rect">
            <a:avLst/>
          </a:prstGeom>
          <a:blipFill>
            <a:blip r:embed="rId3" cstate="print"/>
            <a:stretch>
              <a:fillRect/>
            </a:stretch>
          </a:blipFill>
        </p:spPr>
        <p:txBody>
          <a:bodyPr wrap="square" lIns="0" tIns="0" rIns="0" bIns="0" rtlCol="0"/>
          <a:lstStyle/>
          <a:p>
            <a:endParaRPr/>
          </a:p>
        </p:txBody>
      </p:sp>
      <p:sp>
        <p:nvSpPr>
          <p:cNvPr id="11" name="object 3"/>
          <p:cNvSpPr/>
          <p:nvPr/>
        </p:nvSpPr>
        <p:spPr>
          <a:xfrm>
            <a:off x="575893" y="1779182"/>
            <a:ext cx="2042427" cy="584797"/>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719802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pic>
        <p:nvPicPr>
          <p:cNvPr id="1026" name="Picture 2" descr="Risultati immagini per edifici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3900" y="2026760"/>
            <a:ext cx="8091609" cy="438295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oftware BI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875" y="2786689"/>
            <a:ext cx="2838450" cy="66565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ogo di ACCA software S.p.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915" y="1779182"/>
            <a:ext cx="1428750" cy="638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2937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sp>
        <p:nvSpPr>
          <p:cNvPr id="7" name="object 2"/>
          <p:cNvSpPr/>
          <p:nvPr/>
        </p:nvSpPr>
        <p:spPr>
          <a:xfrm>
            <a:off x="3136724" y="1904237"/>
            <a:ext cx="8468785" cy="4638368"/>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575893" y="1904237"/>
            <a:ext cx="1724292" cy="2750257"/>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022729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sp>
        <p:nvSpPr>
          <p:cNvPr id="9" name="object 2"/>
          <p:cNvSpPr/>
          <p:nvPr/>
        </p:nvSpPr>
        <p:spPr>
          <a:xfrm>
            <a:off x="4024992" y="1409850"/>
            <a:ext cx="7876721" cy="5448150"/>
          </a:xfrm>
          <a:prstGeom prst="rect">
            <a:avLst/>
          </a:prstGeom>
          <a:blipFill>
            <a:blip r:embed="rId3" cstate="print"/>
            <a:stretch>
              <a:fillRect/>
            </a:stretch>
          </a:blipFill>
        </p:spPr>
        <p:txBody>
          <a:bodyPr wrap="square" lIns="0" tIns="0" rIns="0" bIns="0" rtlCol="0"/>
          <a:lstStyle/>
          <a:p>
            <a:endParaRPr/>
          </a:p>
        </p:txBody>
      </p:sp>
      <p:sp>
        <p:nvSpPr>
          <p:cNvPr id="10" name="object 3"/>
          <p:cNvSpPr/>
          <p:nvPr/>
        </p:nvSpPr>
        <p:spPr>
          <a:xfrm>
            <a:off x="345651" y="1841795"/>
            <a:ext cx="2281435" cy="1761652"/>
          </a:xfrm>
          <a:prstGeom prst="rect">
            <a:avLst/>
          </a:prstGeom>
          <a:blipFill>
            <a:blip r:embed="rId4" cstate="print"/>
            <a:stretch>
              <a:fillRect/>
            </a:stretch>
          </a:blipFill>
        </p:spPr>
        <p:txBody>
          <a:bodyPr wrap="square" lIns="0" tIns="0" rIns="0" bIns="0" rtlCol="0"/>
          <a:lstStyle/>
          <a:p>
            <a:endParaRPr/>
          </a:p>
        </p:txBody>
      </p:sp>
      <p:sp>
        <p:nvSpPr>
          <p:cNvPr id="11" name="object 4"/>
          <p:cNvSpPr/>
          <p:nvPr/>
        </p:nvSpPr>
        <p:spPr>
          <a:xfrm>
            <a:off x="612986" y="3312104"/>
            <a:ext cx="2371968" cy="582685"/>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895187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597159"/>
            <a:ext cx="11029616" cy="569102"/>
          </a:xfrm>
        </p:spPr>
        <p:txBody>
          <a:bodyPr/>
          <a:lstStyle/>
          <a:p>
            <a:r>
              <a:rPr lang="it-IT" dirty="0" smtClean="0"/>
              <a:t>La professione tecnica</a:t>
            </a:r>
            <a:endParaRPr lang="it-IT" dirty="0"/>
          </a:p>
        </p:txBody>
      </p:sp>
      <p:sp>
        <p:nvSpPr>
          <p:cNvPr id="8195" name="Rectangle 7"/>
          <p:cNvSpPr>
            <a:spLocks noGrp="1" noChangeArrowheads="1"/>
          </p:cNvSpPr>
          <p:nvPr>
            <p:ph type="body" idx="4294967295"/>
          </p:nvPr>
        </p:nvSpPr>
        <p:spPr>
          <a:xfrm>
            <a:off x="2914435" y="1455797"/>
            <a:ext cx="7847012" cy="4452634"/>
          </a:xfrm>
        </p:spPr>
        <p:txBody>
          <a:bodyPr/>
          <a:lstStyle/>
          <a:p>
            <a:pPr marL="0" indent="0">
              <a:buNone/>
            </a:pPr>
            <a:r>
              <a:rPr lang="it-IT" altLang="it-IT" dirty="0" smtClean="0"/>
              <a:t>Differente a seconda delle dimensioni della struttura</a:t>
            </a:r>
          </a:p>
          <a:p>
            <a:pPr lvl="1"/>
            <a:r>
              <a:rPr lang="it-IT" altLang="it-IT" sz="1800" dirty="0" smtClean="0"/>
              <a:t>Libero professionista</a:t>
            </a:r>
          </a:p>
          <a:p>
            <a:pPr lvl="1"/>
            <a:r>
              <a:rPr lang="it-IT" altLang="it-IT" sz="1800" dirty="0" smtClean="0"/>
              <a:t>Studio Associato</a:t>
            </a:r>
          </a:p>
          <a:p>
            <a:pPr lvl="1"/>
            <a:r>
              <a:rPr lang="it-IT" altLang="it-IT" sz="1800" dirty="0" smtClean="0"/>
              <a:t>Società di Ingegneria / Architettura</a:t>
            </a:r>
          </a:p>
          <a:p>
            <a:pPr lvl="1"/>
            <a:r>
              <a:rPr lang="it-IT" altLang="it-IT" sz="1800" dirty="0" smtClean="0"/>
              <a:t>Pubblica Amministrazione</a:t>
            </a:r>
          </a:p>
          <a:p>
            <a:pPr lvl="1"/>
            <a:r>
              <a:rPr lang="it-IT" altLang="it-IT" sz="1800" dirty="0" smtClean="0"/>
              <a:t>Impresa</a:t>
            </a:r>
          </a:p>
          <a:p>
            <a:pPr lvl="2"/>
            <a:endParaRPr lang="it-IT" altLang="it-IT" dirty="0" smtClean="0"/>
          </a:p>
          <a:p>
            <a:endParaRPr lang="it-IT" altLang="it-IT" dirty="0" smtClean="0"/>
          </a:p>
        </p:txBody>
      </p:sp>
    </p:spTree>
    <p:extLst>
      <p:ext uri="{BB962C8B-B14F-4D97-AF65-F5344CB8AC3E}">
        <p14:creationId xmlns:p14="http://schemas.microsoft.com/office/powerpoint/2010/main" val="3907945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sp>
        <p:nvSpPr>
          <p:cNvPr id="7" name="object 3"/>
          <p:cNvSpPr/>
          <p:nvPr/>
        </p:nvSpPr>
        <p:spPr>
          <a:xfrm>
            <a:off x="4171244" y="2821130"/>
            <a:ext cx="5997928" cy="3883429"/>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179456" y="3781546"/>
            <a:ext cx="4351247" cy="2810805"/>
          </a:xfrm>
          <a:prstGeom prst="rect">
            <a:avLst/>
          </a:prstGeom>
          <a:blipFill>
            <a:blip r:embed="rId4" cstate="print"/>
            <a:stretch>
              <a:fillRect/>
            </a:stretch>
          </a:blipFill>
        </p:spPr>
        <p:txBody>
          <a:bodyPr wrap="square" lIns="0" tIns="0" rIns="0" bIns="0" rtlCol="0"/>
          <a:lstStyle/>
          <a:p>
            <a:endParaRPr/>
          </a:p>
        </p:txBody>
      </p:sp>
      <p:sp>
        <p:nvSpPr>
          <p:cNvPr id="12" name="object 5"/>
          <p:cNvSpPr/>
          <p:nvPr/>
        </p:nvSpPr>
        <p:spPr>
          <a:xfrm>
            <a:off x="3973399" y="1556688"/>
            <a:ext cx="4234604" cy="2365819"/>
          </a:xfrm>
          <a:prstGeom prst="rect">
            <a:avLst/>
          </a:prstGeom>
          <a:blipFill>
            <a:blip r:embed="rId5" cstate="print"/>
            <a:stretch>
              <a:fillRect/>
            </a:stretch>
          </a:blipFill>
        </p:spPr>
        <p:txBody>
          <a:bodyPr wrap="square" lIns="0" tIns="0" rIns="0" bIns="0" rtlCol="0"/>
          <a:lstStyle/>
          <a:p>
            <a:endParaRPr/>
          </a:p>
        </p:txBody>
      </p:sp>
      <p:sp>
        <p:nvSpPr>
          <p:cNvPr id="13" name="object 6"/>
          <p:cNvSpPr/>
          <p:nvPr/>
        </p:nvSpPr>
        <p:spPr>
          <a:xfrm>
            <a:off x="8392281" y="2203753"/>
            <a:ext cx="3213228" cy="2365818"/>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9486479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sp>
        <p:nvSpPr>
          <p:cNvPr id="9" name="object 4"/>
          <p:cNvSpPr/>
          <p:nvPr/>
        </p:nvSpPr>
        <p:spPr>
          <a:xfrm>
            <a:off x="8649074" y="1638300"/>
            <a:ext cx="2956436" cy="4087625"/>
          </a:xfrm>
          <a:prstGeom prst="rect">
            <a:avLst/>
          </a:prstGeom>
          <a:blipFill>
            <a:blip r:embed="rId3" cstate="print"/>
            <a:stretch>
              <a:fillRect/>
            </a:stretch>
          </a:blipFill>
        </p:spPr>
        <p:txBody>
          <a:bodyPr wrap="square" lIns="0" tIns="0" rIns="0" bIns="0" rtlCol="0"/>
          <a:lstStyle/>
          <a:p>
            <a:endParaRPr/>
          </a:p>
        </p:txBody>
      </p:sp>
      <p:sp>
        <p:nvSpPr>
          <p:cNvPr id="10" name="object 2"/>
          <p:cNvSpPr/>
          <p:nvPr/>
        </p:nvSpPr>
        <p:spPr>
          <a:xfrm>
            <a:off x="474915" y="1801275"/>
            <a:ext cx="1671029" cy="2815233"/>
          </a:xfrm>
          <a:prstGeom prst="rect">
            <a:avLst/>
          </a:prstGeom>
          <a:blipFill>
            <a:blip r:embed="rId4" cstate="print"/>
            <a:stretch>
              <a:fillRect/>
            </a:stretch>
          </a:blipFill>
        </p:spPr>
        <p:txBody>
          <a:bodyPr wrap="square" lIns="0" tIns="0" rIns="0" bIns="0" rtlCol="0"/>
          <a:lstStyle/>
          <a:p>
            <a:endParaRPr/>
          </a:p>
        </p:txBody>
      </p:sp>
      <p:sp>
        <p:nvSpPr>
          <p:cNvPr id="11" name="object 3"/>
          <p:cNvSpPr/>
          <p:nvPr/>
        </p:nvSpPr>
        <p:spPr>
          <a:xfrm>
            <a:off x="2145944" y="2558065"/>
            <a:ext cx="7243021" cy="4116886"/>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0167910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pic>
        <p:nvPicPr>
          <p:cNvPr id="1026" name="Picture 2" descr="Immagine correl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6307" y="2456701"/>
            <a:ext cx="6928787" cy="38974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isultati immagini per advance ste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4763" y="1518599"/>
            <a:ext cx="3335472" cy="18762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isultati immagini per advance steel"/>
          <p:cNvPicPr>
            <a:picLocks noChangeAspect="1" noChangeArrowheads="1"/>
          </p:cNvPicPr>
          <p:nvPr/>
        </p:nvPicPr>
        <p:blipFill rotWithShape="1">
          <a:blip r:embed="rId5">
            <a:extLst>
              <a:ext uri="{28A0092B-C50C-407E-A947-70E740481C1C}">
                <a14:useLocalDpi xmlns:a14="http://schemas.microsoft.com/office/drawing/2010/main" val="0"/>
              </a:ext>
            </a:extLst>
          </a:blip>
          <a:srcRect l="2566" t="4485" r="61185" b="68604"/>
          <a:stretch/>
        </p:blipFill>
        <p:spPr bwMode="auto">
          <a:xfrm>
            <a:off x="342900" y="1905000"/>
            <a:ext cx="1704975" cy="676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5019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a:t>
            </a:r>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6430" y="1779182"/>
            <a:ext cx="6615793" cy="4604960"/>
          </a:xfrm>
          <a:prstGeom prst="rect">
            <a:avLst/>
          </a:prstGeom>
        </p:spPr>
      </p:pic>
    </p:spTree>
    <p:extLst>
      <p:ext uri="{BB962C8B-B14F-4D97-AF65-F5344CB8AC3E}">
        <p14:creationId xmlns:p14="http://schemas.microsoft.com/office/powerpoint/2010/main" val="11850265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 (Infrastrutture):</a:t>
            </a:r>
          </a:p>
        </p:txBody>
      </p:sp>
      <p:pic>
        <p:nvPicPr>
          <p:cNvPr id="1026" name="Picture 2" descr="Risultati immagini per autodesk infraworks 20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6898" y="1963507"/>
            <a:ext cx="6728802" cy="37849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isultati immagini per autodesk infraworks 2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893" y="1963507"/>
            <a:ext cx="3255840" cy="50089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isultati immagini per autodesk infraworks 20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893" y="3677268"/>
            <a:ext cx="4011005" cy="2256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96512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 (Infrastrutture):</a:t>
            </a:r>
          </a:p>
        </p:txBody>
      </p:sp>
      <p:pic>
        <p:nvPicPr>
          <p:cNvPr id="2050" name="Picture 2" descr="Risultati immagini per autocad civil 3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602" y="3446584"/>
            <a:ext cx="5377678" cy="303151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isultati immagini per autocad civil 3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8883" y="2026760"/>
            <a:ext cx="5856979" cy="32945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isultati immagini per autocad civil 3d"/>
          <p:cNvPicPr>
            <a:picLocks noChangeAspect="1" noChangeArrowheads="1"/>
          </p:cNvPicPr>
          <p:nvPr/>
        </p:nvPicPr>
        <p:blipFill rotWithShape="1">
          <a:blip r:embed="rId5">
            <a:extLst>
              <a:ext uri="{28A0092B-C50C-407E-A947-70E740481C1C}">
                <a14:useLocalDpi xmlns:a14="http://schemas.microsoft.com/office/drawing/2010/main" val="0"/>
              </a:ext>
            </a:extLst>
          </a:blip>
          <a:srcRect b="48820"/>
          <a:stretch/>
        </p:blipFill>
        <p:spPr bwMode="auto">
          <a:xfrm>
            <a:off x="575893" y="1930338"/>
            <a:ext cx="3924300" cy="594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7325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 (Infrastrutture):</a:t>
            </a:r>
          </a:p>
        </p:txBody>
      </p:sp>
      <p:pic>
        <p:nvPicPr>
          <p:cNvPr id="3078" name="Picture 6" descr="Risultati immagini per novapoi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9348" y="2026760"/>
            <a:ext cx="7091811" cy="39891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Risultati immagini per novapoi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915" y="3681915"/>
            <a:ext cx="5075848" cy="285516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Risultati immagini per trimble novapoi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915" y="1779182"/>
            <a:ext cx="3460361" cy="1816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2721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Applicazioni BIM Authoring (Infrastrutture):</a:t>
            </a:r>
          </a:p>
        </p:txBody>
      </p:sp>
      <p:pic>
        <p:nvPicPr>
          <p:cNvPr id="4102" name="Picture 6" descr="Risultati immagini per civil design for fabric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0545" y="2026760"/>
            <a:ext cx="7284859" cy="4110743"/>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Risultati immagini per civil design for fabric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893" y="2026760"/>
            <a:ext cx="2761796" cy="1553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45657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7166856" cy="369332"/>
          </a:xfrm>
          <a:prstGeom prst="rect">
            <a:avLst/>
          </a:prstGeom>
          <a:noFill/>
        </p:spPr>
        <p:txBody>
          <a:bodyPr wrap="square" rtlCol="0">
            <a:spAutoFit/>
          </a:bodyPr>
          <a:lstStyle/>
          <a:p>
            <a:r>
              <a:rPr lang="it-IT" dirty="0" smtClean="0"/>
              <a:t>Programmazione visuale per il flusso DATI e </a:t>
            </a:r>
            <a:r>
              <a:rPr lang="it-IT" dirty="0" err="1" smtClean="0"/>
              <a:t>Computational</a:t>
            </a:r>
            <a:r>
              <a:rPr lang="it-IT" dirty="0" smtClean="0"/>
              <a:t> Design:</a:t>
            </a:r>
          </a:p>
        </p:txBody>
      </p:sp>
      <p:sp>
        <p:nvSpPr>
          <p:cNvPr id="5" name="object 2"/>
          <p:cNvSpPr/>
          <p:nvPr/>
        </p:nvSpPr>
        <p:spPr>
          <a:xfrm>
            <a:off x="4728312" y="2026760"/>
            <a:ext cx="6877197" cy="4405049"/>
          </a:xfrm>
          <a:prstGeom prst="rect">
            <a:avLst/>
          </a:prstGeom>
          <a:blipFill>
            <a:blip r:embed="rId3" cstate="print"/>
            <a:stretch>
              <a:fillRect/>
            </a:stretch>
          </a:blipFill>
        </p:spPr>
        <p:txBody>
          <a:bodyPr wrap="square" lIns="0" tIns="0" rIns="0" bIns="0" rtlCol="0"/>
          <a:lstStyle/>
          <a:p>
            <a:endParaRPr/>
          </a:p>
        </p:txBody>
      </p:sp>
      <p:sp>
        <p:nvSpPr>
          <p:cNvPr id="7" name="object 3"/>
          <p:cNvSpPr/>
          <p:nvPr/>
        </p:nvSpPr>
        <p:spPr>
          <a:xfrm>
            <a:off x="256351" y="1779182"/>
            <a:ext cx="2521683" cy="720178"/>
          </a:xfrm>
          <a:prstGeom prst="rect">
            <a:avLst/>
          </a:prstGeom>
          <a:blipFill>
            <a:blip r:embed="rId4" cstate="print"/>
            <a:stretch>
              <a:fillRect/>
            </a:stretch>
          </a:blipFill>
        </p:spPr>
        <p:txBody>
          <a:bodyPr wrap="square" lIns="0" tIns="0" rIns="0" bIns="0" rtlCol="0"/>
          <a:lstStyle/>
          <a:p>
            <a:endParaRPr/>
          </a:p>
        </p:txBody>
      </p:sp>
      <p:pic>
        <p:nvPicPr>
          <p:cNvPr id="1026" name="Picture 2" descr="Risultati immagini per dynamo bi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915" y="3605504"/>
            <a:ext cx="5220303" cy="2826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2946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7166856" cy="369332"/>
          </a:xfrm>
          <a:prstGeom prst="rect">
            <a:avLst/>
          </a:prstGeom>
          <a:noFill/>
        </p:spPr>
        <p:txBody>
          <a:bodyPr wrap="square" rtlCol="0">
            <a:spAutoFit/>
          </a:bodyPr>
          <a:lstStyle/>
          <a:p>
            <a:r>
              <a:rPr lang="it-IT" dirty="0" smtClean="0"/>
              <a:t>Programmazione visuale per il flusso DATI e </a:t>
            </a:r>
            <a:r>
              <a:rPr lang="it-IT" dirty="0" err="1" smtClean="0"/>
              <a:t>Computational</a:t>
            </a:r>
            <a:r>
              <a:rPr lang="it-IT" dirty="0" smtClean="0"/>
              <a:t> Design:</a:t>
            </a:r>
          </a:p>
        </p:txBody>
      </p:sp>
      <p:sp>
        <p:nvSpPr>
          <p:cNvPr id="8" name="object 2"/>
          <p:cNvSpPr/>
          <p:nvPr/>
        </p:nvSpPr>
        <p:spPr>
          <a:xfrm>
            <a:off x="585945" y="1832972"/>
            <a:ext cx="1271957" cy="1370157"/>
          </a:xfrm>
          <a:prstGeom prst="rect">
            <a:avLst/>
          </a:prstGeom>
          <a:blipFill>
            <a:blip r:embed="rId3" cstate="print"/>
            <a:stretch>
              <a:fillRect/>
            </a:stretch>
          </a:blipFill>
        </p:spPr>
        <p:txBody>
          <a:bodyPr wrap="square" lIns="0" tIns="0" rIns="0" bIns="0" rtlCol="0"/>
          <a:lstStyle/>
          <a:p>
            <a:endParaRPr/>
          </a:p>
        </p:txBody>
      </p:sp>
      <p:sp>
        <p:nvSpPr>
          <p:cNvPr id="9" name="object 3"/>
          <p:cNvSpPr/>
          <p:nvPr/>
        </p:nvSpPr>
        <p:spPr>
          <a:xfrm>
            <a:off x="4364405" y="1856331"/>
            <a:ext cx="7241104" cy="4338399"/>
          </a:xfrm>
          <a:prstGeom prst="rect">
            <a:avLst/>
          </a:prstGeom>
          <a:blipFill>
            <a:blip r:embed="rId4" cstate="print"/>
            <a:stretch>
              <a:fillRect/>
            </a:stretch>
          </a:blipFill>
        </p:spPr>
        <p:txBody>
          <a:bodyPr wrap="square" lIns="0" tIns="0" rIns="0" bIns="0" rtlCol="0"/>
          <a:lstStyle/>
          <a:p>
            <a:endParaRPr/>
          </a:p>
        </p:txBody>
      </p:sp>
      <p:sp>
        <p:nvSpPr>
          <p:cNvPr id="10" name="object 5"/>
          <p:cNvSpPr/>
          <p:nvPr/>
        </p:nvSpPr>
        <p:spPr>
          <a:xfrm>
            <a:off x="1942303" y="2233129"/>
            <a:ext cx="1924848" cy="654486"/>
          </a:xfrm>
          <a:prstGeom prst="rect">
            <a:avLst/>
          </a:prstGeom>
          <a:blipFill>
            <a:blip r:embed="rId5" cstate="print"/>
            <a:stretch>
              <a:fillRect/>
            </a:stretch>
          </a:blipFill>
        </p:spPr>
        <p:txBody>
          <a:bodyPr wrap="square" lIns="0" tIns="0" rIns="0" bIns="0" rtlCol="0"/>
          <a:lstStyle/>
          <a:p>
            <a:endParaRPr/>
          </a:p>
        </p:txBody>
      </p:sp>
      <p:sp>
        <p:nvSpPr>
          <p:cNvPr id="11" name="object 6"/>
          <p:cNvSpPr/>
          <p:nvPr/>
        </p:nvSpPr>
        <p:spPr>
          <a:xfrm>
            <a:off x="575893" y="3610716"/>
            <a:ext cx="4252755" cy="2584014"/>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702035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5893" y="597159"/>
            <a:ext cx="11029616" cy="569102"/>
          </a:xfrm>
        </p:spPr>
        <p:txBody>
          <a:bodyPr/>
          <a:lstStyle/>
          <a:p>
            <a:r>
              <a:rPr lang="it-IT" dirty="0" smtClean="0"/>
              <a:t>La professione tecnica</a:t>
            </a:r>
            <a:endParaRPr lang="it-IT" dirty="0"/>
          </a:p>
        </p:txBody>
      </p:sp>
      <p:sp>
        <p:nvSpPr>
          <p:cNvPr id="4" name="Rectangle 7"/>
          <p:cNvSpPr txBox="1">
            <a:spLocks noChangeArrowheads="1"/>
          </p:cNvSpPr>
          <p:nvPr/>
        </p:nvSpPr>
        <p:spPr>
          <a:xfrm>
            <a:off x="3541009" y="1632962"/>
            <a:ext cx="8064500" cy="4354512"/>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r>
              <a:rPr lang="it-IT" altLang="it-IT" dirty="0" smtClean="0"/>
              <a:t>Aumento requisiti prestazionali e oneri normativi</a:t>
            </a:r>
          </a:p>
          <a:p>
            <a:pPr marL="457200" lvl="1" indent="0">
              <a:buFont typeface="Wingdings 2" panose="05020102010507070707" pitchFamily="18" charset="2"/>
              <a:buNone/>
            </a:pPr>
            <a:r>
              <a:rPr lang="it-IT" altLang="it-IT" sz="1800" dirty="0" smtClean="0"/>
              <a:t>Esempi:</a:t>
            </a:r>
          </a:p>
          <a:p>
            <a:pPr lvl="2"/>
            <a:r>
              <a:rPr lang="it-IT" altLang="it-IT" sz="1800" dirty="0" smtClean="0"/>
              <a:t>Certificazione Energetica</a:t>
            </a:r>
          </a:p>
          <a:p>
            <a:pPr lvl="2"/>
            <a:r>
              <a:rPr lang="it-IT" altLang="it-IT" sz="1800" dirty="0" smtClean="0"/>
              <a:t>Acustica</a:t>
            </a:r>
          </a:p>
          <a:p>
            <a:pPr lvl="2"/>
            <a:r>
              <a:rPr lang="it-IT" altLang="it-IT" sz="1800" dirty="0" smtClean="0"/>
              <a:t>CAM</a:t>
            </a:r>
          </a:p>
          <a:p>
            <a:pPr lvl="2"/>
            <a:r>
              <a:rPr lang="it-IT" altLang="it-IT" sz="1800" dirty="0" smtClean="0"/>
              <a:t>Strutture</a:t>
            </a:r>
          </a:p>
          <a:p>
            <a:pPr lvl="2"/>
            <a:r>
              <a:rPr lang="it-IT" altLang="it-IT" sz="1800" dirty="0" smtClean="0"/>
              <a:t>Sicurezza</a:t>
            </a:r>
          </a:p>
          <a:p>
            <a:pPr lvl="2"/>
            <a:r>
              <a:rPr lang="it-IT" altLang="it-IT" sz="1800" dirty="0" smtClean="0"/>
              <a:t>…</a:t>
            </a:r>
          </a:p>
          <a:p>
            <a:pPr lvl="2"/>
            <a:endParaRPr lang="it-IT" altLang="it-IT" dirty="0" smtClean="0"/>
          </a:p>
          <a:p>
            <a:endParaRPr lang="it-IT" altLang="it-IT" dirty="0" smtClean="0"/>
          </a:p>
        </p:txBody>
      </p:sp>
    </p:spTree>
    <p:extLst>
      <p:ext uri="{BB962C8B-B14F-4D97-AF65-F5344CB8AC3E}">
        <p14:creationId xmlns:p14="http://schemas.microsoft.com/office/powerpoint/2010/main" val="39248778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646331"/>
          </a:xfrm>
          <a:prstGeom prst="rect">
            <a:avLst/>
          </a:prstGeom>
          <a:noFill/>
        </p:spPr>
        <p:txBody>
          <a:bodyPr wrap="square" rtlCol="0">
            <a:spAutoFit/>
          </a:bodyPr>
          <a:lstStyle/>
          <a:p>
            <a:r>
              <a:rPr lang="it-IT" dirty="0" smtClean="0"/>
              <a:t>Applicazioni per il coordinamento:</a:t>
            </a:r>
          </a:p>
          <a:p>
            <a:r>
              <a:rPr lang="it-IT" dirty="0" smtClean="0"/>
              <a:t>Autodesk NAVISWORK</a:t>
            </a:r>
          </a:p>
        </p:txBody>
      </p:sp>
      <p:sp>
        <p:nvSpPr>
          <p:cNvPr id="5" name="object 3"/>
          <p:cNvSpPr/>
          <p:nvPr/>
        </p:nvSpPr>
        <p:spPr>
          <a:xfrm>
            <a:off x="4183916" y="1594516"/>
            <a:ext cx="7421593" cy="4605198"/>
          </a:xfrm>
          <a:prstGeom prst="rect">
            <a:avLst/>
          </a:prstGeom>
          <a:blipFill>
            <a:blip r:embed="rId3" cstate="print"/>
            <a:stretch>
              <a:fillRect/>
            </a:stretch>
          </a:blipFill>
        </p:spPr>
        <p:txBody>
          <a:bodyPr wrap="square" lIns="0" tIns="0" rIns="0" bIns="0" rtlCol="0"/>
          <a:lstStyle/>
          <a:p>
            <a:endParaRPr/>
          </a:p>
        </p:txBody>
      </p:sp>
      <p:pic>
        <p:nvPicPr>
          <p:cNvPr id="20484" name="Immagin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4914" y="3565562"/>
            <a:ext cx="4954335" cy="279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05726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646331"/>
          </a:xfrm>
          <a:prstGeom prst="rect">
            <a:avLst/>
          </a:prstGeom>
          <a:noFill/>
        </p:spPr>
        <p:txBody>
          <a:bodyPr wrap="square" rtlCol="0">
            <a:spAutoFit/>
          </a:bodyPr>
          <a:lstStyle/>
          <a:p>
            <a:r>
              <a:rPr lang="it-IT" dirty="0" smtClean="0"/>
              <a:t>Applicazioni per il coordinamento:</a:t>
            </a:r>
          </a:p>
          <a:p>
            <a:r>
              <a:rPr lang="it-IT" dirty="0" err="1" smtClean="0"/>
              <a:t>Trimble</a:t>
            </a:r>
            <a:r>
              <a:rPr lang="it-IT" dirty="0" smtClean="0"/>
              <a:t> SOLIBRI</a:t>
            </a:r>
          </a:p>
        </p:txBody>
      </p:sp>
      <p:sp>
        <p:nvSpPr>
          <p:cNvPr id="5" name="object 6"/>
          <p:cNvSpPr/>
          <p:nvPr/>
        </p:nvSpPr>
        <p:spPr>
          <a:xfrm>
            <a:off x="5415485" y="1779182"/>
            <a:ext cx="5919265" cy="4574654"/>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75893" y="3486150"/>
            <a:ext cx="4472357" cy="2867687"/>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5429297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1953960" cy="369332"/>
          </a:xfrm>
          <a:prstGeom prst="rect">
            <a:avLst/>
          </a:prstGeom>
          <a:noFill/>
        </p:spPr>
        <p:txBody>
          <a:bodyPr wrap="square" rtlCol="0">
            <a:spAutoFit/>
          </a:bodyPr>
          <a:lstStyle/>
          <a:p>
            <a:r>
              <a:rPr lang="it-IT" dirty="0" smtClean="0"/>
              <a:t>Visualizzatori IFC:</a:t>
            </a:r>
          </a:p>
        </p:txBody>
      </p:sp>
      <p:pic>
        <p:nvPicPr>
          <p:cNvPr id="4098" name="Picture 2" descr="Risultati immagini per bim vi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894" y="3956796"/>
            <a:ext cx="4350816" cy="235669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Risultati immagini per bim vis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551" y="4914900"/>
            <a:ext cx="1155119" cy="57756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Risultati immagini per tekla bimsigh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3251" y="1387511"/>
            <a:ext cx="4035425" cy="2451775"/>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Risultati immagini per tekla bimsigh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2591" y="3124199"/>
            <a:ext cx="815330" cy="458623"/>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Risultati immagini per usbim view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3925" y="4352925"/>
            <a:ext cx="4554361" cy="2049463"/>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Immagine correlat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63087" y="4352925"/>
            <a:ext cx="938213" cy="390205"/>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descr="Risultati immagini per autodesk naviswork freedom"/>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5893" y="1896016"/>
            <a:ext cx="1136545" cy="1136545"/>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2" descr="Risultati immagini per solibri model view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80269" y="2400789"/>
            <a:ext cx="1497211" cy="1497211"/>
          </a:xfrm>
          <a:prstGeom prst="rect">
            <a:avLst/>
          </a:prstGeom>
          <a:noFill/>
          <a:extLst>
            <a:ext uri="{909E8E84-426E-40DD-AFC4-6F175D3DCCD1}">
              <a14:hiddenFill xmlns:a14="http://schemas.microsoft.com/office/drawing/2010/main">
                <a:solidFill>
                  <a:srgbClr val="FFFFFF"/>
                </a:solidFill>
              </a14:hiddenFill>
            </a:ext>
          </a:extLst>
        </p:spPr>
      </p:pic>
      <p:pic>
        <p:nvPicPr>
          <p:cNvPr id="4120" name="Picture 24" descr="Risultati immagini per zoom bimcollab"/>
          <p:cNvPicPr>
            <a:picLocks noChangeAspect="1" noChangeArrowheads="1"/>
          </p:cNvPicPr>
          <p:nvPr/>
        </p:nvPicPr>
        <p:blipFill rotWithShape="1">
          <a:blip r:embed="rId11">
            <a:extLst>
              <a:ext uri="{28A0092B-C50C-407E-A947-70E740481C1C}">
                <a14:useLocalDpi xmlns:a14="http://schemas.microsoft.com/office/drawing/2010/main" val="0"/>
              </a:ext>
            </a:extLst>
          </a:blip>
          <a:srcRect l="13465" t="28835" r="16353" b="28730"/>
          <a:stretch/>
        </p:blipFill>
        <p:spPr bwMode="auto">
          <a:xfrm>
            <a:off x="7924447" y="1537907"/>
            <a:ext cx="2220470" cy="1006958"/>
          </a:xfrm>
          <a:prstGeom prst="rect">
            <a:avLst/>
          </a:prstGeom>
          <a:noFill/>
          <a:extLst>
            <a:ext uri="{909E8E84-426E-40DD-AFC4-6F175D3DCCD1}">
              <a14:hiddenFill xmlns:a14="http://schemas.microsoft.com/office/drawing/2010/main">
                <a:solidFill>
                  <a:srgbClr val="FFFFFF"/>
                </a:solidFill>
              </a14:hiddenFill>
            </a:ext>
          </a:extLst>
        </p:spPr>
      </p:pic>
      <p:pic>
        <p:nvPicPr>
          <p:cNvPr id="4122" name="Picture 26" descr="https://www.labtecdesign.com/wp-content/uploads/2018/01/FZKViewer.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99013" y="2756665"/>
            <a:ext cx="1585724" cy="795363"/>
          </a:xfrm>
          <a:prstGeom prst="rect">
            <a:avLst/>
          </a:prstGeom>
          <a:noFill/>
          <a:extLst>
            <a:ext uri="{909E8E84-426E-40DD-AFC4-6F175D3DCCD1}">
              <a14:hiddenFill xmlns:a14="http://schemas.microsoft.com/office/drawing/2010/main">
                <a:solidFill>
                  <a:srgbClr val="FFFFFF"/>
                </a:solidFill>
              </a14:hiddenFill>
            </a:ext>
          </a:extLst>
        </p:spPr>
      </p:pic>
      <p:pic>
        <p:nvPicPr>
          <p:cNvPr id="4124" name="Picture 28" descr="https://www.labtecdesign.com/wp-content/uploads/2018/08/bim-visor-soft-lab-300x235.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015075" y="2219325"/>
            <a:ext cx="1503528" cy="1177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2622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Programmazione:</a:t>
            </a:r>
          </a:p>
        </p:txBody>
      </p:sp>
      <p:pic>
        <p:nvPicPr>
          <p:cNvPr id="5122" name="Picture 2" descr="Risultati immagini per 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15" y="4005942"/>
            <a:ext cx="1925035" cy="192503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isultati immagini per pyth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118" y="2026760"/>
            <a:ext cx="4648919" cy="1314522"/>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p:cNvPicPr>
            <a:picLocks noChangeAspect="1"/>
          </p:cNvPicPr>
          <p:nvPr/>
        </p:nvPicPr>
        <p:blipFill>
          <a:blip r:embed="rId5"/>
          <a:stretch>
            <a:fillRect/>
          </a:stretch>
        </p:blipFill>
        <p:spPr>
          <a:xfrm>
            <a:off x="7874851" y="1808215"/>
            <a:ext cx="3587017" cy="2197727"/>
          </a:xfrm>
          <a:prstGeom prst="rect">
            <a:avLst/>
          </a:prstGeom>
        </p:spPr>
      </p:pic>
      <p:pic>
        <p:nvPicPr>
          <p:cNvPr id="24580" name="Immagin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767101" y="3341282"/>
            <a:ext cx="5810250" cy="308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89430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26627" name="Rectangle 7"/>
          <p:cNvSpPr>
            <a:spLocks noGrp="1" noChangeArrowheads="1"/>
          </p:cNvSpPr>
          <p:nvPr>
            <p:ph type="body" idx="4294967295"/>
          </p:nvPr>
        </p:nvSpPr>
        <p:spPr>
          <a:xfrm>
            <a:off x="4127500" y="1776413"/>
            <a:ext cx="5664200" cy="4354512"/>
          </a:xfrm>
        </p:spPr>
        <p:txBody>
          <a:bodyPr/>
          <a:lstStyle/>
          <a:p>
            <a:pPr lvl="1"/>
            <a:r>
              <a:rPr lang="it-IT" altLang="it-IT" dirty="0" smtClean="0"/>
              <a:t>DATA BASE</a:t>
            </a:r>
          </a:p>
          <a:p>
            <a:pPr lvl="1"/>
            <a:r>
              <a:rPr lang="it-IT" altLang="it-IT" dirty="0" smtClean="0"/>
              <a:t>Reti </a:t>
            </a:r>
          </a:p>
          <a:p>
            <a:pPr lvl="1"/>
            <a:r>
              <a:rPr lang="it-IT" altLang="it-IT" dirty="0" smtClean="0"/>
              <a:t>Sicurezza Informatica</a:t>
            </a:r>
          </a:p>
          <a:p>
            <a:pPr lvl="1"/>
            <a:r>
              <a:rPr lang="it-IT" altLang="it-IT" dirty="0" err="1" smtClean="0"/>
              <a:t>Cloud</a:t>
            </a:r>
            <a:r>
              <a:rPr lang="it-IT" altLang="it-IT" dirty="0" smtClean="0"/>
              <a:t> Computing</a:t>
            </a:r>
          </a:p>
          <a:p>
            <a:pPr lvl="2"/>
            <a:endParaRPr lang="it-IT" altLang="it-IT" dirty="0" smtClean="0"/>
          </a:p>
          <a:p>
            <a:endParaRPr lang="it-IT" altLang="it-IT" dirty="0" smtClean="0"/>
          </a:p>
        </p:txBody>
      </p:sp>
      <p:sp>
        <p:nvSpPr>
          <p:cNvPr id="4" name="CasellaDiTesto 3"/>
          <p:cNvSpPr txBox="1"/>
          <p:nvPr/>
        </p:nvSpPr>
        <p:spPr>
          <a:xfrm>
            <a:off x="474915" y="1409850"/>
            <a:ext cx="5895703" cy="369332"/>
          </a:xfrm>
          <a:prstGeom prst="rect">
            <a:avLst/>
          </a:prstGeom>
          <a:noFill/>
        </p:spPr>
        <p:txBody>
          <a:bodyPr wrap="square" rtlCol="0">
            <a:spAutoFit/>
          </a:bodyPr>
          <a:lstStyle/>
          <a:p>
            <a:r>
              <a:rPr lang="it-IT" dirty="0" smtClean="0"/>
              <a:t>Altre conoscenze informatiche:</a:t>
            </a:r>
          </a:p>
        </p:txBody>
      </p:sp>
      <p:pic>
        <p:nvPicPr>
          <p:cNvPr id="1028" name="Picture 4" descr="Che cos'Ã¨ un datab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753" y="2335591"/>
            <a:ext cx="1923109" cy="12692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isultati immagini per reti compu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9321" y="1906637"/>
            <a:ext cx="3720877" cy="15937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isultati immagini per sicurezza informatic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1198" y="4471743"/>
            <a:ext cx="2387328" cy="158999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Risultati immagini per cloud computi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1770" y="4036136"/>
            <a:ext cx="3781708" cy="2025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3098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pic>
        <p:nvPicPr>
          <p:cNvPr id="28676" name="Immagine 1"/>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80851" y="2026760"/>
            <a:ext cx="52197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5"/>
          <p:cNvSpPr txBox="1"/>
          <p:nvPr/>
        </p:nvSpPr>
        <p:spPr>
          <a:xfrm>
            <a:off x="474915" y="1409850"/>
            <a:ext cx="5895703" cy="369332"/>
          </a:xfrm>
          <a:prstGeom prst="rect">
            <a:avLst/>
          </a:prstGeom>
          <a:noFill/>
        </p:spPr>
        <p:txBody>
          <a:bodyPr wrap="square" rtlCol="0">
            <a:spAutoFit/>
          </a:bodyPr>
          <a:lstStyle/>
          <a:p>
            <a:r>
              <a:rPr lang="it-IT" dirty="0" smtClean="0"/>
              <a:t>Mappe di processo:</a:t>
            </a:r>
          </a:p>
        </p:txBody>
      </p:sp>
    </p:spTree>
    <p:extLst>
      <p:ext uri="{BB962C8B-B14F-4D97-AF65-F5344CB8AC3E}">
        <p14:creationId xmlns:p14="http://schemas.microsoft.com/office/powerpoint/2010/main" val="31686216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8196" name="Rectangle 7"/>
          <p:cNvSpPr>
            <a:spLocks noGrp="1" noChangeArrowheads="1"/>
          </p:cNvSpPr>
          <p:nvPr>
            <p:ph type="body" idx="4294967295"/>
          </p:nvPr>
        </p:nvSpPr>
        <p:spPr>
          <a:xfrm>
            <a:off x="3045149" y="1593688"/>
            <a:ext cx="8064500" cy="4354512"/>
          </a:xfrm>
        </p:spPr>
        <p:txBody>
          <a:bodyPr/>
          <a:lstStyle/>
          <a:p>
            <a:pPr marL="0" indent="0">
              <a:buNone/>
              <a:defRPr/>
            </a:pPr>
            <a:r>
              <a:rPr lang="it-IT" altLang="it-IT" dirty="0" smtClean="0"/>
              <a:t>Implica conoscere Nuove Norme</a:t>
            </a:r>
          </a:p>
          <a:p>
            <a:pPr lvl="1">
              <a:defRPr/>
            </a:pPr>
            <a:r>
              <a:rPr lang="it-IT" altLang="it-IT" dirty="0" smtClean="0"/>
              <a:t>UNI 11337:2017</a:t>
            </a:r>
          </a:p>
          <a:p>
            <a:pPr lvl="1">
              <a:defRPr/>
            </a:pPr>
            <a:r>
              <a:rPr lang="it-IT" altLang="it-IT" dirty="0" smtClean="0"/>
              <a:t>PAS 1192:2013</a:t>
            </a:r>
          </a:p>
          <a:p>
            <a:pPr lvl="1">
              <a:defRPr/>
            </a:pPr>
            <a:r>
              <a:rPr lang="it-IT" altLang="it-IT" dirty="0" smtClean="0"/>
              <a:t>ISO 19650</a:t>
            </a:r>
          </a:p>
          <a:p>
            <a:pPr marL="533400" lvl="1" indent="0">
              <a:buNone/>
              <a:defRPr/>
            </a:pPr>
            <a:endParaRPr lang="it-IT" altLang="it-IT" dirty="0" smtClean="0"/>
          </a:p>
          <a:p>
            <a:pPr marL="533400" lvl="1" indent="0">
              <a:buNone/>
              <a:defRPr/>
            </a:pPr>
            <a:r>
              <a:rPr lang="it-IT" altLang="it-IT" dirty="0" smtClean="0"/>
              <a:t>BIM= Tanti acronimi:</a:t>
            </a:r>
          </a:p>
          <a:p>
            <a:pPr marL="533400" lvl="1" indent="0">
              <a:buNone/>
              <a:defRPr/>
            </a:pPr>
            <a:r>
              <a:rPr lang="it-IT" altLang="it-IT" dirty="0" smtClean="0"/>
              <a:t>LOD, LOI, LOIN (LOI+LOG), BEP, EIR, CI, </a:t>
            </a:r>
            <a:r>
              <a:rPr lang="it-IT" altLang="it-IT" dirty="0" err="1" smtClean="0"/>
              <a:t>oGI</a:t>
            </a:r>
            <a:r>
              <a:rPr lang="it-IT" altLang="it-IT" dirty="0" smtClean="0"/>
              <a:t>, </a:t>
            </a:r>
            <a:r>
              <a:rPr lang="it-IT" altLang="it-IT" dirty="0" err="1" smtClean="0"/>
              <a:t>pGI</a:t>
            </a:r>
            <a:r>
              <a:rPr lang="it-IT" altLang="it-IT" dirty="0" smtClean="0"/>
              <a:t>, CDE, </a:t>
            </a:r>
            <a:r>
              <a:rPr lang="it-IT" altLang="it-IT" dirty="0" err="1" smtClean="0"/>
              <a:t>ACDat</a:t>
            </a:r>
            <a:r>
              <a:rPr lang="it-IT" altLang="it-IT" dirty="0" smtClean="0"/>
              <a:t>… </a:t>
            </a:r>
          </a:p>
          <a:p>
            <a:pPr lvl="2">
              <a:defRPr/>
            </a:pPr>
            <a:endParaRPr lang="it-IT" altLang="it-IT" dirty="0" smtClean="0"/>
          </a:p>
          <a:p>
            <a:pPr>
              <a:defRPr/>
            </a:pPr>
            <a:endParaRPr lang="it-IT" altLang="it-IT" dirty="0" smtClean="0"/>
          </a:p>
        </p:txBody>
      </p:sp>
    </p:spTree>
    <p:extLst>
      <p:ext uri="{BB962C8B-B14F-4D97-AF65-F5344CB8AC3E}">
        <p14:creationId xmlns:p14="http://schemas.microsoft.com/office/powerpoint/2010/main" val="25541113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2771" name="Rectangle 7"/>
          <p:cNvSpPr>
            <a:spLocks noGrp="1" noChangeArrowheads="1"/>
          </p:cNvSpPr>
          <p:nvPr>
            <p:ph type="body" idx="4294967295"/>
          </p:nvPr>
        </p:nvSpPr>
        <p:spPr>
          <a:xfrm>
            <a:off x="4127500" y="1052513"/>
            <a:ext cx="8064500" cy="4354512"/>
          </a:xfrm>
        </p:spPr>
        <p:txBody>
          <a:bodyPr/>
          <a:lstStyle/>
          <a:p>
            <a:pPr marL="998538" lvl="2" indent="0">
              <a:buNone/>
            </a:pPr>
            <a:endParaRPr lang="it-IT" altLang="it-IT" smtClean="0"/>
          </a:p>
          <a:p>
            <a:endParaRPr lang="it-IT" altLang="it-IT" smtClean="0"/>
          </a:p>
        </p:txBody>
      </p:sp>
      <p:pic>
        <p:nvPicPr>
          <p:cNvPr id="32772"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33276" y="2186125"/>
            <a:ext cx="4514850"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7812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a:t>Che cosa è il </a:t>
            </a:r>
            <a:r>
              <a:rPr lang="it-IT" dirty="0" err="1"/>
              <a:t>bim</a:t>
            </a:r>
            <a:r>
              <a:rPr lang="it-IT" dirty="0"/>
              <a:t>?</a:t>
            </a:r>
          </a:p>
        </p:txBody>
      </p:sp>
      <p:sp>
        <p:nvSpPr>
          <p:cNvPr id="34819" name="Rectangle 7"/>
          <p:cNvSpPr>
            <a:spLocks noGrp="1" noChangeArrowheads="1"/>
          </p:cNvSpPr>
          <p:nvPr>
            <p:ph type="body" idx="4294967295"/>
          </p:nvPr>
        </p:nvSpPr>
        <p:spPr>
          <a:xfrm>
            <a:off x="4738688" y="1052513"/>
            <a:ext cx="7453312" cy="4354512"/>
          </a:xfrm>
        </p:spPr>
        <p:txBody>
          <a:bodyPr/>
          <a:lstStyle/>
          <a:p>
            <a:pPr marL="998538" lvl="2" indent="0">
              <a:buNone/>
            </a:pPr>
            <a:endParaRPr lang="it-IT" altLang="it-IT" smtClean="0"/>
          </a:p>
          <a:p>
            <a:endParaRPr lang="it-IT" altLang="it-IT" smtClean="0"/>
          </a:p>
        </p:txBody>
      </p:sp>
      <p:pic>
        <p:nvPicPr>
          <p:cNvPr id="34820"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89595" y="2583090"/>
            <a:ext cx="5002212"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71325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3927" y="584090"/>
            <a:ext cx="11029616" cy="544914"/>
          </a:xfrm>
        </p:spPr>
        <p:txBody>
          <a:bodyPr>
            <a:normAutofit/>
          </a:bodyPr>
          <a:lstStyle/>
          <a:p>
            <a:r>
              <a:rPr lang="it-IT" dirty="0" smtClean="0"/>
              <a:t>Che cosa è il BIM?</a:t>
            </a:r>
            <a:endParaRPr lang="it-IT" dirty="0"/>
          </a:p>
        </p:txBody>
      </p:sp>
      <p:grpSp>
        <p:nvGrpSpPr>
          <p:cNvPr id="3" name="Gruppo 2"/>
          <p:cNvGrpSpPr/>
          <p:nvPr/>
        </p:nvGrpSpPr>
        <p:grpSpPr>
          <a:xfrm>
            <a:off x="856502" y="1386622"/>
            <a:ext cx="10244466" cy="5428009"/>
            <a:chOff x="395799" y="584098"/>
            <a:chExt cx="19307518" cy="9701661"/>
          </a:xfrm>
        </p:grpSpPr>
        <p:sp>
          <p:nvSpPr>
            <p:cNvPr id="4" name="object 6"/>
            <p:cNvSpPr/>
            <p:nvPr/>
          </p:nvSpPr>
          <p:spPr>
            <a:xfrm>
              <a:off x="3377487" y="5588939"/>
              <a:ext cx="13070179" cy="1726439"/>
            </a:xfrm>
            <a:prstGeom prst="rect">
              <a:avLst/>
            </a:prstGeom>
            <a:blipFill>
              <a:blip r:embed="rId3" cstate="print"/>
              <a:stretch>
                <a:fillRect/>
              </a:stretch>
            </a:blipFill>
          </p:spPr>
          <p:txBody>
            <a:bodyPr wrap="square" lIns="0" tIns="0" rIns="0" bIns="0" rtlCol="0"/>
            <a:lstStyle/>
            <a:p>
              <a:endParaRPr/>
            </a:p>
          </p:txBody>
        </p:sp>
        <p:sp>
          <p:nvSpPr>
            <p:cNvPr id="5" name="object 7"/>
            <p:cNvSpPr/>
            <p:nvPr/>
          </p:nvSpPr>
          <p:spPr>
            <a:xfrm>
              <a:off x="395799" y="669717"/>
              <a:ext cx="2849880" cy="354965"/>
            </a:xfrm>
            <a:custGeom>
              <a:avLst/>
              <a:gdLst/>
              <a:ahLst/>
              <a:cxnLst/>
              <a:rect l="l" t="t" r="r" b="b"/>
              <a:pathLst>
                <a:path w="2849880" h="354965">
                  <a:moveTo>
                    <a:pt x="59055" y="0"/>
                  </a:moveTo>
                  <a:lnTo>
                    <a:pt x="2849756" y="0"/>
                  </a:lnTo>
                  <a:lnTo>
                    <a:pt x="2849756" y="295278"/>
                  </a:lnTo>
                  <a:lnTo>
                    <a:pt x="2845108" y="318244"/>
                  </a:lnTo>
                  <a:lnTo>
                    <a:pt x="2832439" y="337018"/>
                  </a:lnTo>
                  <a:lnTo>
                    <a:pt x="2813665" y="349686"/>
                  </a:lnTo>
                  <a:lnTo>
                    <a:pt x="2790700" y="354334"/>
                  </a:lnTo>
                  <a:lnTo>
                    <a:pt x="0" y="354334"/>
                  </a:lnTo>
                  <a:lnTo>
                    <a:pt x="0" y="59055"/>
                  </a:lnTo>
                  <a:lnTo>
                    <a:pt x="4640" y="36090"/>
                  </a:lnTo>
                  <a:lnTo>
                    <a:pt x="17296" y="17316"/>
                  </a:lnTo>
                  <a:lnTo>
                    <a:pt x="36068" y="4648"/>
                  </a:lnTo>
                  <a:lnTo>
                    <a:pt x="59055" y="0"/>
                  </a:lnTo>
                  <a:close/>
                </a:path>
              </a:pathLst>
            </a:custGeom>
            <a:ln w="7539">
              <a:solidFill>
                <a:srgbClr val="000000"/>
              </a:solidFill>
            </a:ln>
          </p:spPr>
          <p:txBody>
            <a:bodyPr wrap="square" lIns="0" tIns="0" rIns="0" bIns="0" rtlCol="0"/>
            <a:lstStyle/>
            <a:p>
              <a:endParaRPr/>
            </a:p>
          </p:txBody>
        </p:sp>
        <p:sp>
          <p:nvSpPr>
            <p:cNvPr id="6" name="object 8"/>
            <p:cNvSpPr txBox="1"/>
            <p:nvPr/>
          </p:nvSpPr>
          <p:spPr>
            <a:xfrm>
              <a:off x="1147263" y="602988"/>
              <a:ext cx="1344931" cy="414867"/>
            </a:xfrm>
            <a:prstGeom prst="rect">
              <a:avLst/>
            </a:prstGeom>
          </p:spPr>
          <p:txBody>
            <a:bodyPr vert="horz" wrap="square" lIns="0" tIns="16510" rIns="0" bIns="0" rtlCol="0">
              <a:spAutoFit/>
            </a:bodyPr>
            <a:lstStyle/>
            <a:p>
              <a:pPr marL="12700">
                <a:lnSpc>
                  <a:spcPct val="100000"/>
                </a:lnSpc>
                <a:spcBef>
                  <a:spcPts val="130"/>
                </a:spcBef>
              </a:pPr>
              <a:r>
                <a:rPr sz="1400" spc="-10" dirty="0">
                  <a:latin typeface="Calibri"/>
                  <a:cs typeface="Calibri"/>
                </a:rPr>
                <a:t>Fattibilità</a:t>
              </a:r>
              <a:endParaRPr sz="1400" dirty="0">
                <a:latin typeface="Calibri"/>
                <a:cs typeface="Calibri"/>
              </a:endParaRPr>
            </a:p>
          </p:txBody>
        </p:sp>
        <p:sp>
          <p:nvSpPr>
            <p:cNvPr id="7" name="object 9"/>
            <p:cNvSpPr/>
            <p:nvPr/>
          </p:nvSpPr>
          <p:spPr>
            <a:xfrm>
              <a:off x="3403875" y="654639"/>
              <a:ext cx="3166745" cy="356870"/>
            </a:xfrm>
            <a:custGeom>
              <a:avLst/>
              <a:gdLst/>
              <a:ahLst/>
              <a:cxnLst/>
              <a:rect l="l" t="t" r="r" b="b"/>
              <a:pathLst>
                <a:path w="3166745" h="356869">
                  <a:moveTo>
                    <a:pt x="59474" y="0"/>
                  </a:moveTo>
                  <a:lnTo>
                    <a:pt x="3166395" y="0"/>
                  </a:lnTo>
                  <a:lnTo>
                    <a:pt x="3166395" y="297373"/>
                  </a:lnTo>
                  <a:lnTo>
                    <a:pt x="3161726" y="320536"/>
                  </a:lnTo>
                  <a:lnTo>
                    <a:pt x="3148987" y="339439"/>
                  </a:lnTo>
                  <a:lnTo>
                    <a:pt x="3130084" y="352178"/>
                  </a:lnTo>
                  <a:lnTo>
                    <a:pt x="3106921" y="356847"/>
                  </a:lnTo>
                  <a:lnTo>
                    <a:pt x="0" y="356847"/>
                  </a:lnTo>
                  <a:lnTo>
                    <a:pt x="0" y="59474"/>
                  </a:lnTo>
                  <a:lnTo>
                    <a:pt x="4669" y="36311"/>
                  </a:lnTo>
                  <a:lnTo>
                    <a:pt x="17407" y="17407"/>
                  </a:lnTo>
                  <a:lnTo>
                    <a:pt x="36311" y="4669"/>
                  </a:lnTo>
                  <a:lnTo>
                    <a:pt x="59474" y="0"/>
                  </a:lnTo>
                  <a:close/>
                </a:path>
              </a:pathLst>
            </a:custGeom>
            <a:ln w="7539">
              <a:solidFill>
                <a:srgbClr val="000000"/>
              </a:solidFill>
            </a:ln>
          </p:spPr>
          <p:txBody>
            <a:bodyPr wrap="square" lIns="0" tIns="0" rIns="0" bIns="0" rtlCol="0"/>
            <a:lstStyle/>
            <a:p>
              <a:endParaRPr/>
            </a:p>
          </p:txBody>
        </p:sp>
        <p:sp>
          <p:nvSpPr>
            <p:cNvPr id="8" name="object 10"/>
            <p:cNvSpPr txBox="1"/>
            <p:nvPr/>
          </p:nvSpPr>
          <p:spPr>
            <a:xfrm>
              <a:off x="4160680" y="588958"/>
              <a:ext cx="1648460" cy="414867"/>
            </a:xfrm>
            <a:prstGeom prst="rect">
              <a:avLst/>
            </a:prstGeom>
          </p:spPr>
          <p:txBody>
            <a:bodyPr vert="horz" wrap="square" lIns="0" tIns="16510" rIns="0" bIns="0" rtlCol="0">
              <a:spAutoFit/>
            </a:bodyPr>
            <a:lstStyle/>
            <a:p>
              <a:pPr marL="12700">
                <a:lnSpc>
                  <a:spcPct val="100000"/>
                </a:lnSpc>
                <a:spcBef>
                  <a:spcPts val="130"/>
                </a:spcBef>
              </a:pPr>
              <a:r>
                <a:rPr sz="1400" dirty="0">
                  <a:latin typeface="Calibri"/>
                  <a:cs typeface="Calibri"/>
                </a:rPr>
                <a:t>Preliminare</a:t>
              </a:r>
            </a:p>
          </p:txBody>
        </p:sp>
        <p:sp>
          <p:nvSpPr>
            <p:cNvPr id="10" name="object 11"/>
            <p:cNvSpPr/>
            <p:nvPr/>
          </p:nvSpPr>
          <p:spPr>
            <a:xfrm>
              <a:off x="6728590" y="654639"/>
              <a:ext cx="3319779" cy="354965"/>
            </a:xfrm>
            <a:custGeom>
              <a:avLst/>
              <a:gdLst/>
              <a:ahLst/>
              <a:cxnLst/>
              <a:rect l="l" t="t" r="r" b="b"/>
              <a:pathLst>
                <a:path w="3319779" h="354965">
                  <a:moveTo>
                    <a:pt x="59055" y="0"/>
                  </a:moveTo>
                  <a:lnTo>
                    <a:pt x="3319689" y="0"/>
                  </a:lnTo>
                  <a:lnTo>
                    <a:pt x="3319689" y="295278"/>
                  </a:lnTo>
                  <a:lnTo>
                    <a:pt x="3315041" y="318244"/>
                  </a:lnTo>
                  <a:lnTo>
                    <a:pt x="3302373" y="337018"/>
                  </a:lnTo>
                  <a:lnTo>
                    <a:pt x="3283599" y="349686"/>
                  </a:lnTo>
                  <a:lnTo>
                    <a:pt x="3260633" y="354334"/>
                  </a:lnTo>
                  <a:lnTo>
                    <a:pt x="0" y="354334"/>
                  </a:lnTo>
                  <a:lnTo>
                    <a:pt x="0" y="59055"/>
                  </a:lnTo>
                  <a:lnTo>
                    <a:pt x="4648" y="36090"/>
                  </a:lnTo>
                  <a:lnTo>
                    <a:pt x="17316" y="17316"/>
                  </a:lnTo>
                  <a:lnTo>
                    <a:pt x="36090" y="4648"/>
                  </a:lnTo>
                  <a:lnTo>
                    <a:pt x="59055" y="0"/>
                  </a:lnTo>
                  <a:close/>
                </a:path>
              </a:pathLst>
            </a:custGeom>
            <a:ln w="7539">
              <a:solidFill>
                <a:srgbClr val="000000"/>
              </a:solidFill>
            </a:ln>
          </p:spPr>
          <p:txBody>
            <a:bodyPr wrap="square" lIns="0" tIns="0" rIns="0" bIns="0" rtlCol="0"/>
            <a:lstStyle/>
            <a:p>
              <a:endParaRPr/>
            </a:p>
          </p:txBody>
        </p:sp>
        <p:sp>
          <p:nvSpPr>
            <p:cNvPr id="11" name="object 12"/>
            <p:cNvSpPr txBox="1"/>
            <p:nvPr/>
          </p:nvSpPr>
          <p:spPr>
            <a:xfrm>
              <a:off x="7691986" y="587658"/>
              <a:ext cx="1391919" cy="414867"/>
            </a:xfrm>
            <a:prstGeom prst="rect">
              <a:avLst/>
            </a:prstGeom>
          </p:spPr>
          <p:txBody>
            <a:bodyPr vert="horz" wrap="square" lIns="0" tIns="16510" rIns="0" bIns="0" rtlCol="0">
              <a:spAutoFit/>
            </a:bodyPr>
            <a:lstStyle/>
            <a:p>
              <a:pPr marL="12700">
                <a:lnSpc>
                  <a:spcPct val="100000"/>
                </a:lnSpc>
                <a:spcBef>
                  <a:spcPts val="130"/>
                </a:spcBef>
              </a:pPr>
              <a:r>
                <a:rPr sz="1400" spc="0" dirty="0">
                  <a:latin typeface="Calibri"/>
                  <a:cs typeface="Calibri"/>
                </a:rPr>
                <a:t>Definitivo</a:t>
              </a:r>
              <a:endParaRPr sz="1400" dirty="0">
                <a:latin typeface="Calibri"/>
                <a:cs typeface="Calibri"/>
              </a:endParaRPr>
            </a:p>
          </p:txBody>
        </p:sp>
        <p:sp>
          <p:nvSpPr>
            <p:cNvPr id="12" name="object 13"/>
            <p:cNvSpPr/>
            <p:nvPr/>
          </p:nvSpPr>
          <p:spPr>
            <a:xfrm>
              <a:off x="10211626" y="654639"/>
              <a:ext cx="3008630" cy="354965"/>
            </a:xfrm>
            <a:custGeom>
              <a:avLst/>
              <a:gdLst/>
              <a:ahLst/>
              <a:cxnLst/>
              <a:rect l="l" t="t" r="r" b="b"/>
              <a:pathLst>
                <a:path w="3008630" h="354965">
                  <a:moveTo>
                    <a:pt x="59055" y="0"/>
                  </a:moveTo>
                  <a:lnTo>
                    <a:pt x="3008075" y="0"/>
                  </a:lnTo>
                  <a:lnTo>
                    <a:pt x="3008075" y="295278"/>
                  </a:lnTo>
                  <a:lnTo>
                    <a:pt x="3003427" y="318244"/>
                  </a:lnTo>
                  <a:lnTo>
                    <a:pt x="2990759" y="337018"/>
                  </a:lnTo>
                  <a:lnTo>
                    <a:pt x="2971985" y="349686"/>
                  </a:lnTo>
                  <a:lnTo>
                    <a:pt x="2949020" y="354334"/>
                  </a:lnTo>
                  <a:lnTo>
                    <a:pt x="0" y="354334"/>
                  </a:lnTo>
                  <a:lnTo>
                    <a:pt x="0" y="59055"/>
                  </a:lnTo>
                  <a:lnTo>
                    <a:pt x="4648" y="36090"/>
                  </a:lnTo>
                  <a:lnTo>
                    <a:pt x="17316" y="17316"/>
                  </a:lnTo>
                  <a:lnTo>
                    <a:pt x="36090" y="4648"/>
                  </a:lnTo>
                  <a:lnTo>
                    <a:pt x="59055" y="0"/>
                  </a:lnTo>
                  <a:close/>
                </a:path>
              </a:pathLst>
            </a:custGeom>
            <a:ln w="7539">
              <a:solidFill>
                <a:srgbClr val="000000"/>
              </a:solidFill>
            </a:ln>
          </p:spPr>
          <p:txBody>
            <a:bodyPr wrap="square" lIns="0" tIns="0" rIns="0" bIns="0" rtlCol="0"/>
            <a:lstStyle/>
            <a:p>
              <a:endParaRPr/>
            </a:p>
          </p:txBody>
        </p:sp>
        <p:sp>
          <p:nvSpPr>
            <p:cNvPr id="13" name="object 14"/>
            <p:cNvSpPr txBox="1"/>
            <p:nvPr/>
          </p:nvSpPr>
          <p:spPr>
            <a:xfrm>
              <a:off x="11031990" y="587658"/>
              <a:ext cx="2410113" cy="414867"/>
            </a:xfrm>
            <a:prstGeom prst="rect">
              <a:avLst/>
            </a:prstGeom>
          </p:spPr>
          <p:txBody>
            <a:bodyPr vert="horz" wrap="square" lIns="0" tIns="16510" rIns="0" bIns="0" rtlCol="0">
              <a:spAutoFit/>
            </a:bodyPr>
            <a:lstStyle/>
            <a:p>
              <a:pPr marL="12700">
                <a:lnSpc>
                  <a:spcPct val="100000"/>
                </a:lnSpc>
                <a:spcBef>
                  <a:spcPts val="130"/>
                </a:spcBef>
              </a:pPr>
              <a:r>
                <a:rPr sz="1400" spc="0" dirty="0" err="1" smtClean="0">
                  <a:latin typeface="Calibri"/>
                  <a:cs typeface="Calibri"/>
                </a:rPr>
                <a:t>Esecutivo</a:t>
              </a:r>
              <a:endParaRPr sz="1400" dirty="0">
                <a:latin typeface="Calibri"/>
                <a:cs typeface="Calibri"/>
              </a:endParaRPr>
            </a:p>
          </p:txBody>
        </p:sp>
        <p:sp>
          <p:nvSpPr>
            <p:cNvPr id="14" name="object 15"/>
            <p:cNvSpPr/>
            <p:nvPr/>
          </p:nvSpPr>
          <p:spPr>
            <a:xfrm>
              <a:off x="13378022" y="649613"/>
              <a:ext cx="3324860" cy="356870"/>
            </a:xfrm>
            <a:custGeom>
              <a:avLst/>
              <a:gdLst/>
              <a:ahLst/>
              <a:cxnLst/>
              <a:rect l="l" t="t" r="r" b="b"/>
              <a:pathLst>
                <a:path w="3324859" h="356869">
                  <a:moveTo>
                    <a:pt x="59474" y="0"/>
                  </a:moveTo>
                  <a:lnTo>
                    <a:pt x="3324715" y="0"/>
                  </a:lnTo>
                  <a:lnTo>
                    <a:pt x="3324715" y="297373"/>
                  </a:lnTo>
                  <a:lnTo>
                    <a:pt x="3320046" y="320536"/>
                  </a:lnTo>
                  <a:lnTo>
                    <a:pt x="3307307" y="339439"/>
                  </a:lnTo>
                  <a:lnTo>
                    <a:pt x="3288404" y="352178"/>
                  </a:lnTo>
                  <a:lnTo>
                    <a:pt x="3265240" y="356847"/>
                  </a:lnTo>
                  <a:lnTo>
                    <a:pt x="0" y="356847"/>
                  </a:lnTo>
                  <a:lnTo>
                    <a:pt x="0" y="59474"/>
                  </a:lnTo>
                  <a:lnTo>
                    <a:pt x="4669" y="36311"/>
                  </a:lnTo>
                  <a:lnTo>
                    <a:pt x="17407" y="17407"/>
                  </a:lnTo>
                  <a:lnTo>
                    <a:pt x="36311" y="4669"/>
                  </a:lnTo>
                  <a:lnTo>
                    <a:pt x="59474" y="0"/>
                  </a:lnTo>
                  <a:close/>
                </a:path>
              </a:pathLst>
            </a:custGeom>
            <a:ln w="7539">
              <a:solidFill>
                <a:srgbClr val="000000"/>
              </a:solidFill>
            </a:ln>
          </p:spPr>
          <p:txBody>
            <a:bodyPr wrap="square" lIns="0" tIns="0" rIns="0" bIns="0" rtlCol="0"/>
            <a:lstStyle/>
            <a:p>
              <a:endParaRPr/>
            </a:p>
          </p:txBody>
        </p:sp>
        <p:sp>
          <p:nvSpPr>
            <p:cNvPr id="15" name="object 16"/>
            <p:cNvSpPr txBox="1"/>
            <p:nvPr/>
          </p:nvSpPr>
          <p:spPr>
            <a:xfrm>
              <a:off x="14093362" y="584098"/>
              <a:ext cx="1894205" cy="414867"/>
            </a:xfrm>
            <a:prstGeom prst="rect">
              <a:avLst/>
            </a:prstGeom>
          </p:spPr>
          <p:txBody>
            <a:bodyPr vert="horz" wrap="square" lIns="0" tIns="16510" rIns="0" bIns="0" rtlCol="0">
              <a:spAutoFit/>
            </a:bodyPr>
            <a:lstStyle/>
            <a:p>
              <a:pPr marL="12700">
                <a:lnSpc>
                  <a:spcPct val="100000"/>
                </a:lnSpc>
                <a:spcBef>
                  <a:spcPts val="130"/>
                </a:spcBef>
              </a:pPr>
              <a:r>
                <a:rPr sz="1400" dirty="0">
                  <a:latin typeface="Calibri"/>
                  <a:cs typeface="Calibri"/>
                </a:rPr>
                <a:t>Realizzazione</a:t>
              </a:r>
            </a:p>
          </p:txBody>
        </p:sp>
        <p:sp>
          <p:nvSpPr>
            <p:cNvPr id="16" name="object 17"/>
            <p:cNvSpPr/>
            <p:nvPr/>
          </p:nvSpPr>
          <p:spPr>
            <a:xfrm>
              <a:off x="16861057" y="652126"/>
              <a:ext cx="2842260" cy="356870"/>
            </a:xfrm>
            <a:custGeom>
              <a:avLst/>
              <a:gdLst/>
              <a:ahLst/>
              <a:cxnLst/>
              <a:rect l="l" t="t" r="r" b="b"/>
              <a:pathLst>
                <a:path w="2842259" h="356869">
                  <a:moveTo>
                    <a:pt x="59474" y="0"/>
                  </a:moveTo>
                  <a:lnTo>
                    <a:pt x="2842217" y="0"/>
                  </a:lnTo>
                  <a:lnTo>
                    <a:pt x="2842217" y="297373"/>
                  </a:lnTo>
                  <a:lnTo>
                    <a:pt x="2837547" y="320536"/>
                  </a:lnTo>
                  <a:lnTo>
                    <a:pt x="2824809" y="339439"/>
                  </a:lnTo>
                  <a:lnTo>
                    <a:pt x="2805906" y="352178"/>
                  </a:lnTo>
                  <a:lnTo>
                    <a:pt x="2782742" y="356847"/>
                  </a:lnTo>
                  <a:lnTo>
                    <a:pt x="0" y="356847"/>
                  </a:lnTo>
                  <a:lnTo>
                    <a:pt x="0" y="59474"/>
                  </a:lnTo>
                  <a:lnTo>
                    <a:pt x="4669" y="36311"/>
                  </a:lnTo>
                  <a:lnTo>
                    <a:pt x="17407" y="17407"/>
                  </a:lnTo>
                  <a:lnTo>
                    <a:pt x="36311" y="4669"/>
                  </a:lnTo>
                  <a:lnTo>
                    <a:pt x="59474" y="0"/>
                  </a:lnTo>
                  <a:close/>
                </a:path>
              </a:pathLst>
            </a:custGeom>
            <a:ln w="7539">
              <a:solidFill>
                <a:srgbClr val="000000"/>
              </a:solidFill>
            </a:ln>
          </p:spPr>
          <p:txBody>
            <a:bodyPr wrap="square" lIns="0" tIns="0" rIns="0" bIns="0" rtlCol="0"/>
            <a:lstStyle/>
            <a:p>
              <a:endParaRPr/>
            </a:p>
          </p:txBody>
        </p:sp>
        <p:sp>
          <p:nvSpPr>
            <p:cNvPr id="17" name="object 18"/>
            <p:cNvSpPr txBox="1"/>
            <p:nvPr/>
          </p:nvSpPr>
          <p:spPr>
            <a:xfrm>
              <a:off x="17639746" y="585878"/>
              <a:ext cx="1283971" cy="414867"/>
            </a:xfrm>
            <a:prstGeom prst="rect">
              <a:avLst/>
            </a:prstGeom>
          </p:spPr>
          <p:txBody>
            <a:bodyPr vert="horz" wrap="square" lIns="0" tIns="16510" rIns="0" bIns="0" rtlCol="0">
              <a:spAutoFit/>
            </a:bodyPr>
            <a:lstStyle/>
            <a:p>
              <a:pPr marL="12700">
                <a:lnSpc>
                  <a:spcPct val="100000"/>
                </a:lnSpc>
                <a:spcBef>
                  <a:spcPts val="130"/>
                </a:spcBef>
              </a:pPr>
              <a:r>
                <a:rPr sz="1400" spc="10" dirty="0">
                  <a:latin typeface="Calibri"/>
                  <a:cs typeface="Calibri"/>
                </a:rPr>
                <a:t>Ge</a:t>
              </a:r>
              <a:r>
                <a:rPr sz="1400" spc="-30" dirty="0">
                  <a:latin typeface="Calibri"/>
                  <a:cs typeface="Calibri"/>
                </a:rPr>
                <a:t>s</a:t>
              </a:r>
              <a:r>
                <a:rPr sz="1400" spc="5" dirty="0">
                  <a:latin typeface="Calibri"/>
                  <a:cs typeface="Calibri"/>
                </a:rPr>
                <a:t>tio</a:t>
              </a:r>
              <a:r>
                <a:rPr sz="1400" spc="20" dirty="0">
                  <a:latin typeface="Calibri"/>
                  <a:cs typeface="Calibri"/>
                </a:rPr>
                <a:t>n</a:t>
              </a:r>
              <a:r>
                <a:rPr sz="1400" spc="10" dirty="0">
                  <a:latin typeface="Calibri"/>
                  <a:cs typeface="Calibri"/>
                </a:rPr>
                <a:t>e</a:t>
              </a:r>
              <a:endParaRPr sz="1400" dirty="0">
                <a:latin typeface="Calibri"/>
                <a:cs typeface="Calibri"/>
              </a:endParaRPr>
            </a:p>
          </p:txBody>
        </p:sp>
        <p:sp>
          <p:nvSpPr>
            <p:cNvPr id="19" name="object 23"/>
            <p:cNvSpPr txBox="1"/>
            <p:nvPr/>
          </p:nvSpPr>
          <p:spPr>
            <a:xfrm>
              <a:off x="7391682" y="2262581"/>
              <a:ext cx="339090" cy="391160"/>
            </a:xfrm>
            <a:prstGeom prst="rect">
              <a:avLst/>
            </a:prstGeom>
          </p:spPr>
          <p:txBody>
            <a:bodyPr vert="horz" wrap="square" lIns="0" tIns="12065" rIns="0" bIns="0" rtlCol="0">
              <a:spAutoFit/>
            </a:bodyPr>
            <a:lstStyle/>
            <a:p>
              <a:pPr marL="12700">
                <a:lnSpc>
                  <a:spcPct val="100000"/>
                </a:lnSpc>
                <a:spcBef>
                  <a:spcPts val="95"/>
                </a:spcBef>
              </a:pPr>
              <a:r>
                <a:rPr sz="2400" dirty="0">
                  <a:solidFill>
                    <a:srgbClr val="D9D9D9"/>
                  </a:solidFill>
                  <a:latin typeface="Calibri"/>
                  <a:cs typeface="Calibri"/>
                </a:rPr>
                <a:t>ne</a:t>
              </a:r>
              <a:endParaRPr sz="2400">
                <a:latin typeface="Calibri"/>
                <a:cs typeface="Calibri"/>
              </a:endParaRPr>
            </a:p>
          </p:txBody>
        </p:sp>
        <p:sp>
          <p:nvSpPr>
            <p:cNvPr id="21" name="object 34"/>
            <p:cNvSpPr txBox="1"/>
            <p:nvPr/>
          </p:nvSpPr>
          <p:spPr>
            <a:xfrm>
              <a:off x="15178251" y="2706902"/>
              <a:ext cx="924560" cy="390525"/>
            </a:xfrm>
            <a:prstGeom prst="rect">
              <a:avLst/>
            </a:prstGeom>
          </p:spPr>
          <p:txBody>
            <a:bodyPr vert="horz" wrap="square" lIns="0" tIns="12065" rIns="0" bIns="0" rtlCol="0">
              <a:spAutoFit/>
            </a:bodyPr>
            <a:lstStyle/>
            <a:p>
              <a:pPr marL="12700">
                <a:lnSpc>
                  <a:spcPct val="100000"/>
                </a:lnSpc>
                <a:spcBef>
                  <a:spcPts val="95"/>
                </a:spcBef>
              </a:pPr>
              <a:r>
                <a:rPr sz="2400" spc="-5" dirty="0">
                  <a:solidFill>
                    <a:srgbClr val="D9D9D9"/>
                  </a:solidFill>
                  <a:latin typeface="Calibri"/>
                  <a:cs typeface="Calibri"/>
                </a:rPr>
                <a:t>Piani</a:t>
              </a:r>
              <a:r>
                <a:rPr sz="2400" spc="-95" dirty="0">
                  <a:solidFill>
                    <a:srgbClr val="D9D9D9"/>
                  </a:solidFill>
                  <a:latin typeface="Calibri"/>
                  <a:cs typeface="Calibri"/>
                </a:rPr>
                <a:t> </a:t>
              </a:r>
              <a:r>
                <a:rPr sz="2400" spc="-5" dirty="0">
                  <a:solidFill>
                    <a:srgbClr val="D9D9D9"/>
                  </a:solidFill>
                  <a:latin typeface="Calibri"/>
                  <a:cs typeface="Calibri"/>
                </a:rPr>
                <a:t>di</a:t>
              </a:r>
              <a:endParaRPr sz="2400">
                <a:latin typeface="Calibri"/>
                <a:cs typeface="Calibri"/>
              </a:endParaRPr>
            </a:p>
          </p:txBody>
        </p:sp>
        <p:sp>
          <p:nvSpPr>
            <p:cNvPr id="24" name="object 50"/>
            <p:cNvSpPr/>
            <p:nvPr/>
          </p:nvSpPr>
          <p:spPr>
            <a:xfrm>
              <a:off x="1499011" y="5023511"/>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25" name="object 51"/>
            <p:cNvSpPr/>
            <p:nvPr/>
          </p:nvSpPr>
          <p:spPr>
            <a:xfrm>
              <a:off x="1742774" y="5023511"/>
              <a:ext cx="62865" cy="474980"/>
            </a:xfrm>
            <a:custGeom>
              <a:avLst/>
              <a:gdLst/>
              <a:ahLst/>
              <a:cxnLst/>
              <a:rect l="l" t="t" r="r" b="b"/>
              <a:pathLst>
                <a:path w="62864" h="474979">
                  <a:moveTo>
                    <a:pt x="26177" y="412134"/>
                  </a:moveTo>
                  <a:lnTo>
                    <a:pt x="0" y="412134"/>
                  </a:lnTo>
                  <a:lnTo>
                    <a:pt x="31412" y="474959"/>
                  </a:lnTo>
                  <a:lnTo>
                    <a:pt x="57589" y="422604"/>
                  </a:lnTo>
                  <a:lnTo>
                    <a:pt x="26177" y="422604"/>
                  </a:lnTo>
                  <a:lnTo>
                    <a:pt x="26177" y="412134"/>
                  </a:lnTo>
                  <a:close/>
                </a:path>
                <a:path w="62864" h="474979">
                  <a:moveTo>
                    <a:pt x="36648" y="0"/>
                  </a:moveTo>
                  <a:lnTo>
                    <a:pt x="26177" y="0"/>
                  </a:lnTo>
                  <a:lnTo>
                    <a:pt x="26177" y="422604"/>
                  </a:lnTo>
                  <a:lnTo>
                    <a:pt x="36648" y="422604"/>
                  </a:lnTo>
                  <a:lnTo>
                    <a:pt x="36648" y="0"/>
                  </a:lnTo>
                  <a:close/>
                </a:path>
                <a:path w="62864" h="474979">
                  <a:moveTo>
                    <a:pt x="62825" y="412134"/>
                  </a:moveTo>
                  <a:lnTo>
                    <a:pt x="36648" y="412134"/>
                  </a:lnTo>
                  <a:lnTo>
                    <a:pt x="36648" y="422604"/>
                  </a:lnTo>
                  <a:lnTo>
                    <a:pt x="57589" y="422604"/>
                  </a:lnTo>
                  <a:lnTo>
                    <a:pt x="62825" y="412134"/>
                  </a:lnTo>
                  <a:close/>
                </a:path>
              </a:pathLst>
            </a:custGeom>
            <a:solidFill>
              <a:srgbClr val="000000"/>
            </a:solidFill>
          </p:spPr>
          <p:txBody>
            <a:bodyPr wrap="square" lIns="0" tIns="0" rIns="0" bIns="0" rtlCol="0"/>
            <a:lstStyle/>
            <a:p>
              <a:endParaRPr/>
            </a:p>
          </p:txBody>
        </p:sp>
        <p:sp>
          <p:nvSpPr>
            <p:cNvPr id="26" name="object 52"/>
            <p:cNvSpPr/>
            <p:nvPr/>
          </p:nvSpPr>
          <p:spPr>
            <a:xfrm>
              <a:off x="4142701" y="5031051"/>
              <a:ext cx="62865" cy="474980"/>
            </a:xfrm>
            <a:custGeom>
              <a:avLst/>
              <a:gdLst/>
              <a:ahLst/>
              <a:cxnLst/>
              <a:rect l="l" t="t" r="r" b="b"/>
              <a:pathLst>
                <a:path w="62864" h="474979">
                  <a:moveTo>
                    <a:pt x="36648" y="52354"/>
                  </a:moveTo>
                  <a:lnTo>
                    <a:pt x="26177" y="52354"/>
                  </a:lnTo>
                  <a:lnTo>
                    <a:pt x="26177" y="474959"/>
                  </a:lnTo>
                  <a:lnTo>
                    <a:pt x="36648" y="474959"/>
                  </a:lnTo>
                  <a:lnTo>
                    <a:pt x="36648" y="52354"/>
                  </a:lnTo>
                  <a:close/>
                </a:path>
                <a:path w="62864" h="474979">
                  <a:moveTo>
                    <a:pt x="31412" y="0"/>
                  </a:moveTo>
                  <a:lnTo>
                    <a:pt x="0" y="62825"/>
                  </a:lnTo>
                  <a:lnTo>
                    <a:pt x="26177" y="62825"/>
                  </a:lnTo>
                  <a:lnTo>
                    <a:pt x="26177" y="52354"/>
                  </a:lnTo>
                  <a:lnTo>
                    <a:pt x="57589" y="52354"/>
                  </a:lnTo>
                  <a:lnTo>
                    <a:pt x="31412" y="0"/>
                  </a:lnTo>
                  <a:close/>
                </a:path>
                <a:path w="62864"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27" name="object 53"/>
            <p:cNvSpPr/>
            <p:nvPr/>
          </p:nvSpPr>
          <p:spPr>
            <a:xfrm>
              <a:off x="4386463" y="5031051"/>
              <a:ext cx="62865" cy="474980"/>
            </a:xfrm>
            <a:custGeom>
              <a:avLst/>
              <a:gdLst/>
              <a:ahLst/>
              <a:cxnLst/>
              <a:rect l="l" t="t" r="r" b="b"/>
              <a:pathLst>
                <a:path w="62864" h="474979">
                  <a:moveTo>
                    <a:pt x="26177" y="412134"/>
                  </a:moveTo>
                  <a:lnTo>
                    <a:pt x="0" y="412134"/>
                  </a:lnTo>
                  <a:lnTo>
                    <a:pt x="31412" y="474959"/>
                  </a:lnTo>
                  <a:lnTo>
                    <a:pt x="57589" y="422604"/>
                  </a:lnTo>
                  <a:lnTo>
                    <a:pt x="26177" y="422604"/>
                  </a:lnTo>
                  <a:lnTo>
                    <a:pt x="26177" y="412134"/>
                  </a:lnTo>
                  <a:close/>
                </a:path>
                <a:path w="62864" h="474979">
                  <a:moveTo>
                    <a:pt x="36648" y="0"/>
                  </a:moveTo>
                  <a:lnTo>
                    <a:pt x="26177" y="0"/>
                  </a:lnTo>
                  <a:lnTo>
                    <a:pt x="26177" y="422604"/>
                  </a:lnTo>
                  <a:lnTo>
                    <a:pt x="36648" y="422604"/>
                  </a:lnTo>
                  <a:lnTo>
                    <a:pt x="36648" y="0"/>
                  </a:lnTo>
                  <a:close/>
                </a:path>
                <a:path w="62864" h="474979">
                  <a:moveTo>
                    <a:pt x="62825" y="412134"/>
                  </a:moveTo>
                  <a:lnTo>
                    <a:pt x="36648" y="412134"/>
                  </a:lnTo>
                  <a:lnTo>
                    <a:pt x="36648" y="422604"/>
                  </a:lnTo>
                  <a:lnTo>
                    <a:pt x="57589" y="422604"/>
                  </a:lnTo>
                  <a:lnTo>
                    <a:pt x="62825" y="412134"/>
                  </a:lnTo>
                  <a:close/>
                </a:path>
              </a:pathLst>
            </a:custGeom>
            <a:solidFill>
              <a:srgbClr val="000000"/>
            </a:solidFill>
          </p:spPr>
          <p:txBody>
            <a:bodyPr wrap="square" lIns="0" tIns="0" rIns="0" bIns="0" rtlCol="0"/>
            <a:lstStyle/>
            <a:p>
              <a:endParaRPr/>
            </a:p>
          </p:txBody>
        </p:sp>
        <p:sp>
          <p:nvSpPr>
            <p:cNvPr id="28" name="object 54"/>
            <p:cNvSpPr/>
            <p:nvPr/>
          </p:nvSpPr>
          <p:spPr>
            <a:xfrm>
              <a:off x="6650687" y="5031051"/>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29" name="object 55"/>
            <p:cNvSpPr/>
            <p:nvPr/>
          </p:nvSpPr>
          <p:spPr>
            <a:xfrm>
              <a:off x="6894449" y="5031051"/>
              <a:ext cx="62865" cy="474980"/>
            </a:xfrm>
            <a:custGeom>
              <a:avLst/>
              <a:gdLst/>
              <a:ahLst/>
              <a:cxnLst/>
              <a:rect l="l" t="t" r="r" b="b"/>
              <a:pathLst>
                <a:path w="62865" h="474979">
                  <a:moveTo>
                    <a:pt x="26177" y="412134"/>
                  </a:moveTo>
                  <a:lnTo>
                    <a:pt x="0" y="412134"/>
                  </a:lnTo>
                  <a:lnTo>
                    <a:pt x="31412" y="474959"/>
                  </a:lnTo>
                  <a:lnTo>
                    <a:pt x="57589" y="422604"/>
                  </a:lnTo>
                  <a:lnTo>
                    <a:pt x="26177" y="422604"/>
                  </a:lnTo>
                  <a:lnTo>
                    <a:pt x="26177" y="412134"/>
                  </a:lnTo>
                  <a:close/>
                </a:path>
                <a:path w="62865" h="474979">
                  <a:moveTo>
                    <a:pt x="36648" y="0"/>
                  </a:moveTo>
                  <a:lnTo>
                    <a:pt x="26177" y="0"/>
                  </a:lnTo>
                  <a:lnTo>
                    <a:pt x="26177" y="422604"/>
                  </a:lnTo>
                  <a:lnTo>
                    <a:pt x="36648" y="422604"/>
                  </a:lnTo>
                  <a:lnTo>
                    <a:pt x="36648" y="0"/>
                  </a:lnTo>
                  <a:close/>
                </a:path>
                <a:path w="62865" h="474979">
                  <a:moveTo>
                    <a:pt x="62825" y="412134"/>
                  </a:moveTo>
                  <a:lnTo>
                    <a:pt x="36648" y="412134"/>
                  </a:lnTo>
                  <a:lnTo>
                    <a:pt x="36648" y="422604"/>
                  </a:lnTo>
                  <a:lnTo>
                    <a:pt x="57589" y="422604"/>
                  </a:lnTo>
                  <a:lnTo>
                    <a:pt x="62825" y="412134"/>
                  </a:lnTo>
                  <a:close/>
                </a:path>
              </a:pathLst>
            </a:custGeom>
            <a:solidFill>
              <a:srgbClr val="000000"/>
            </a:solidFill>
          </p:spPr>
          <p:txBody>
            <a:bodyPr wrap="square" lIns="0" tIns="0" rIns="0" bIns="0" rtlCol="0"/>
            <a:lstStyle/>
            <a:p>
              <a:endParaRPr/>
            </a:p>
          </p:txBody>
        </p:sp>
        <p:sp>
          <p:nvSpPr>
            <p:cNvPr id="30" name="object 56"/>
            <p:cNvSpPr/>
            <p:nvPr/>
          </p:nvSpPr>
          <p:spPr>
            <a:xfrm>
              <a:off x="9379818" y="5031051"/>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31" name="object 57"/>
            <p:cNvSpPr/>
            <p:nvPr/>
          </p:nvSpPr>
          <p:spPr>
            <a:xfrm>
              <a:off x="9626094" y="5031051"/>
              <a:ext cx="62865" cy="474980"/>
            </a:xfrm>
            <a:custGeom>
              <a:avLst/>
              <a:gdLst/>
              <a:ahLst/>
              <a:cxnLst/>
              <a:rect l="l" t="t" r="r" b="b"/>
              <a:pathLst>
                <a:path w="62865" h="474979">
                  <a:moveTo>
                    <a:pt x="26177" y="412134"/>
                  </a:moveTo>
                  <a:lnTo>
                    <a:pt x="0" y="412134"/>
                  </a:lnTo>
                  <a:lnTo>
                    <a:pt x="31412" y="474959"/>
                  </a:lnTo>
                  <a:lnTo>
                    <a:pt x="57589" y="422604"/>
                  </a:lnTo>
                  <a:lnTo>
                    <a:pt x="26177" y="422604"/>
                  </a:lnTo>
                  <a:lnTo>
                    <a:pt x="26177" y="412134"/>
                  </a:lnTo>
                  <a:close/>
                </a:path>
                <a:path w="62865" h="474979">
                  <a:moveTo>
                    <a:pt x="36648" y="0"/>
                  </a:moveTo>
                  <a:lnTo>
                    <a:pt x="26177" y="0"/>
                  </a:lnTo>
                  <a:lnTo>
                    <a:pt x="26177" y="422604"/>
                  </a:lnTo>
                  <a:lnTo>
                    <a:pt x="36648" y="422604"/>
                  </a:lnTo>
                  <a:lnTo>
                    <a:pt x="36648" y="0"/>
                  </a:lnTo>
                  <a:close/>
                </a:path>
                <a:path w="62865" h="474979">
                  <a:moveTo>
                    <a:pt x="62825" y="412134"/>
                  </a:moveTo>
                  <a:lnTo>
                    <a:pt x="36648" y="412134"/>
                  </a:lnTo>
                  <a:lnTo>
                    <a:pt x="36648" y="422604"/>
                  </a:lnTo>
                  <a:lnTo>
                    <a:pt x="57589" y="422604"/>
                  </a:lnTo>
                  <a:lnTo>
                    <a:pt x="62825" y="412134"/>
                  </a:lnTo>
                  <a:close/>
                </a:path>
              </a:pathLst>
            </a:custGeom>
            <a:solidFill>
              <a:srgbClr val="000000"/>
            </a:solidFill>
          </p:spPr>
          <p:txBody>
            <a:bodyPr wrap="square" lIns="0" tIns="0" rIns="0" bIns="0" rtlCol="0"/>
            <a:lstStyle/>
            <a:p>
              <a:endParaRPr/>
            </a:p>
          </p:txBody>
        </p:sp>
        <p:sp>
          <p:nvSpPr>
            <p:cNvPr id="32" name="object 58"/>
            <p:cNvSpPr/>
            <p:nvPr/>
          </p:nvSpPr>
          <p:spPr>
            <a:xfrm>
              <a:off x="12500980" y="5061207"/>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33" name="object 59"/>
            <p:cNvSpPr/>
            <p:nvPr/>
          </p:nvSpPr>
          <p:spPr>
            <a:xfrm>
              <a:off x="12747256" y="5061207"/>
              <a:ext cx="62865" cy="474980"/>
            </a:xfrm>
            <a:custGeom>
              <a:avLst/>
              <a:gdLst/>
              <a:ahLst/>
              <a:cxnLst/>
              <a:rect l="l" t="t" r="r" b="b"/>
              <a:pathLst>
                <a:path w="62865" h="474979">
                  <a:moveTo>
                    <a:pt x="26177" y="412134"/>
                  </a:moveTo>
                  <a:lnTo>
                    <a:pt x="0" y="412134"/>
                  </a:lnTo>
                  <a:lnTo>
                    <a:pt x="31412" y="474959"/>
                  </a:lnTo>
                  <a:lnTo>
                    <a:pt x="57589" y="422604"/>
                  </a:lnTo>
                  <a:lnTo>
                    <a:pt x="26177" y="422604"/>
                  </a:lnTo>
                  <a:lnTo>
                    <a:pt x="26177" y="412134"/>
                  </a:lnTo>
                  <a:close/>
                </a:path>
                <a:path w="62865" h="474979">
                  <a:moveTo>
                    <a:pt x="36648" y="0"/>
                  </a:moveTo>
                  <a:lnTo>
                    <a:pt x="26177" y="0"/>
                  </a:lnTo>
                  <a:lnTo>
                    <a:pt x="26177" y="422604"/>
                  </a:lnTo>
                  <a:lnTo>
                    <a:pt x="36648" y="422604"/>
                  </a:lnTo>
                  <a:lnTo>
                    <a:pt x="36648" y="0"/>
                  </a:lnTo>
                  <a:close/>
                </a:path>
                <a:path w="62865" h="474979">
                  <a:moveTo>
                    <a:pt x="62825" y="412134"/>
                  </a:moveTo>
                  <a:lnTo>
                    <a:pt x="36648" y="412134"/>
                  </a:lnTo>
                  <a:lnTo>
                    <a:pt x="36648" y="422604"/>
                  </a:lnTo>
                  <a:lnTo>
                    <a:pt x="57589" y="422604"/>
                  </a:lnTo>
                  <a:lnTo>
                    <a:pt x="62825" y="412134"/>
                  </a:lnTo>
                  <a:close/>
                </a:path>
              </a:pathLst>
            </a:custGeom>
            <a:solidFill>
              <a:srgbClr val="000000"/>
            </a:solidFill>
          </p:spPr>
          <p:txBody>
            <a:bodyPr wrap="square" lIns="0" tIns="0" rIns="0" bIns="0" rtlCol="0"/>
            <a:lstStyle/>
            <a:p>
              <a:endParaRPr/>
            </a:p>
          </p:txBody>
        </p:sp>
        <p:sp>
          <p:nvSpPr>
            <p:cNvPr id="34" name="object 60"/>
            <p:cNvSpPr/>
            <p:nvPr/>
          </p:nvSpPr>
          <p:spPr>
            <a:xfrm>
              <a:off x="14805412" y="5033564"/>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35" name="object 61"/>
            <p:cNvSpPr/>
            <p:nvPr/>
          </p:nvSpPr>
          <p:spPr>
            <a:xfrm>
              <a:off x="15049175" y="5033564"/>
              <a:ext cx="62865" cy="474980"/>
            </a:xfrm>
            <a:custGeom>
              <a:avLst/>
              <a:gdLst/>
              <a:ahLst/>
              <a:cxnLst/>
              <a:rect l="l" t="t" r="r" b="b"/>
              <a:pathLst>
                <a:path w="62865" h="474979">
                  <a:moveTo>
                    <a:pt x="26177" y="412134"/>
                  </a:moveTo>
                  <a:lnTo>
                    <a:pt x="0" y="412134"/>
                  </a:lnTo>
                  <a:lnTo>
                    <a:pt x="31412" y="474959"/>
                  </a:lnTo>
                  <a:lnTo>
                    <a:pt x="57589" y="422604"/>
                  </a:lnTo>
                  <a:lnTo>
                    <a:pt x="26177" y="422604"/>
                  </a:lnTo>
                  <a:lnTo>
                    <a:pt x="26177" y="412134"/>
                  </a:lnTo>
                  <a:close/>
                </a:path>
                <a:path w="62865" h="474979">
                  <a:moveTo>
                    <a:pt x="36648" y="0"/>
                  </a:moveTo>
                  <a:lnTo>
                    <a:pt x="26177" y="0"/>
                  </a:lnTo>
                  <a:lnTo>
                    <a:pt x="26177" y="422604"/>
                  </a:lnTo>
                  <a:lnTo>
                    <a:pt x="36648" y="422604"/>
                  </a:lnTo>
                  <a:lnTo>
                    <a:pt x="36648" y="0"/>
                  </a:lnTo>
                  <a:close/>
                </a:path>
                <a:path w="62865" h="474979">
                  <a:moveTo>
                    <a:pt x="62825" y="412134"/>
                  </a:moveTo>
                  <a:lnTo>
                    <a:pt x="36648" y="412134"/>
                  </a:lnTo>
                  <a:lnTo>
                    <a:pt x="36648" y="422604"/>
                  </a:lnTo>
                  <a:lnTo>
                    <a:pt x="57589" y="422604"/>
                  </a:lnTo>
                  <a:lnTo>
                    <a:pt x="62825" y="412134"/>
                  </a:lnTo>
                  <a:close/>
                </a:path>
              </a:pathLst>
            </a:custGeom>
            <a:solidFill>
              <a:srgbClr val="000000"/>
            </a:solidFill>
          </p:spPr>
          <p:txBody>
            <a:bodyPr wrap="square" lIns="0" tIns="0" rIns="0" bIns="0" rtlCol="0"/>
            <a:lstStyle/>
            <a:p>
              <a:endParaRPr/>
            </a:p>
          </p:txBody>
        </p:sp>
        <p:sp>
          <p:nvSpPr>
            <p:cNvPr id="36" name="object 62"/>
            <p:cNvSpPr/>
            <p:nvPr/>
          </p:nvSpPr>
          <p:spPr>
            <a:xfrm>
              <a:off x="18180389" y="5033564"/>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37" name="object 63"/>
            <p:cNvSpPr/>
            <p:nvPr/>
          </p:nvSpPr>
          <p:spPr>
            <a:xfrm>
              <a:off x="18426664" y="5033564"/>
              <a:ext cx="62865" cy="474980"/>
            </a:xfrm>
            <a:custGeom>
              <a:avLst/>
              <a:gdLst/>
              <a:ahLst/>
              <a:cxnLst/>
              <a:rect l="l" t="t" r="r" b="b"/>
              <a:pathLst>
                <a:path w="62865" h="474979">
                  <a:moveTo>
                    <a:pt x="26177" y="412134"/>
                  </a:moveTo>
                  <a:lnTo>
                    <a:pt x="0" y="412134"/>
                  </a:lnTo>
                  <a:lnTo>
                    <a:pt x="31412" y="474959"/>
                  </a:lnTo>
                  <a:lnTo>
                    <a:pt x="57589" y="422604"/>
                  </a:lnTo>
                  <a:lnTo>
                    <a:pt x="26177" y="422604"/>
                  </a:lnTo>
                  <a:lnTo>
                    <a:pt x="26177" y="412134"/>
                  </a:lnTo>
                  <a:close/>
                </a:path>
                <a:path w="62865" h="474979">
                  <a:moveTo>
                    <a:pt x="36648" y="0"/>
                  </a:moveTo>
                  <a:lnTo>
                    <a:pt x="26177" y="0"/>
                  </a:lnTo>
                  <a:lnTo>
                    <a:pt x="26177" y="422604"/>
                  </a:lnTo>
                  <a:lnTo>
                    <a:pt x="36648" y="422604"/>
                  </a:lnTo>
                  <a:lnTo>
                    <a:pt x="36648" y="0"/>
                  </a:lnTo>
                  <a:close/>
                </a:path>
                <a:path w="62865" h="474979">
                  <a:moveTo>
                    <a:pt x="62825" y="412134"/>
                  </a:moveTo>
                  <a:lnTo>
                    <a:pt x="36648" y="412134"/>
                  </a:lnTo>
                  <a:lnTo>
                    <a:pt x="36648" y="422604"/>
                  </a:lnTo>
                  <a:lnTo>
                    <a:pt x="57589" y="422604"/>
                  </a:lnTo>
                  <a:lnTo>
                    <a:pt x="62825" y="412134"/>
                  </a:lnTo>
                  <a:close/>
                </a:path>
              </a:pathLst>
            </a:custGeom>
            <a:solidFill>
              <a:srgbClr val="000000"/>
            </a:solidFill>
          </p:spPr>
          <p:txBody>
            <a:bodyPr wrap="square" lIns="0" tIns="0" rIns="0" bIns="0" rtlCol="0"/>
            <a:lstStyle/>
            <a:p>
              <a:endParaRPr/>
            </a:p>
          </p:txBody>
        </p:sp>
        <p:sp>
          <p:nvSpPr>
            <p:cNvPr id="38" name="object 64"/>
            <p:cNvSpPr/>
            <p:nvPr/>
          </p:nvSpPr>
          <p:spPr>
            <a:xfrm>
              <a:off x="17079689" y="7393282"/>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39" name="object 65"/>
            <p:cNvSpPr/>
            <p:nvPr/>
          </p:nvSpPr>
          <p:spPr>
            <a:xfrm>
              <a:off x="13986171" y="7388256"/>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40" name="object 66"/>
            <p:cNvSpPr/>
            <p:nvPr/>
          </p:nvSpPr>
          <p:spPr>
            <a:xfrm>
              <a:off x="11397767" y="7315379"/>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41" name="object 67"/>
            <p:cNvSpPr/>
            <p:nvPr/>
          </p:nvSpPr>
          <p:spPr>
            <a:xfrm>
              <a:off x="7889602" y="7315379"/>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42" name="object 68"/>
            <p:cNvSpPr/>
            <p:nvPr/>
          </p:nvSpPr>
          <p:spPr>
            <a:xfrm>
              <a:off x="5142879" y="7315379"/>
              <a:ext cx="62865" cy="474980"/>
            </a:xfrm>
            <a:custGeom>
              <a:avLst/>
              <a:gdLst/>
              <a:ahLst/>
              <a:cxnLst/>
              <a:rect l="l" t="t" r="r" b="b"/>
              <a:pathLst>
                <a:path w="62864" h="474979">
                  <a:moveTo>
                    <a:pt x="36648" y="52354"/>
                  </a:moveTo>
                  <a:lnTo>
                    <a:pt x="26177" y="52354"/>
                  </a:lnTo>
                  <a:lnTo>
                    <a:pt x="26177" y="474959"/>
                  </a:lnTo>
                  <a:lnTo>
                    <a:pt x="36648" y="474959"/>
                  </a:lnTo>
                  <a:lnTo>
                    <a:pt x="36648" y="52354"/>
                  </a:lnTo>
                  <a:close/>
                </a:path>
                <a:path w="62864" h="474979">
                  <a:moveTo>
                    <a:pt x="31412" y="0"/>
                  </a:moveTo>
                  <a:lnTo>
                    <a:pt x="0" y="62825"/>
                  </a:lnTo>
                  <a:lnTo>
                    <a:pt x="26177" y="62825"/>
                  </a:lnTo>
                  <a:lnTo>
                    <a:pt x="26177" y="52354"/>
                  </a:lnTo>
                  <a:lnTo>
                    <a:pt x="57589" y="52354"/>
                  </a:lnTo>
                  <a:lnTo>
                    <a:pt x="31412" y="0"/>
                  </a:lnTo>
                  <a:close/>
                </a:path>
                <a:path w="62864"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43" name="object 69"/>
            <p:cNvSpPr/>
            <p:nvPr/>
          </p:nvSpPr>
          <p:spPr>
            <a:xfrm>
              <a:off x="1499011" y="7315379"/>
              <a:ext cx="62865" cy="474980"/>
            </a:xfrm>
            <a:custGeom>
              <a:avLst/>
              <a:gdLst/>
              <a:ahLst/>
              <a:cxnLst/>
              <a:rect l="l" t="t" r="r" b="b"/>
              <a:pathLst>
                <a:path w="62865" h="474979">
                  <a:moveTo>
                    <a:pt x="36648" y="52354"/>
                  </a:moveTo>
                  <a:lnTo>
                    <a:pt x="26177" y="52354"/>
                  </a:lnTo>
                  <a:lnTo>
                    <a:pt x="26177" y="474959"/>
                  </a:lnTo>
                  <a:lnTo>
                    <a:pt x="36648" y="474959"/>
                  </a:lnTo>
                  <a:lnTo>
                    <a:pt x="36648" y="52354"/>
                  </a:lnTo>
                  <a:close/>
                </a:path>
                <a:path w="62865" h="474979">
                  <a:moveTo>
                    <a:pt x="31412" y="0"/>
                  </a:moveTo>
                  <a:lnTo>
                    <a:pt x="0" y="62825"/>
                  </a:lnTo>
                  <a:lnTo>
                    <a:pt x="26177" y="62825"/>
                  </a:lnTo>
                  <a:lnTo>
                    <a:pt x="26177" y="52354"/>
                  </a:lnTo>
                  <a:lnTo>
                    <a:pt x="57589" y="52354"/>
                  </a:lnTo>
                  <a:lnTo>
                    <a:pt x="31412" y="0"/>
                  </a:lnTo>
                  <a:close/>
                </a:path>
                <a:path w="62865" h="474979">
                  <a:moveTo>
                    <a:pt x="57589" y="52354"/>
                  </a:moveTo>
                  <a:lnTo>
                    <a:pt x="36648" y="52354"/>
                  </a:lnTo>
                  <a:lnTo>
                    <a:pt x="36648" y="62825"/>
                  </a:lnTo>
                  <a:lnTo>
                    <a:pt x="62825" y="62825"/>
                  </a:lnTo>
                  <a:lnTo>
                    <a:pt x="57589" y="52354"/>
                  </a:lnTo>
                  <a:close/>
                </a:path>
              </a:pathLst>
            </a:custGeom>
            <a:solidFill>
              <a:srgbClr val="000000"/>
            </a:solidFill>
          </p:spPr>
          <p:txBody>
            <a:bodyPr wrap="square" lIns="0" tIns="0" rIns="0" bIns="0" rtlCol="0"/>
            <a:lstStyle/>
            <a:p>
              <a:endParaRPr/>
            </a:p>
          </p:txBody>
        </p:sp>
        <p:sp>
          <p:nvSpPr>
            <p:cNvPr id="44" name="object 70"/>
            <p:cNvSpPr/>
            <p:nvPr/>
          </p:nvSpPr>
          <p:spPr>
            <a:xfrm>
              <a:off x="2907555" y="2691436"/>
              <a:ext cx="1698796" cy="1419852"/>
            </a:xfrm>
            <a:prstGeom prst="rect">
              <a:avLst/>
            </a:prstGeom>
            <a:blipFill>
              <a:blip r:embed="rId4" cstate="print"/>
              <a:stretch>
                <a:fillRect/>
              </a:stretch>
            </a:blipFill>
          </p:spPr>
          <p:txBody>
            <a:bodyPr wrap="square" lIns="0" tIns="0" rIns="0" bIns="0" rtlCol="0"/>
            <a:lstStyle/>
            <a:p>
              <a:endParaRPr/>
            </a:p>
          </p:txBody>
        </p:sp>
        <p:sp>
          <p:nvSpPr>
            <p:cNvPr id="45" name="object 71"/>
            <p:cNvSpPr/>
            <p:nvPr/>
          </p:nvSpPr>
          <p:spPr>
            <a:xfrm>
              <a:off x="849398" y="3088492"/>
              <a:ext cx="1698796" cy="1422365"/>
            </a:xfrm>
            <a:prstGeom prst="rect">
              <a:avLst/>
            </a:prstGeom>
            <a:blipFill>
              <a:blip r:embed="rId4" cstate="print"/>
              <a:stretch>
                <a:fillRect/>
              </a:stretch>
            </a:blipFill>
          </p:spPr>
          <p:txBody>
            <a:bodyPr wrap="square" lIns="0" tIns="0" rIns="0" bIns="0" rtlCol="0"/>
            <a:lstStyle/>
            <a:p>
              <a:endParaRPr/>
            </a:p>
          </p:txBody>
        </p:sp>
        <p:sp>
          <p:nvSpPr>
            <p:cNvPr id="46" name="object 72"/>
            <p:cNvSpPr/>
            <p:nvPr/>
          </p:nvSpPr>
          <p:spPr>
            <a:xfrm>
              <a:off x="6415720" y="1691257"/>
              <a:ext cx="1791777" cy="2289354"/>
            </a:xfrm>
            <a:prstGeom prst="rect">
              <a:avLst/>
            </a:prstGeom>
            <a:blipFill>
              <a:blip r:embed="rId5" cstate="print"/>
              <a:stretch>
                <a:fillRect/>
              </a:stretch>
            </a:blipFill>
          </p:spPr>
          <p:txBody>
            <a:bodyPr wrap="square" lIns="0" tIns="0" rIns="0" bIns="0" rtlCol="0"/>
            <a:lstStyle/>
            <a:p>
              <a:endParaRPr/>
            </a:p>
          </p:txBody>
        </p:sp>
        <p:sp>
          <p:nvSpPr>
            <p:cNvPr id="47" name="object 73"/>
            <p:cNvSpPr/>
            <p:nvPr/>
          </p:nvSpPr>
          <p:spPr>
            <a:xfrm>
              <a:off x="14118104" y="1042900"/>
              <a:ext cx="2593428" cy="2289354"/>
            </a:xfrm>
            <a:prstGeom prst="rect">
              <a:avLst/>
            </a:prstGeom>
            <a:blipFill>
              <a:blip r:embed="rId5" cstate="print"/>
              <a:stretch>
                <a:fillRect/>
              </a:stretch>
            </a:blipFill>
          </p:spPr>
          <p:txBody>
            <a:bodyPr wrap="square" lIns="0" tIns="0" rIns="0" bIns="0" rtlCol="0"/>
            <a:lstStyle/>
            <a:p>
              <a:endParaRPr/>
            </a:p>
          </p:txBody>
        </p:sp>
        <p:sp>
          <p:nvSpPr>
            <p:cNvPr id="48" name="object 74"/>
            <p:cNvSpPr/>
            <p:nvPr/>
          </p:nvSpPr>
          <p:spPr>
            <a:xfrm>
              <a:off x="15995324" y="1030335"/>
              <a:ext cx="2590915" cy="2289354"/>
            </a:xfrm>
            <a:prstGeom prst="rect">
              <a:avLst/>
            </a:prstGeom>
            <a:blipFill>
              <a:blip r:embed="rId5" cstate="print"/>
              <a:stretch>
                <a:fillRect/>
              </a:stretch>
            </a:blipFill>
          </p:spPr>
          <p:txBody>
            <a:bodyPr wrap="square" lIns="0" tIns="0" rIns="0" bIns="0" rtlCol="0"/>
            <a:lstStyle/>
            <a:p>
              <a:endParaRPr/>
            </a:p>
          </p:txBody>
        </p:sp>
        <p:sp>
          <p:nvSpPr>
            <p:cNvPr id="49" name="object 75"/>
            <p:cNvSpPr/>
            <p:nvPr/>
          </p:nvSpPr>
          <p:spPr>
            <a:xfrm>
              <a:off x="3568477" y="3161369"/>
              <a:ext cx="1698796" cy="1422365"/>
            </a:xfrm>
            <a:prstGeom prst="rect">
              <a:avLst/>
            </a:prstGeom>
            <a:blipFill>
              <a:blip r:embed="rId4" cstate="print"/>
              <a:stretch>
                <a:fillRect/>
              </a:stretch>
            </a:blipFill>
          </p:spPr>
          <p:txBody>
            <a:bodyPr wrap="square" lIns="0" tIns="0" rIns="0" bIns="0" rtlCol="0"/>
            <a:lstStyle/>
            <a:p>
              <a:endParaRPr/>
            </a:p>
          </p:txBody>
        </p:sp>
        <p:sp>
          <p:nvSpPr>
            <p:cNvPr id="50" name="object 76"/>
            <p:cNvSpPr/>
            <p:nvPr/>
          </p:nvSpPr>
          <p:spPr>
            <a:xfrm>
              <a:off x="15439949" y="2138573"/>
              <a:ext cx="1791777" cy="2289354"/>
            </a:xfrm>
            <a:prstGeom prst="rect">
              <a:avLst/>
            </a:prstGeom>
            <a:blipFill>
              <a:blip r:embed="rId5" cstate="print"/>
              <a:stretch>
                <a:fillRect/>
              </a:stretch>
            </a:blipFill>
          </p:spPr>
          <p:txBody>
            <a:bodyPr wrap="square" lIns="0" tIns="0" rIns="0" bIns="0" rtlCol="0"/>
            <a:lstStyle/>
            <a:p>
              <a:endParaRPr/>
            </a:p>
          </p:txBody>
        </p:sp>
        <p:sp>
          <p:nvSpPr>
            <p:cNvPr id="51" name="object 77"/>
            <p:cNvSpPr/>
            <p:nvPr/>
          </p:nvSpPr>
          <p:spPr>
            <a:xfrm>
              <a:off x="11243217" y="1417339"/>
              <a:ext cx="1791777" cy="2289354"/>
            </a:xfrm>
            <a:prstGeom prst="rect">
              <a:avLst/>
            </a:prstGeom>
            <a:blipFill>
              <a:blip r:embed="rId6" cstate="print"/>
              <a:stretch>
                <a:fillRect/>
              </a:stretch>
            </a:blipFill>
          </p:spPr>
          <p:txBody>
            <a:bodyPr wrap="square" lIns="0" tIns="0" rIns="0" bIns="0" rtlCol="0"/>
            <a:lstStyle/>
            <a:p>
              <a:endParaRPr/>
            </a:p>
          </p:txBody>
        </p:sp>
        <p:sp>
          <p:nvSpPr>
            <p:cNvPr id="52" name="object 78"/>
            <p:cNvSpPr/>
            <p:nvPr/>
          </p:nvSpPr>
          <p:spPr>
            <a:xfrm>
              <a:off x="16447667" y="2533116"/>
              <a:ext cx="1791777" cy="2289354"/>
            </a:xfrm>
            <a:prstGeom prst="rect">
              <a:avLst/>
            </a:prstGeom>
            <a:blipFill>
              <a:blip r:embed="rId6" cstate="print"/>
              <a:stretch>
                <a:fillRect/>
              </a:stretch>
            </a:blipFill>
          </p:spPr>
          <p:txBody>
            <a:bodyPr wrap="square" lIns="0" tIns="0" rIns="0" bIns="0" rtlCol="0"/>
            <a:lstStyle/>
            <a:p>
              <a:endParaRPr/>
            </a:p>
          </p:txBody>
        </p:sp>
        <p:sp>
          <p:nvSpPr>
            <p:cNvPr id="53" name="object 79"/>
            <p:cNvSpPr/>
            <p:nvPr/>
          </p:nvSpPr>
          <p:spPr>
            <a:xfrm>
              <a:off x="5179318" y="2651228"/>
              <a:ext cx="1698796" cy="1422365"/>
            </a:xfrm>
            <a:prstGeom prst="rect">
              <a:avLst/>
            </a:prstGeom>
            <a:blipFill>
              <a:blip r:embed="rId4" cstate="print"/>
              <a:stretch>
                <a:fillRect/>
              </a:stretch>
            </a:blipFill>
          </p:spPr>
          <p:txBody>
            <a:bodyPr wrap="square" lIns="0" tIns="0" rIns="0" bIns="0" rtlCol="0"/>
            <a:lstStyle/>
            <a:p>
              <a:endParaRPr/>
            </a:p>
          </p:txBody>
        </p:sp>
        <p:sp>
          <p:nvSpPr>
            <p:cNvPr id="54" name="object 80"/>
            <p:cNvSpPr/>
            <p:nvPr/>
          </p:nvSpPr>
          <p:spPr>
            <a:xfrm>
              <a:off x="5842754" y="3121161"/>
              <a:ext cx="1698796" cy="1422365"/>
            </a:xfrm>
            <a:prstGeom prst="rect">
              <a:avLst/>
            </a:prstGeom>
            <a:blipFill>
              <a:blip r:embed="rId4" cstate="print"/>
              <a:stretch>
                <a:fillRect/>
              </a:stretch>
            </a:blipFill>
          </p:spPr>
          <p:txBody>
            <a:bodyPr wrap="square" lIns="0" tIns="0" rIns="0" bIns="0" rtlCol="0"/>
            <a:lstStyle/>
            <a:p>
              <a:endParaRPr/>
            </a:p>
          </p:txBody>
        </p:sp>
        <p:sp>
          <p:nvSpPr>
            <p:cNvPr id="55" name="object 81"/>
            <p:cNvSpPr/>
            <p:nvPr/>
          </p:nvSpPr>
          <p:spPr>
            <a:xfrm>
              <a:off x="9775618" y="1919941"/>
              <a:ext cx="1789264" cy="2289354"/>
            </a:xfrm>
            <a:prstGeom prst="rect">
              <a:avLst/>
            </a:prstGeom>
            <a:blipFill>
              <a:blip r:embed="rId5" cstate="print"/>
              <a:stretch>
                <a:fillRect/>
              </a:stretch>
            </a:blipFill>
          </p:spPr>
          <p:txBody>
            <a:bodyPr wrap="square" lIns="0" tIns="0" rIns="0" bIns="0" rtlCol="0"/>
            <a:lstStyle/>
            <a:p>
              <a:endParaRPr/>
            </a:p>
          </p:txBody>
        </p:sp>
        <p:sp>
          <p:nvSpPr>
            <p:cNvPr id="56" name="object 82"/>
            <p:cNvSpPr/>
            <p:nvPr/>
          </p:nvSpPr>
          <p:spPr>
            <a:xfrm>
              <a:off x="8536703" y="2879912"/>
              <a:ext cx="1698796" cy="1422365"/>
            </a:xfrm>
            <a:prstGeom prst="rect">
              <a:avLst/>
            </a:prstGeom>
            <a:blipFill>
              <a:blip r:embed="rId4" cstate="print"/>
              <a:stretch>
                <a:fillRect/>
              </a:stretch>
            </a:blipFill>
          </p:spPr>
          <p:txBody>
            <a:bodyPr wrap="square" lIns="0" tIns="0" rIns="0" bIns="0" rtlCol="0"/>
            <a:lstStyle/>
            <a:p>
              <a:endParaRPr/>
            </a:p>
          </p:txBody>
        </p:sp>
        <p:sp>
          <p:nvSpPr>
            <p:cNvPr id="57" name="object 83"/>
            <p:cNvSpPr/>
            <p:nvPr/>
          </p:nvSpPr>
          <p:spPr>
            <a:xfrm>
              <a:off x="9200138" y="3349845"/>
              <a:ext cx="1698796" cy="1422365"/>
            </a:xfrm>
            <a:prstGeom prst="rect">
              <a:avLst/>
            </a:prstGeom>
            <a:blipFill>
              <a:blip r:embed="rId4" cstate="print"/>
              <a:stretch>
                <a:fillRect/>
              </a:stretch>
            </a:blipFill>
          </p:spPr>
          <p:txBody>
            <a:bodyPr wrap="square" lIns="0" tIns="0" rIns="0" bIns="0" rtlCol="0"/>
            <a:lstStyle/>
            <a:p>
              <a:endParaRPr/>
            </a:p>
          </p:txBody>
        </p:sp>
        <p:sp>
          <p:nvSpPr>
            <p:cNvPr id="58" name="object 84"/>
            <p:cNvSpPr/>
            <p:nvPr/>
          </p:nvSpPr>
          <p:spPr>
            <a:xfrm>
              <a:off x="13665761" y="2852269"/>
              <a:ext cx="1698796" cy="1422365"/>
            </a:xfrm>
            <a:prstGeom prst="rect">
              <a:avLst/>
            </a:prstGeom>
            <a:blipFill>
              <a:blip r:embed="rId4" cstate="print"/>
              <a:stretch>
                <a:fillRect/>
              </a:stretch>
            </a:blipFill>
          </p:spPr>
          <p:txBody>
            <a:bodyPr wrap="square" lIns="0" tIns="0" rIns="0" bIns="0" rtlCol="0"/>
            <a:lstStyle/>
            <a:p>
              <a:endParaRPr/>
            </a:p>
          </p:txBody>
        </p:sp>
        <p:sp>
          <p:nvSpPr>
            <p:cNvPr id="59" name="object 85"/>
            <p:cNvSpPr/>
            <p:nvPr/>
          </p:nvSpPr>
          <p:spPr>
            <a:xfrm>
              <a:off x="17920565" y="3577106"/>
              <a:ext cx="1698796" cy="1419852"/>
            </a:xfrm>
            <a:prstGeom prst="rect">
              <a:avLst/>
            </a:prstGeom>
            <a:blipFill>
              <a:blip r:embed="rId4" cstate="print"/>
              <a:stretch>
                <a:fillRect/>
              </a:stretch>
            </a:blipFill>
          </p:spPr>
          <p:txBody>
            <a:bodyPr wrap="square" lIns="0" tIns="0" rIns="0" bIns="0" rtlCol="0"/>
            <a:lstStyle/>
            <a:p>
              <a:endParaRPr/>
            </a:p>
          </p:txBody>
        </p:sp>
        <p:sp>
          <p:nvSpPr>
            <p:cNvPr id="60" name="object 86"/>
            <p:cNvSpPr/>
            <p:nvPr/>
          </p:nvSpPr>
          <p:spPr>
            <a:xfrm>
              <a:off x="13140542" y="3395079"/>
              <a:ext cx="1698796" cy="1422365"/>
            </a:xfrm>
            <a:prstGeom prst="rect">
              <a:avLst/>
            </a:prstGeom>
            <a:blipFill>
              <a:blip r:embed="rId4" cstate="print"/>
              <a:stretch>
                <a:fillRect/>
              </a:stretch>
            </a:blipFill>
          </p:spPr>
          <p:txBody>
            <a:bodyPr wrap="square" lIns="0" tIns="0" rIns="0" bIns="0" rtlCol="0"/>
            <a:lstStyle/>
            <a:p>
              <a:endParaRPr/>
            </a:p>
          </p:txBody>
        </p:sp>
        <p:sp>
          <p:nvSpPr>
            <p:cNvPr id="61" name="object 87"/>
            <p:cNvSpPr/>
            <p:nvPr/>
          </p:nvSpPr>
          <p:spPr>
            <a:xfrm>
              <a:off x="14258833" y="3520730"/>
              <a:ext cx="1698796" cy="1422365"/>
            </a:xfrm>
            <a:prstGeom prst="rect">
              <a:avLst/>
            </a:prstGeom>
            <a:blipFill>
              <a:blip r:embed="rId4" cstate="print"/>
              <a:stretch>
                <a:fillRect/>
              </a:stretch>
            </a:blipFill>
          </p:spPr>
          <p:txBody>
            <a:bodyPr wrap="square" lIns="0" tIns="0" rIns="0" bIns="0" rtlCol="0"/>
            <a:lstStyle/>
            <a:p>
              <a:endParaRPr/>
            </a:p>
          </p:txBody>
        </p:sp>
        <p:sp>
          <p:nvSpPr>
            <p:cNvPr id="62" name="object 88"/>
            <p:cNvSpPr/>
            <p:nvPr/>
          </p:nvSpPr>
          <p:spPr>
            <a:xfrm>
              <a:off x="470638" y="8038752"/>
              <a:ext cx="2962841" cy="2040566"/>
            </a:xfrm>
            <a:prstGeom prst="rect">
              <a:avLst/>
            </a:prstGeom>
            <a:blipFill>
              <a:blip r:embed="rId7" cstate="print"/>
              <a:stretch>
                <a:fillRect/>
              </a:stretch>
            </a:blipFill>
          </p:spPr>
          <p:txBody>
            <a:bodyPr wrap="square" lIns="0" tIns="0" rIns="0" bIns="0" rtlCol="0"/>
            <a:lstStyle/>
            <a:p>
              <a:endParaRPr/>
            </a:p>
          </p:txBody>
        </p:sp>
        <p:sp>
          <p:nvSpPr>
            <p:cNvPr id="63" name="object 89"/>
            <p:cNvSpPr/>
            <p:nvPr/>
          </p:nvSpPr>
          <p:spPr>
            <a:xfrm>
              <a:off x="15927472" y="7757669"/>
              <a:ext cx="2832165" cy="2528090"/>
            </a:xfrm>
            <a:prstGeom prst="rect">
              <a:avLst/>
            </a:prstGeom>
            <a:blipFill>
              <a:blip r:embed="rId8" cstate="print"/>
              <a:stretch>
                <a:fillRect/>
              </a:stretch>
            </a:blipFill>
          </p:spPr>
          <p:txBody>
            <a:bodyPr wrap="square" lIns="0" tIns="0" rIns="0" bIns="0" rtlCol="0"/>
            <a:lstStyle/>
            <a:p>
              <a:endParaRPr/>
            </a:p>
          </p:txBody>
        </p:sp>
        <p:sp>
          <p:nvSpPr>
            <p:cNvPr id="64" name="object 90"/>
            <p:cNvSpPr/>
            <p:nvPr/>
          </p:nvSpPr>
          <p:spPr>
            <a:xfrm>
              <a:off x="10677790" y="8086874"/>
              <a:ext cx="4211808" cy="1711361"/>
            </a:xfrm>
            <a:prstGeom prst="rect">
              <a:avLst/>
            </a:prstGeom>
            <a:blipFill>
              <a:blip r:embed="rId9" cstate="print"/>
              <a:stretch>
                <a:fillRect/>
              </a:stretch>
            </a:blipFill>
          </p:spPr>
          <p:txBody>
            <a:bodyPr wrap="square" lIns="0" tIns="0" rIns="0" bIns="0" rtlCol="0"/>
            <a:lstStyle/>
            <a:p>
              <a:endParaRPr/>
            </a:p>
          </p:txBody>
        </p:sp>
        <p:sp>
          <p:nvSpPr>
            <p:cNvPr id="65" name="object 91"/>
            <p:cNvSpPr/>
            <p:nvPr/>
          </p:nvSpPr>
          <p:spPr>
            <a:xfrm>
              <a:off x="4176626" y="7531498"/>
              <a:ext cx="4799853" cy="2367257"/>
            </a:xfrm>
            <a:prstGeom prst="rect">
              <a:avLst/>
            </a:prstGeom>
            <a:blipFill>
              <a:blip r:embed="rId10"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37009559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BIM!!!</a:t>
            </a:r>
            <a:endParaRPr lang="it-IT" dirty="0"/>
          </a:p>
        </p:txBody>
      </p:sp>
      <p:pic>
        <p:nvPicPr>
          <p:cNvPr id="12292" name="Immagin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96627" y="2149055"/>
            <a:ext cx="3522662" cy="290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48501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Che cosa non è il </a:t>
            </a:r>
            <a:r>
              <a:rPr lang="it-IT" dirty="0" err="1" smtClean="0"/>
              <a:t>Bim</a:t>
            </a:r>
            <a:r>
              <a:rPr lang="it-IT" dirty="0"/>
              <a:t>?</a:t>
            </a:r>
          </a:p>
        </p:txBody>
      </p:sp>
      <p:sp>
        <p:nvSpPr>
          <p:cNvPr id="3" name="CasellaDiTesto 2"/>
          <p:cNvSpPr txBox="1"/>
          <p:nvPr/>
        </p:nvSpPr>
        <p:spPr>
          <a:xfrm>
            <a:off x="456254" y="1532045"/>
            <a:ext cx="5895703" cy="369332"/>
          </a:xfrm>
          <a:prstGeom prst="rect">
            <a:avLst/>
          </a:prstGeom>
          <a:noFill/>
        </p:spPr>
        <p:txBody>
          <a:bodyPr wrap="square" rtlCol="0">
            <a:spAutoFit/>
          </a:bodyPr>
          <a:lstStyle/>
          <a:p>
            <a:r>
              <a:rPr lang="it-IT" dirty="0" smtClean="0"/>
              <a:t>NON è un SOFTWARE</a:t>
            </a: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254" y="2438400"/>
            <a:ext cx="4605660" cy="2588642"/>
          </a:xfrm>
          <a:prstGeom prst="rect">
            <a:avLst/>
          </a:prstGeom>
        </p:spPr>
      </p:pic>
      <p:pic>
        <p:nvPicPr>
          <p:cNvPr id="5" name="Immagine 4"/>
          <p:cNvPicPr>
            <a:picLocks noChangeAspect="1"/>
          </p:cNvPicPr>
          <p:nvPr/>
        </p:nvPicPr>
        <p:blipFill>
          <a:blip r:embed="rId3"/>
          <a:stretch>
            <a:fillRect/>
          </a:stretch>
        </p:blipFill>
        <p:spPr>
          <a:xfrm>
            <a:off x="7301593" y="1639951"/>
            <a:ext cx="4381500" cy="3876675"/>
          </a:xfrm>
          <a:prstGeom prst="rect">
            <a:avLst/>
          </a:prstGeom>
        </p:spPr>
      </p:pic>
      <p:pic>
        <p:nvPicPr>
          <p:cNvPr id="1026" name="Picture 2" descr="Risultati immagini per if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1982" y="3135085"/>
            <a:ext cx="1418442" cy="1411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1735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Che cosa non è il </a:t>
            </a:r>
            <a:r>
              <a:rPr lang="it-IT" dirty="0" err="1" smtClean="0"/>
              <a:t>Bim</a:t>
            </a:r>
            <a:r>
              <a:rPr lang="it-IT" dirty="0"/>
              <a:t>?</a:t>
            </a:r>
          </a:p>
        </p:txBody>
      </p:sp>
      <p:sp>
        <p:nvSpPr>
          <p:cNvPr id="3" name="CasellaDiTesto 2"/>
          <p:cNvSpPr txBox="1"/>
          <p:nvPr/>
        </p:nvSpPr>
        <p:spPr>
          <a:xfrm>
            <a:off x="456254" y="1532045"/>
            <a:ext cx="5895703" cy="369332"/>
          </a:xfrm>
          <a:prstGeom prst="rect">
            <a:avLst/>
          </a:prstGeom>
          <a:noFill/>
        </p:spPr>
        <p:txBody>
          <a:bodyPr wrap="square" rtlCol="0">
            <a:spAutoFit/>
          </a:bodyPr>
          <a:lstStyle/>
          <a:p>
            <a:r>
              <a:rPr lang="it-IT" dirty="0" smtClean="0"/>
              <a:t>NON è solo un modello 3D!!!</a:t>
            </a:r>
          </a:p>
        </p:txBody>
      </p:sp>
      <p:pic>
        <p:nvPicPr>
          <p:cNvPr id="3076" name="Picture 4" descr="Risultati immagini per modello BIM le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9598" y="2271150"/>
            <a:ext cx="4084163" cy="3059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1278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Che cosa non è il </a:t>
            </a:r>
            <a:r>
              <a:rPr lang="it-IT" dirty="0" err="1" smtClean="0"/>
              <a:t>Bim</a:t>
            </a:r>
            <a:r>
              <a:rPr lang="it-IT" dirty="0"/>
              <a:t>?</a:t>
            </a:r>
          </a:p>
        </p:txBody>
      </p:sp>
      <p:sp>
        <p:nvSpPr>
          <p:cNvPr id="3" name="CasellaDiTesto 2"/>
          <p:cNvSpPr txBox="1"/>
          <p:nvPr/>
        </p:nvSpPr>
        <p:spPr>
          <a:xfrm>
            <a:off x="421420" y="1532045"/>
            <a:ext cx="5895703" cy="369332"/>
          </a:xfrm>
          <a:prstGeom prst="rect">
            <a:avLst/>
          </a:prstGeom>
          <a:noFill/>
        </p:spPr>
        <p:txBody>
          <a:bodyPr wrap="square" rtlCol="0">
            <a:spAutoFit/>
          </a:bodyPr>
          <a:lstStyle/>
          <a:p>
            <a:r>
              <a:rPr lang="it-IT" dirty="0" smtClean="0"/>
              <a:t>NON è solo per grandi progetti</a:t>
            </a:r>
          </a:p>
        </p:txBody>
      </p:sp>
      <p:pic>
        <p:nvPicPr>
          <p:cNvPr id="2050" name="Picture 2" descr="Risultati immagini per caset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726" y="2115364"/>
            <a:ext cx="3396199" cy="3024513"/>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a:blip r:embed="rId3"/>
          <a:stretch>
            <a:fillRect/>
          </a:stretch>
        </p:blipFill>
        <p:spPr>
          <a:xfrm>
            <a:off x="7526355" y="1532045"/>
            <a:ext cx="4389731" cy="3082151"/>
          </a:xfrm>
          <a:prstGeom prst="rect">
            <a:avLst/>
          </a:prstGeom>
        </p:spPr>
      </p:pic>
      <p:pic>
        <p:nvPicPr>
          <p:cNvPr id="2052" name="Picture 4" descr="Risultati immagini per pod bathro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4311" y="4209308"/>
            <a:ext cx="3578225" cy="2383098"/>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p:cNvPicPr>
            <a:picLocks noChangeAspect="1"/>
          </p:cNvPicPr>
          <p:nvPr/>
        </p:nvPicPr>
        <p:blipFill>
          <a:blip r:embed="rId5"/>
          <a:stretch>
            <a:fillRect/>
          </a:stretch>
        </p:blipFill>
        <p:spPr>
          <a:xfrm>
            <a:off x="4408695" y="1404196"/>
            <a:ext cx="2782641" cy="2805112"/>
          </a:xfrm>
          <a:prstGeom prst="rect">
            <a:avLst/>
          </a:prstGeom>
        </p:spPr>
      </p:pic>
    </p:spTree>
    <p:extLst>
      <p:ext uri="{BB962C8B-B14F-4D97-AF65-F5344CB8AC3E}">
        <p14:creationId xmlns:p14="http://schemas.microsoft.com/office/powerpoint/2010/main" val="18194550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Che cosa non è il </a:t>
            </a:r>
            <a:r>
              <a:rPr lang="it-IT" dirty="0" err="1" smtClean="0"/>
              <a:t>Bim</a:t>
            </a:r>
            <a:r>
              <a:rPr lang="it-IT" dirty="0"/>
              <a:t>?</a:t>
            </a:r>
          </a:p>
        </p:txBody>
      </p:sp>
      <p:sp>
        <p:nvSpPr>
          <p:cNvPr id="3" name="CasellaDiTesto 2"/>
          <p:cNvSpPr txBox="1"/>
          <p:nvPr/>
        </p:nvSpPr>
        <p:spPr>
          <a:xfrm>
            <a:off x="412628" y="1532045"/>
            <a:ext cx="5895703" cy="369332"/>
          </a:xfrm>
          <a:prstGeom prst="rect">
            <a:avLst/>
          </a:prstGeom>
          <a:noFill/>
        </p:spPr>
        <p:txBody>
          <a:bodyPr wrap="square" rtlCol="0">
            <a:spAutoFit/>
          </a:bodyPr>
          <a:lstStyle/>
          <a:p>
            <a:r>
              <a:rPr lang="it-IT" dirty="0" smtClean="0"/>
              <a:t>NON limita la creatività</a:t>
            </a:r>
          </a:p>
        </p:txBody>
      </p:sp>
      <p:pic>
        <p:nvPicPr>
          <p:cNvPr id="1026" name="Picture 2" descr="Risultati immagini per autodesk form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628" y="2031554"/>
            <a:ext cx="4056308" cy="194364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essuna descrizione della foto disponib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0906" y="1552896"/>
            <a:ext cx="3214849" cy="202556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Nessuna descrizione della foto disponib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6833" y="1456264"/>
            <a:ext cx="3023052" cy="1316371"/>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a:blip r:embed="rId5"/>
          <a:stretch>
            <a:fillRect/>
          </a:stretch>
        </p:blipFill>
        <p:spPr>
          <a:xfrm>
            <a:off x="9044274" y="3322153"/>
            <a:ext cx="3026455" cy="1971226"/>
          </a:xfrm>
          <a:prstGeom prst="rect">
            <a:avLst/>
          </a:prstGeom>
        </p:spPr>
      </p:pic>
      <p:pic>
        <p:nvPicPr>
          <p:cNvPr id="1034" name="Picture 10" descr="Risultati immagini per revit co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893" y="4307766"/>
            <a:ext cx="3864882" cy="232000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isultati immagini per railing station bologna dynamo bim"/>
          <p:cNvPicPr>
            <a:picLocks noChangeAspect="1" noChangeArrowheads="1"/>
          </p:cNvPicPr>
          <p:nvPr/>
        </p:nvPicPr>
        <p:blipFill rotWithShape="1">
          <a:blip r:embed="rId7">
            <a:extLst>
              <a:ext uri="{28A0092B-C50C-407E-A947-70E740481C1C}">
                <a14:useLocalDpi xmlns:a14="http://schemas.microsoft.com/office/drawing/2010/main" val="0"/>
              </a:ext>
            </a:extLst>
          </a:blip>
          <a:srcRect l="19879" t="24418" r="1461" b="5848"/>
          <a:stretch/>
        </p:blipFill>
        <p:spPr bwMode="auto">
          <a:xfrm>
            <a:off x="4468936" y="3872456"/>
            <a:ext cx="4575338" cy="2281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2768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Chi ha voluto il BIM?</a:t>
            </a:r>
            <a:endParaRPr lang="it-IT" dirty="0"/>
          </a:p>
        </p:txBody>
      </p:sp>
      <p:sp>
        <p:nvSpPr>
          <p:cNvPr id="3" name="CasellaDiTesto 2"/>
          <p:cNvSpPr txBox="1"/>
          <p:nvPr/>
        </p:nvSpPr>
        <p:spPr>
          <a:xfrm>
            <a:off x="456254" y="1532045"/>
            <a:ext cx="5895703" cy="369332"/>
          </a:xfrm>
          <a:prstGeom prst="rect">
            <a:avLst/>
          </a:prstGeom>
          <a:noFill/>
        </p:spPr>
        <p:txBody>
          <a:bodyPr wrap="square" rtlCol="0">
            <a:spAutoFit/>
          </a:bodyPr>
          <a:lstStyle/>
          <a:p>
            <a:r>
              <a:rPr lang="it-IT" dirty="0" smtClean="0"/>
              <a:t>Perché siamo qui?</a:t>
            </a:r>
          </a:p>
        </p:txBody>
      </p:sp>
      <p:sp>
        <p:nvSpPr>
          <p:cNvPr id="5" name="Rettangolo 4"/>
          <p:cNvSpPr/>
          <p:nvPr/>
        </p:nvSpPr>
        <p:spPr>
          <a:xfrm>
            <a:off x="46616" y="1901377"/>
            <a:ext cx="5110221" cy="1083374"/>
          </a:xfrm>
          <a:prstGeom prst="rect">
            <a:avLst/>
          </a:prstGeom>
        </p:spPr>
        <p:txBody>
          <a:bodyPr wrap="square">
            <a:spAutoFit/>
          </a:bodyPr>
          <a:lstStyle/>
          <a:p>
            <a:pPr marL="630000" lvl="1" indent="-306000">
              <a:spcBef>
                <a:spcPct val="20000"/>
              </a:spcBef>
              <a:spcAft>
                <a:spcPts val="600"/>
              </a:spcAft>
              <a:buClr>
                <a:srgbClr val="D55816"/>
              </a:buClr>
              <a:buSzPct val="92000"/>
              <a:buFont typeface="Wingdings 2" panose="05020102010507070707" pitchFamily="18" charset="2"/>
              <a:buChar char=""/>
              <a:defRPr/>
            </a:pPr>
            <a:r>
              <a:rPr lang="it-IT" altLang="it-IT" sz="1600" dirty="0" smtClean="0">
                <a:solidFill>
                  <a:srgbClr val="323232"/>
                </a:solidFill>
              </a:rPr>
              <a:t>Pubblica Amministrazione e Università</a:t>
            </a:r>
            <a:endParaRPr lang="it-IT" altLang="it-IT" sz="1600" dirty="0">
              <a:solidFill>
                <a:srgbClr val="323232"/>
              </a:solidFill>
            </a:endParaRPr>
          </a:p>
          <a:p>
            <a:pPr marL="630000" lvl="1" indent="-306000">
              <a:spcBef>
                <a:spcPct val="20000"/>
              </a:spcBef>
              <a:spcAft>
                <a:spcPts val="600"/>
              </a:spcAft>
              <a:buClr>
                <a:srgbClr val="D55816"/>
              </a:buClr>
              <a:buSzPct val="92000"/>
              <a:buFont typeface="Wingdings 2" panose="05020102010507070707" pitchFamily="18" charset="2"/>
              <a:buChar char=""/>
              <a:defRPr/>
            </a:pPr>
            <a:r>
              <a:rPr lang="it-IT" altLang="it-IT" sz="1600" dirty="0" smtClean="0">
                <a:solidFill>
                  <a:srgbClr val="323232"/>
                </a:solidFill>
              </a:rPr>
              <a:t>Software House</a:t>
            </a:r>
            <a:endParaRPr lang="it-IT" altLang="it-IT" sz="1600" dirty="0">
              <a:solidFill>
                <a:srgbClr val="323232"/>
              </a:solidFill>
            </a:endParaRPr>
          </a:p>
          <a:p>
            <a:pPr marL="630000" lvl="1" indent="-306000">
              <a:spcBef>
                <a:spcPct val="20000"/>
              </a:spcBef>
              <a:spcAft>
                <a:spcPts val="600"/>
              </a:spcAft>
              <a:buClr>
                <a:srgbClr val="D55816"/>
              </a:buClr>
              <a:buSzPct val="92000"/>
              <a:buFont typeface="Wingdings 2" panose="05020102010507070707" pitchFamily="18" charset="2"/>
              <a:buChar char=""/>
              <a:defRPr/>
            </a:pPr>
            <a:r>
              <a:rPr lang="it-IT" altLang="it-IT" sz="1600" dirty="0" smtClean="0">
                <a:solidFill>
                  <a:srgbClr val="323232"/>
                </a:solidFill>
              </a:rPr>
              <a:t>Organizzazione di categoria e operatori del settore</a:t>
            </a:r>
            <a:endParaRPr lang="it-IT" altLang="it-IT" sz="1600" dirty="0">
              <a:solidFill>
                <a:srgbClr val="323232"/>
              </a:solidFill>
            </a:endParaRPr>
          </a:p>
        </p:txBody>
      </p:sp>
      <p:pic>
        <p:nvPicPr>
          <p:cNvPr id="2050" name="Picture 2" descr="Risultati immagini per macleamy bi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067" y="2984751"/>
            <a:ext cx="5259858" cy="3264740"/>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4899" y="2647468"/>
            <a:ext cx="6050649" cy="3520050"/>
          </a:xfrm>
          <a:prstGeom prst="rect">
            <a:avLst/>
          </a:prstGeom>
        </p:spPr>
      </p:pic>
    </p:spTree>
    <p:extLst>
      <p:ext uri="{BB962C8B-B14F-4D97-AF65-F5344CB8AC3E}">
        <p14:creationId xmlns:p14="http://schemas.microsoft.com/office/powerpoint/2010/main" val="27923913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Chi ha voluto il BIM?</a:t>
            </a:r>
            <a:endParaRPr lang="it-IT" dirty="0"/>
          </a:p>
        </p:txBody>
      </p:sp>
      <p:sp>
        <p:nvSpPr>
          <p:cNvPr id="3" name="CasellaDiTesto 2"/>
          <p:cNvSpPr txBox="1"/>
          <p:nvPr/>
        </p:nvSpPr>
        <p:spPr>
          <a:xfrm>
            <a:off x="456254" y="1532045"/>
            <a:ext cx="5895703" cy="369332"/>
          </a:xfrm>
          <a:prstGeom prst="rect">
            <a:avLst/>
          </a:prstGeom>
          <a:noFill/>
        </p:spPr>
        <p:txBody>
          <a:bodyPr wrap="square" rtlCol="0">
            <a:spAutoFit/>
          </a:bodyPr>
          <a:lstStyle/>
          <a:p>
            <a:r>
              <a:rPr lang="it-IT" dirty="0" smtClean="0"/>
              <a:t>Perché siamo qui?</a:t>
            </a:r>
          </a:p>
        </p:txBody>
      </p:sp>
      <p:pic>
        <p:nvPicPr>
          <p:cNvPr id="4098" name="Picture 2" descr="Risultati immagini per construction and manufacturing productiv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7760" y="2118946"/>
            <a:ext cx="6346975" cy="3845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3245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Chi ha voluto il BIM?</a:t>
            </a:r>
            <a:endParaRPr lang="it-IT" dirty="0"/>
          </a:p>
        </p:txBody>
      </p:sp>
      <p:sp>
        <p:nvSpPr>
          <p:cNvPr id="3" name="CasellaDiTesto 2"/>
          <p:cNvSpPr txBox="1"/>
          <p:nvPr/>
        </p:nvSpPr>
        <p:spPr>
          <a:xfrm>
            <a:off x="456254" y="1532045"/>
            <a:ext cx="5895703" cy="369332"/>
          </a:xfrm>
          <a:prstGeom prst="rect">
            <a:avLst/>
          </a:prstGeom>
          <a:noFill/>
        </p:spPr>
        <p:txBody>
          <a:bodyPr wrap="square" rtlCol="0">
            <a:spAutoFit/>
          </a:bodyPr>
          <a:lstStyle/>
          <a:p>
            <a:r>
              <a:rPr lang="it-IT" dirty="0" smtClean="0"/>
              <a:t>Criticità settore costruzioni:</a:t>
            </a:r>
          </a:p>
        </p:txBody>
      </p:sp>
      <p:sp>
        <p:nvSpPr>
          <p:cNvPr id="5" name="Rectangle 7"/>
          <p:cNvSpPr txBox="1">
            <a:spLocks noChangeArrowheads="1"/>
          </p:cNvSpPr>
          <p:nvPr/>
        </p:nvSpPr>
        <p:spPr>
          <a:xfrm>
            <a:off x="3519857" y="1901377"/>
            <a:ext cx="5664200" cy="174051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r>
              <a:rPr lang="it-IT" altLang="it-IT" dirty="0" smtClean="0"/>
              <a:t>Il prototipo è il prodotto stesso</a:t>
            </a:r>
          </a:p>
          <a:p>
            <a:pPr lvl="1"/>
            <a:r>
              <a:rPr lang="it-IT" altLang="it-IT" dirty="0" smtClean="0"/>
              <a:t>Ogni volta si costruisce e si demolisce la fabbrica</a:t>
            </a:r>
          </a:p>
          <a:p>
            <a:pPr lvl="1"/>
            <a:r>
              <a:rPr lang="it-IT" altLang="it-IT" dirty="0" smtClean="0"/>
              <a:t>Scarsa collaborazione tra i protagonisti</a:t>
            </a:r>
          </a:p>
        </p:txBody>
      </p:sp>
    </p:spTree>
    <p:extLst>
      <p:ext uri="{BB962C8B-B14F-4D97-AF65-F5344CB8AC3E}">
        <p14:creationId xmlns:p14="http://schemas.microsoft.com/office/powerpoint/2010/main" val="40697573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Chi ha voluto il BIM?</a:t>
            </a:r>
            <a:endParaRPr lang="it-IT" dirty="0"/>
          </a:p>
        </p:txBody>
      </p:sp>
      <p:sp>
        <p:nvSpPr>
          <p:cNvPr id="3" name="CasellaDiTesto 2"/>
          <p:cNvSpPr txBox="1"/>
          <p:nvPr/>
        </p:nvSpPr>
        <p:spPr>
          <a:xfrm>
            <a:off x="456254" y="1532045"/>
            <a:ext cx="5895703" cy="369332"/>
          </a:xfrm>
          <a:prstGeom prst="rect">
            <a:avLst/>
          </a:prstGeom>
          <a:noFill/>
        </p:spPr>
        <p:txBody>
          <a:bodyPr wrap="square" rtlCol="0">
            <a:spAutoFit/>
          </a:bodyPr>
          <a:lstStyle/>
          <a:p>
            <a:r>
              <a:rPr lang="it-IT" dirty="0" smtClean="0"/>
              <a:t>Differenze?</a:t>
            </a:r>
          </a:p>
        </p:txBody>
      </p:sp>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254" y="2338753"/>
            <a:ext cx="5239927" cy="2947459"/>
          </a:xfrm>
          <a:prstGeom prst="rect">
            <a:avLst/>
          </a:prstGeom>
        </p:spPr>
      </p:pic>
      <p:pic>
        <p:nvPicPr>
          <p:cNvPr id="7170" name="Picture 2" descr="Risultati immagini per BIM mod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6181" y="2338753"/>
            <a:ext cx="6196382" cy="3872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69044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7492" y="4273060"/>
            <a:ext cx="2666583" cy="1778611"/>
          </a:xfrm>
          <a:prstGeom prst="rect">
            <a:avLst/>
          </a:prstGeom>
        </p:spPr>
      </p:pic>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521" y="3148731"/>
            <a:ext cx="2496321" cy="1531693"/>
          </a:xfrm>
          <a:prstGeom prst="rect">
            <a:avLst/>
          </a:prstGeom>
        </p:spPr>
      </p:pic>
      <p:sp>
        <p:nvSpPr>
          <p:cNvPr id="9" name="Rettangolo 8"/>
          <p:cNvSpPr/>
          <p:nvPr/>
        </p:nvSpPr>
        <p:spPr>
          <a:xfrm>
            <a:off x="2491154" y="2155422"/>
            <a:ext cx="6096000" cy="2031325"/>
          </a:xfrm>
          <a:prstGeom prst="rect">
            <a:avLst/>
          </a:prstGeom>
        </p:spPr>
        <p:txBody>
          <a:bodyPr>
            <a:spAutoFit/>
          </a:bodyPr>
          <a:lstStyle/>
          <a:p>
            <a:pPr algn="ctr"/>
            <a:r>
              <a:rPr lang="it-IT" dirty="0">
                <a:solidFill>
                  <a:srgbClr val="222222"/>
                </a:solidFill>
                <a:latin typeface="Verdana" panose="020B0604030504040204" pitchFamily="34" charset="0"/>
              </a:rPr>
              <a:t>DIRECTIVE 2014/24/EU, che all’art.22 comma 4 sollecita esplicitamente </a:t>
            </a:r>
            <a:r>
              <a:rPr lang="it-IT" b="1" i="1" dirty="0">
                <a:solidFill>
                  <a:srgbClr val="222222"/>
                </a:solidFill>
                <a:latin typeface="Verdana" panose="020B0604030504040204" pitchFamily="34" charset="0"/>
              </a:rPr>
              <a:t>“For public </a:t>
            </a:r>
            <a:r>
              <a:rPr lang="it-IT" b="1" i="1" dirty="0" err="1">
                <a:solidFill>
                  <a:srgbClr val="222222"/>
                </a:solidFill>
                <a:latin typeface="Verdana" panose="020B0604030504040204" pitchFamily="34" charset="0"/>
              </a:rPr>
              <a:t>works</a:t>
            </a:r>
            <a:r>
              <a:rPr lang="it-IT" b="1" i="1" dirty="0">
                <a:solidFill>
                  <a:srgbClr val="222222"/>
                </a:solidFill>
                <a:latin typeface="Verdana" panose="020B0604030504040204" pitchFamily="34" charset="0"/>
              </a:rPr>
              <a:t> </a:t>
            </a:r>
            <a:r>
              <a:rPr lang="it-IT" b="1" i="1" dirty="0" err="1">
                <a:solidFill>
                  <a:srgbClr val="222222"/>
                </a:solidFill>
                <a:latin typeface="Verdana" panose="020B0604030504040204" pitchFamily="34" charset="0"/>
              </a:rPr>
              <a:t>contracts</a:t>
            </a:r>
            <a:r>
              <a:rPr lang="it-IT" b="1" i="1" dirty="0">
                <a:solidFill>
                  <a:srgbClr val="222222"/>
                </a:solidFill>
                <a:latin typeface="Verdana" panose="020B0604030504040204" pitchFamily="34" charset="0"/>
              </a:rPr>
              <a:t> and design contests”</a:t>
            </a:r>
            <a:r>
              <a:rPr lang="it-IT" dirty="0">
                <a:solidFill>
                  <a:srgbClr val="222222"/>
                </a:solidFill>
                <a:latin typeface="Verdana" panose="020B0604030504040204" pitchFamily="34" charset="0"/>
              </a:rPr>
              <a:t> tutti i paesi membri all’adozione di specifici strumenti elettronici quali il Building Information </a:t>
            </a:r>
            <a:r>
              <a:rPr lang="it-IT" dirty="0" err="1">
                <a:solidFill>
                  <a:srgbClr val="222222"/>
                </a:solidFill>
                <a:latin typeface="Verdana" panose="020B0604030504040204" pitchFamily="34" charset="0"/>
              </a:rPr>
              <a:t>Modelling</a:t>
            </a:r>
            <a:r>
              <a:rPr lang="it-IT" dirty="0">
                <a:solidFill>
                  <a:srgbClr val="222222"/>
                </a:solidFill>
                <a:latin typeface="Verdana" panose="020B0604030504040204" pitchFamily="34" charset="0"/>
              </a:rPr>
              <a:t> o similari, un’azione strategica a sostegno della produttività del settore costruzioni</a:t>
            </a:r>
            <a:endParaRPr lang="it-IT" dirty="0"/>
          </a:p>
        </p:txBody>
      </p:sp>
    </p:spTree>
    <p:extLst>
      <p:ext uri="{BB962C8B-B14F-4D97-AF65-F5344CB8AC3E}">
        <p14:creationId xmlns:p14="http://schemas.microsoft.com/office/powerpoint/2010/main" val="27492697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pic>
        <p:nvPicPr>
          <p:cNvPr id="1026" name="Picture 2" descr="Risultati immagini per regno un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5692" y="1744004"/>
            <a:ext cx="2386577" cy="1193289"/>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369696" y="2340648"/>
            <a:ext cx="8070920" cy="3791807"/>
          </a:xfrm>
          <a:prstGeom prst="rect">
            <a:avLst/>
          </a:prstGeom>
        </p:spPr>
        <p:txBody>
          <a:bodyPr wrap="square">
            <a:spAutoFit/>
          </a:bodyPr>
          <a:lstStyle/>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è considerabile la forza trainante per l’adozione del BIM attraverso il resto d’Europa</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Ha dal 2015 </a:t>
            </a:r>
            <a:r>
              <a:rPr lang="it-IT" sz="1600" dirty="0">
                <a:solidFill>
                  <a:schemeClr val="tx2"/>
                </a:solidFill>
              </a:rPr>
              <a:t>il BIM </a:t>
            </a:r>
            <a:r>
              <a:rPr lang="it-IT" sz="1600" dirty="0" err="1">
                <a:solidFill>
                  <a:schemeClr val="tx2"/>
                </a:solidFill>
              </a:rPr>
              <a:t>Protocol</a:t>
            </a:r>
            <a:r>
              <a:rPr lang="it-IT" sz="1600" dirty="0">
                <a:solidFill>
                  <a:schemeClr val="tx2"/>
                </a:solidFill>
              </a:rPr>
              <a:t> v2.1 e il documento viene costantemente </a:t>
            </a:r>
            <a:r>
              <a:rPr lang="it-IT" sz="1600" dirty="0" smtClean="0">
                <a:solidFill>
                  <a:schemeClr val="tx2"/>
                </a:solidFill>
              </a:rPr>
              <a:t>aggiornato</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Norme: BS e PAS </a:t>
            </a:r>
            <a:r>
              <a:rPr lang="it-IT" sz="1600" dirty="0" smtClean="0">
                <a:solidFill>
                  <a:schemeClr val="tx2"/>
                </a:solidFill>
              </a:rPr>
              <a:t>(Public </a:t>
            </a:r>
            <a:r>
              <a:rPr lang="it-IT" sz="1600" dirty="0" err="1">
                <a:solidFill>
                  <a:schemeClr val="tx2"/>
                </a:solidFill>
              </a:rPr>
              <a:t>Available</a:t>
            </a:r>
            <a:r>
              <a:rPr lang="it-IT" sz="1600" dirty="0">
                <a:solidFill>
                  <a:schemeClr val="tx2"/>
                </a:solidFill>
              </a:rPr>
              <a:t> </a:t>
            </a:r>
            <a:r>
              <a:rPr lang="it-IT" sz="1600" dirty="0" err="1" smtClean="0">
                <a:solidFill>
                  <a:schemeClr val="tx2"/>
                </a:solidFill>
              </a:rPr>
              <a:t>Specifications</a:t>
            </a:r>
            <a:r>
              <a:rPr lang="it-IT" sz="1600" dirty="0" smtClean="0">
                <a:solidFill>
                  <a:schemeClr val="tx2"/>
                </a:solidFill>
              </a:rPr>
              <a:t>) 1192</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Progetti Pilota in ambito di </a:t>
            </a:r>
            <a:r>
              <a:rPr lang="it-IT" sz="1600" dirty="0" err="1" smtClean="0">
                <a:solidFill>
                  <a:schemeClr val="tx2"/>
                </a:solidFill>
              </a:rPr>
              <a:t>ediliza</a:t>
            </a:r>
            <a:r>
              <a:rPr lang="it-IT" sz="1600" dirty="0" smtClean="0">
                <a:solidFill>
                  <a:schemeClr val="tx2"/>
                </a:solidFill>
              </a:rPr>
              <a:t> scolastica</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Obbiettivi: </a:t>
            </a:r>
            <a:endParaRPr lang="it-IT" sz="1600" dirty="0" smtClean="0">
              <a:solidFill>
                <a:schemeClr val="tx2"/>
              </a:solidFill>
            </a:endParaRPr>
          </a:p>
          <a:p>
            <a:pPr marL="1124100" lvl="2" indent="-342900">
              <a:spcBef>
                <a:spcPct val="20000"/>
              </a:spcBef>
              <a:spcAft>
                <a:spcPts val="600"/>
              </a:spcAft>
              <a:buClr>
                <a:schemeClr val="accent2"/>
              </a:buClr>
              <a:buSzPct val="92000"/>
              <a:buFont typeface="+mj-lt"/>
              <a:buAutoNum type="arabicPeriod"/>
            </a:pPr>
            <a:r>
              <a:rPr lang="it-IT" sz="1600" dirty="0" smtClean="0">
                <a:solidFill>
                  <a:schemeClr val="tx2"/>
                </a:solidFill>
              </a:rPr>
              <a:t>nel </a:t>
            </a:r>
            <a:r>
              <a:rPr lang="it-IT" sz="1600" dirty="0">
                <a:solidFill>
                  <a:schemeClr val="tx2"/>
                </a:solidFill>
              </a:rPr>
              <a:t>2016 il raggiungimento l’obiettivo del Livello 2; obiettivo raggiunto con largo anticipo</a:t>
            </a:r>
          </a:p>
          <a:p>
            <a:pPr marL="1124100" lvl="2" indent="-342900">
              <a:spcBef>
                <a:spcPct val="20000"/>
              </a:spcBef>
              <a:spcAft>
                <a:spcPts val="600"/>
              </a:spcAft>
              <a:buClr>
                <a:schemeClr val="accent2"/>
              </a:buClr>
              <a:buSzPct val="92000"/>
              <a:buFont typeface="+mj-lt"/>
              <a:buAutoNum type="arabicPeriod"/>
            </a:pPr>
            <a:r>
              <a:rPr lang="it-IT" sz="1600" dirty="0">
                <a:solidFill>
                  <a:schemeClr val="tx2"/>
                </a:solidFill>
              </a:rPr>
              <a:t>entro il 2020 il raggiungimento del Livello 3, cioè il BIM integrato per tutto il ciclo di vita dell’edificio</a:t>
            </a:r>
          </a:p>
          <a:p>
            <a:pPr marL="630000" lvl="1" indent="-306000">
              <a:spcBef>
                <a:spcPct val="20000"/>
              </a:spcBef>
              <a:spcAft>
                <a:spcPts val="600"/>
              </a:spcAft>
              <a:buClr>
                <a:schemeClr val="accent2"/>
              </a:buClr>
              <a:buSzPct val="92000"/>
              <a:buFont typeface="Wingdings 2" panose="05020102010507070707" pitchFamily="18" charset="2"/>
              <a:buChar char=""/>
            </a:pPr>
            <a:endParaRPr lang="it-IT" sz="1600" dirty="0" smtClean="0">
              <a:solidFill>
                <a:schemeClr val="tx2"/>
              </a:solidFill>
            </a:endParaRPr>
          </a:p>
          <a:p>
            <a:endParaRPr lang="it-IT" dirty="0"/>
          </a:p>
        </p:txBody>
      </p:sp>
      <p:sp>
        <p:nvSpPr>
          <p:cNvPr id="7" name="CasellaDiTesto 6"/>
          <p:cNvSpPr txBox="1"/>
          <p:nvPr/>
        </p:nvSpPr>
        <p:spPr>
          <a:xfrm>
            <a:off x="720024" y="1566794"/>
            <a:ext cx="5895703" cy="369332"/>
          </a:xfrm>
          <a:prstGeom prst="rect">
            <a:avLst/>
          </a:prstGeom>
          <a:noFill/>
        </p:spPr>
        <p:txBody>
          <a:bodyPr wrap="square" rtlCol="0">
            <a:spAutoFit/>
          </a:bodyPr>
          <a:lstStyle/>
          <a:p>
            <a:r>
              <a:rPr lang="it-IT" dirty="0" smtClean="0"/>
              <a:t>Regno Unito:</a:t>
            </a:r>
          </a:p>
        </p:txBody>
      </p:sp>
      <p:pic>
        <p:nvPicPr>
          <p:cNvPr id="3074" name="Picture 2" descr="Risultati immagini per livelli bi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4717" y="3752849"/>
            <a:ext cx="4317283" cy="2518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51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3927" y="584090"/>
            <a:ext cx="11029616" cy="544914"/>
          </a:xfrm>
        </p:spPr>
        <p:txBody>
          <a:bodyPr>
            <a:normAutofit/>
          </a:bodyPr>
          <a:lstStyle/>
          <a:p>
            <a:r>
              <a:rPr lang="it-IT" dirty="0" smtClean="0"/>
              <a:t>Che cosa è il </a:t>
            </a:r>
            <a:r>
              <a:rPr lang="it-IT" dirty="0" err="1" smtClean="0"/>
              <a:t>bim</a:t>
            </a:r>
            <a:r>
              <a:rPr lang="it-IT" dirty="0" smtClean="0"/>
              <a:t>?</a:t>
            </a:r>
            <a:endParaRPr lang="it-IT" dirty="0"/>
          </a:p>
        </p:txBody>
      </p:sp>
      <p:sp>
        <p:nvSpPr>
          <p:cNvPr id="3" name="CasellaDiTesto 2"/>
          <p:cNvSpPr txBox="1"/>
          <p:nvPr/>
        </p:nvSpPr>
        <p:spPr>
          <a:xfrm>
            <a:off x="463927" y="1481942"/>
            <a:ext cx="5895703" cy="369332"/>
          </a:xfrm>
          <a:prstGeom prst="rect">
            <a:avLst/>
          </a:prstGeom>
          <a:noFill/>
        </p:spPr>
        <p:txBody>
          <a:bodyPr wrap="square" rtlCol="0">
            <a:spAutoFit/>
          </a:bodyPr>
          <a:lstStyle/>
          <a:p>
            <a:r>
              <a:rPr lang="it-IT" dirty="0" smtClean="0"/>
              <a:t>Definizioni: </a:t>
            </a:r>
          </a:p>
        </p:txBody>
      </p:sp>
      <p:sp>
        <p:nvSpPr>
          <p:cNvPr id="4" name="Rettangolo 3"/>
          <p:cNvSpPr/>
          <p:nvPr/>
        </p:nvSpPr>
        <p:spPr>
          <a:xfrm>
            <a:off x="5582496" y="2400001"/>
            <a:ext cx="6096000" cy="1477328"/>
          </a:xfrm>
          <a:prstGeom prst="rect">
            <a:avLst/>
          </a:prstGeom>
        </p:spPr>
        <p:txBody>
          <a:bodyPr>
            <a:spAutoFit/>
          </a:bodyPr>
          <a:lstStyle/>
          <a:p>
            <a:pPr algn="ctr"/>
            <a:r>
              <a:rPr lang="it-CH" i="1" dirty="0" smtClean="0"/>
              <a:t>«Il </a:t>
            </a:r>
            <a:r>
              <a:rPr lang="it-CH" i="1" dirty="0"/>
              <a:t>BIM è un processo basato su un modello digitale intelligente dell’edificio/infrastruttura con il quale può essere gestito l’intero ciclo di vita della costruzione, condividendo le informazioni in tutte le fasi di progetto tra i responsabili della progettazione, costruzione e gestione </a:t>
            </a:r>
            <a:r>
              <a:rPr lang="it-CH" i="1" dirty="0" smtClean="0"/>
              <a:t>dell’edificio/Infrastruttura»</a:t>
            </a:r>
            <a:endParaRPr lang="it-CH" b="1" dirty="0">
              <a:latin typeface="Corisande OT Light" pitchFamily="50" charset="0"/>
            </a:endParaRPr>
          </a:p>
        </p:txBody>
      </p:sp>
      <p:sp>
        <p:nvSpPr>
          <p:cNvPr id="5" name="Rettangolo 4"/>
          <p:cNvSpPr/>
          <p:nvPr/>
        </p:nvSpPr>
        <p:spPr>
          <a:xfrm>
            <a:off x="263630" y="1910917"/>
            <a:ext cx="6096000" cy="646331"/>
          </a:xfrm>
          <a:prstGeom prst="rect">
            <a:avLst/>
          </a:prstGeom>
        </p:spPr>
        <p:txBody>
          <a:bodyPr>
            <a:spAutoFit/>
          </a:bodyPr>
          <a:lstStyle/>
          <a:p>
            <a:pPr algn="ctr"/>
            <a:r>
              <a:rPr lang="it-IT" i="1" dirty="0" smtClean="0"/>
              <a:t>«il BIM è la rappresentazione </a:t>
            </a:r>
            <a:r>
              <a:rPr lang="it-IT" i="1" dirty="0"/>
              <a:t>digitale di caratteristiche fisiche e funzionali di un </a:t>
            </a:r>
            <a:r>
              <a:rPr lang="it-IT" i="1" dirty="0" smtClean="0"/>
              <a:t>oggetto»</a:t>
            </a:r>
            <a:endParaRPr lang="it-IT" i="1" dirty="0"/>
          </a:p>
        </p:txBody>
      </p:sp>
      <p:sp>
        <p:nvSpPr>
          <p:cNvPr id="6" name="Rettangolo 5"/>
          <p:cNvSpPr/>
          <p:nvPr/>
        </p:nvSpPr>
        <p:spPr>
          <a:xfrm>
            <a:off x="5582496" y="4067409"/>
            <a:ext cx="6096000" cy="923330"/>
          </a:xfrm>
          <a:prstGeom prst="rect">
            <a:avLst/>
          </a:prstGeom>
        </p:spPr>
        <p:txBody>
          <a:bodyPr>
            <a:spAutoFit/>
          </a:bodyPr>
          <a:lstStyle/>
          <a:p>
            <a:pPr algn="ctr"/>
            <a:r>
              <a:rPr lang="it-IT" i="1" dirty="0" smtClean="0"/>
              <a:t>«E</a:t>
            </a:r>
            <a:r>
              <a:rPr lang="it-IT" i="1" dirty="0"/>
              <a:t>’ una metodologia di lavoro che consente di ottenere prodotti edilizi di più alta qualità grazie alla condivisione e chiarezza di informazioni di ogni </a:t>
            </a:r>
            <a:r>
              <a:rPr lang="it-IT" i="1" dirty="0" smtClean="0"/>
              <a:t>componente»</a:t>
            </a:r>
            <a:endParaRPr lang="it-IT" i="1" dirty="0"/>
          </a:p>
        </p:txBody>
      </p:sp>
      <p:sp>
        <p:nvSpPr>
          <p:cNvPr id="7" name="Rettangolo 6"/>
          <p:cNvSpPr/>
          <p:nvPr/>
        </p:nvSpPr>
        <p:spPr>
          <a:xfrm>
            <a:off x="363778" y="3620325"/>
            <a:ext cx="6096000" cy="369332"/>
          </a:xfrm>
          <a:prstGeom prst="rect">
            <a:avLst/>
          </a:prstGeom>
        </p:spPr>
        <p:txBody>
          <a:bodyPr>
            <a:spAutoFit/>
          </a:bodyPr>
          <a:lstStyle/>
          <a:p>
            <a:r>
              <a:rPr lang="it-IT" i="1" dirty="0" smtClean="0"/>
              <a:t>«Il modello BIM è l’alter-ego digitale della costruzione reale»</a:t>
            </a:r>
            <a:endParaRPr lang="it-IT" i="1" dirty="0"/>
          </a:p>
        </p:txBody>
      </p:sp>
      <p:sp>
        <p:nvSpPr>
          <p:cNvPr id="8" name="Rettangolo 7"/>
          <p:cNvSpPr/>
          <p:nvPr/>
        </p:nvSpPr>
        <p:spPr>
          <a:xfrm>
            <a:off x="263630" y="5050382"/>
            <a:ext cx="6096000" cy="923330"/>
          </a:xfrm>
          <a:prstGeom prst="rect">
            <a:avLst/>
          </a:prstGeom>
        </p:spPr>
        <p:txBody>
          <a:bodyPr>
            <a:spAutoFit/>
          </a:bodyPr>
          <a:lstStyle/>
          <a:p>
            <a:pPr algn="ctr"/>
            <a:r>
              <a:rPr lang="it-IT" i="1" dirty="0"/>
              <a:t>«un set di tecnologie, processi e norme che consentono a numerose parti in causa di progettare, costruire e gestire una struttura in modo collaborativo, all’interno di uno spazio virtuale»</a:t>
            </a:r>
          </a:p>
        </p:txBody>
      </p:sp>
    </p:spTree>
    <p:extLst>
      <p:ext uri="{BB962C8B-B14F-4D97-AF65-F5344CB8AC3E}">
        <p14:creationId xmlns:p14="http://schemas.microsoft.com/office/powerpoint/2010/main" val="37830345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sp>
        <p:nvSpPr>
          <p:cNvPr id="3" name="Rettangolo 2"/>
          <p:cNvSpPr/>
          <p:nvPr/>
        </p:nvSpPr>
        <p:spPr>
          <a:xfrm>
            <a:off x="369696" y="1936126"/>
            <a:ext cx="8070920" cy="2105192"/>
          </a:xfrm>
          <a:prstGeom prst="rect">
            <a:avLst/>
          </a:prstGeom>
        </p:spPr>
        <p:txBody>
          <a:bodyPr wrap="square">
            <a:spAutoFit/>
          </a:bodyPr>
          <a:lstStyle/>
          <a:p>
            <a:pPr marL="324000" lvl="1">
              <a:spcBef>
                <a:spcPct val="20000"/>
              </a:spcBef>
              <a:spcAft>
                <a:spcPts val="600"/>
              </a:spcAft>
              <a:buClr>
                <a:schemeClr val="accent2"/>
              </a:buClr>
              <a:buSzPct val="92000"/>
            </a:pPr>
            <a:r>
              <a:rPr lang="it-IT" b="1" dirty="0" smtClean="0">
                <a:solidFill>
                  <a:srgbClr val="3B3B40"/>
                </a:solidFill>
                <a:latin typeface="inherit"/>
              </a:rPr>
              <a:t>Fase </a:t>
            </a:r>
            <a:r>
              <a:rPr lang="it-IT" b="1" dirty="0">
                <a:solidFill>
                  <a:srgbClr val="3B3B40"/>
                </a:solidFill>
                <a:latin typeface="inherit"/>
              </a:rPr>
              <a:t>di preparazione 2015/2017 e di studio</a:t>
            </a:r>
            <a:r>
              <a:rPr lang="it-IT" b="1" dirty="0" smtClean="0">
                <a:solidFill>
                  <a:srgbClr val="3B3B40"/>
                </a:solidFill>
                <a:latin typeface="inherit"/>
              </a:rPr>
              <a:t>:</a:t>
            </a:r>
            <a:endParaRPr lang="it-IT" b="1" dirty="0">
              <a:solidFill>
                <a:srgbClr val="3B3B40"/>
              </a:solidFill>
              <a:latin typeface="inherit"/>
            </a:endParaRP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delle condizioni ottimali per l’uso del BIM nei grandi progetti infrastrutturali</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del quadro giuridico e tecnico</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degli standard</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delle strategie da adottare per il funzionamento del BIM di quattro progetti pilota, il principale dei quali è il tunnel ferroviario nella città di </a:t>
            </a:r>
            <a:r>
              <a:rPr lang="it-IT" sz="1600" dirty="0" err="1">
                <a:solidFill>
                  <a:schemeClr val="tx2"/>
                </a:solidFill>
              </a:rPr>
              <a:t>Rastatt</a:t>
            </a:r>
            <a:r>
              <a:rPr lang="it-IT" sz="1600" dirty="0">
                <a:solidFill>
                  <a:schemeClr val="tx2"/>
                </a:solidFill>
              </a:rPr>
              <a:t> “</a:t>
            </a:r>
            <a:r>
              <a:rPr lang="it-IT" sz="1600" dirty="0" err="1">
                <a:solidFill>
                  <a:schemeClr val="tx2"/>
                </a:solidFill>
              </a:rPr>
              <a:t>Deutsche</a:t>
            </a:r>
            <a:r>
              <a:rPr lang="it-IT" sz="1600" dirty="0">
                <a:solidFill>
                  <a:schemeClr val="tx2"/>
                </a:solidFill>
              </a:rPr>
              <a:t> </a:t>
            </a:r>
            <a:r>
              <a:rPr lang="it-IT" sz="1600" dirty="0" err="1">
                <a:solidFill>
                  <a:schemeClr val="tx2"/>
                </a:solidFill>
              </a:rPr>
              <a:t>Bahn</a:t>
            </a:r>
            <a:r>
              <a:rPr lang="it-IT" sz="1600" dirty="0">
                <a:solidFill>
                  <a:schemeClr val="tx2"/>
                </a:solidFill>
              </a:rPr>
              <a:t> </a:t>
            </a:r>
            <a:r>
              <a:rPr lang="it-IT" sz="1600" dirty="0" err="1">
                <a:solidFill>
                  <a:schemeClr val="tx2"/>
                </a:solidFill>
              </a:rPr>
              <a:t>Netz</a:t>
            </a:r>
            <a:r>
              <a:rPr lang="it-IT" sz="1600" dirty="0">
                <a:solidFill>
                  <a:schemeClr val="tx2"/>
                </a:solidFill>
              </a:rPr>
              <a:t> AG”</a:t>
            </a:r>
          </a:p>
        </p:txBody>
      </p:sp>
      <p:sp>
        <p:nvSpPr>
          <p:cNvPr id="7" name="CasellaDiTesto 6"/>
          <p:cNvSpPr txBox="1"/>
          <p:nvPr/>
        </p:nvSpPr>
        <p:spPr>
          <a:xfrm>
            <a:off x="720024" y="1566794"/>
            <a:ext cx="5895703" cy="369332"/>
          </a:xfrm>
          <a:prstGeom prst="rect">
            <a:avLst/>
          </a:prstGeom>
          <a:noFill/>
        </p:spPr>
        <p:txBody>
          <a:bodyPr wrap="square" rtlCol="0">
            <a:spAutoFit/>
          </a:bodyPr>
          <a:lstStyle/>
          <a:p>
            <a:r>
              <a:rPr lang="it-IT" dirty="0" smtClean="0"/>
              <a:t>Germania:</a:t>
            </a:r>
          </a:p>
        </p:txBody>
      </p:sp>
      <p:pic>
        <p:nvPicPr>
          <p:cNvPr id="2050" name="Picture 2" descr="Risultati immagini per germa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5691" y="1751460"/>
            <a:ext cx="2386577" cy="1491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16809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sp>
        <p:nvSpPr>
          <p:cNvPr id="3" name="Rettangolo 2"/>
          <p:cNvSpPr/>
          <p:nvPr/>
        </p:nvSpPr>
        <p:spPr>
          <a:xfrm>
            <a:off x="369696" y="1936126"/>
            <a:ext cx="8070920" cy="2723823"/>
          </a:xfrm>
          <a:prstGeom prst="rect">
            <a:avLst/>
          </a:prstGeom>
        </p:spPr>
        <p:txBody>
          <a:bodyPr wrap="square">
            <a:spAutoFit/>
          </a:bodyPr>
          <a:lstStyle/>
          <a:p>
            <a:pPr marL="324000" lvl="1">
              <a:spcBef>
                <a:spcPct val="20000"/>
              </a:spcBef>
              <a:spcAft>
                <a:spcPts val="600"/>
              </a:spcAft>
              <a:buClr>
                <a:schemeClr val="accent2"/>
              </a:buClr>
              <a:buSzPct val="92000"/>
            </a:pPr>
            <a:r>
              <a:rPr lang="it-IT" b="1" dirty="0">
                <a:solidFill>
                  <a:srgbClr val="3B3B40"/>
                </a:solidFill>
                <a:latin typeface="inherit"/>
              </a:rPr>
              <a:t>Fase pilota 2017/2020 essa consiste nel</a:t>
            </a:r>
            <a:r>
              <a:rPr lang="it-IT" b="1" dirty="0" smtClean="0">
                <a:solidFill>
                  <a:srgbClr val="3B3B40"/>
                </a:solidFill>
                <a:latin typeface="inherit"/>
              </a:rPr>
              <a:t>:</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raccogliere esperienze esaustive nell’uso pratico del BIM durante la fase di pianificazione e costruzione</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sviluppare ulteriori progetti pilota (se ne prevedono ulteriori 20) e monitorare costantemente quelli già avviati</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sviluppare linee guida, </a:t>
            </a:r>
            <a:r>
              <a:rPr lang="it-IT" sz="1600" dirty="0" err="1">
                <a:solidFill>
                  <a:schemeClr val="tx2"/>
                </a:solidFill>
              </a:rPr>
              <a:t>checklist</a:t>
            </a:r>
            <a:r>
              <a:rPr lang="it-IT" sz="1600" dirty="0">
                <a:solidFill>
                  <a:schemeClr val="tx2"/>
                </a:solidFill>
              </a:rPr>
              <a:t> e campioni per l’utilizzo del BIM in progetti futuri</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fornire chiarimenti circa l’aspetto legale e normativo</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sviluppare database per facilitare il lavoro in BIM</a:t>
            </a:r>
          </a:p>
        </p:txBody>
      </p:sp>
      <p:sp>
        <p:nvSpPr>
          <p:cNvPr id="7" name="CasellaDiTesto 6"/>
          <p:cNvSpPr txBox="1"/>
          <p:nvPr/>
        </p:nvSpPr>
        <p:spPr>
          <a:xfrm>
            <a:off x="720024" y="1566794"/>
            <a:ext cx="5895703" cy="369332"/>
          </a:xfrm>
          <a:prstGeom prst="rect">
            <a:avLst/>
          </a:prstGeom>
          <a:noFill/>
        </p:spPr>
        <p:txBody>
          <a:bodyPr wrap="square" rtlCol="0">
            <a:spAutoFit/>
          </a:bodyPr>
          <a:lstStyle/>
          <a:p>
            <a:r>
              <a:rPr lang="it-IT" dirty="0" smtClean="0"/>
              <a:t>Germania:</a:t>
            </a:r>
          </a:p>
        </p:txBody>
      </p:sp>
      <p:pic>
        <p:nvPicPr>
          <p:cNvPr id="2050" name="Picture 2" descr="Risultati immagini per germa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5691" y="1751460"/>
            <a:ext cx="2386577" cy="1491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7850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sp>
        <p:nvSpPr>
          <p:cNvPr id="3" name="Rettangolo 2"/>
          <p:cNvSpPr/>
          <p:nvPr/>
        </p:nvSpPr>
        <p:spPr>
          <a:xfrm>
            <a:off x="369696" y="1936126"/>
            <a:ext cx="8070920" cy="1234184"/>
          </a:xfrm>
          <a:prstGeom prst="rect">
            <a:avLst/>
          </a:prstGeom>
        </p:spPr>
        <p:txBody>
          <a:bodyPr wrap="square">
            <a:spAutoFit/>
          </a:bodyPr>
          <a:lstStyle/>
          <a:p>
            <a:pPr marL="324000" lvl="1">
              <a:spcBef>
                <a:spcPct val="20000"/>
              </a:spcBef>
              <a:spcAft>
                <a:spcPts val="600"/>
              </a:spcAft>
              <a:buClr>
                <a:schemeClr val="accent2"/>
              </a:buClr>
              <a:buSzPct val="92000"/>
            </a:pPr>
            <a:r>
              <a:rPr lang="it-IT" b="1" dirty="0">
                <a:solidFill>
                  <a:srgbClr val="3B3B40"/>
                </a:solidFill>
                <a:latin typeface="inherit"/>
              </a:rPr>
              <a:t>Fase di applicazione dal 2020 in poi, a pieno regime.:</a:t>
            </a:r>
            <a:endParaRPr lang="it-IT" b="1" dirty="0" smtClean="0">
              <a:solidFill>
                <a:srgbClr val="3B3B40"/>
              </a:solidFill>
              <a:latin typeface="inherit"/>
            </a:endParaRP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Dal 2020 il BIM dovrà essere applicato regolarmente ed obbligatoriamente per la pianificazione e la realizzazione di grandi progetti nel settore dei trasporti e delle infrastrutture pubbliche.</a:t>
            </a:r>
          </a:p>
        </p:txBody>
      </p:sp>
      <p:sp>
        <p:nvSpPr>
          <p:cNvPr id="7" name="CasellaDiTesto 6"/>
          <p:cNvSpPr txBox="1"/>
          <p:nvPr/>
        </p:nvSpPr>
        <p:spPr>
          <a:xfrm>
            <a:off x="720024" y="1566794"/>
            <a:ext cx="5895703" cy="369332"/>
          </a:xfrm>
          <a:prstGeom prst="rect">
            <a:avLst/>
          </a:prstGeom>
          <a:noFill/>
        </p:spPr>
        <p:txBody>
          <a:bodyPr wrap="square" rtlCol="0">
            <a:spAutoFit/>
          </a:bodyPr>
          <a:lstStyle/>
          <a:p>
            <a:r>
              <a:rPr lang="it-IT" dirty="0" smtClean="0"/>
              <a:t>Germania:</a:t>
            </a:r>
          </a:p>
        </p:txBody>
      </p:sp>
      <p:pic>
        <p:nvPicPr>
          <p:cNvPr id="2050" name="Picture 2" descr="Risultati immagini per germa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5691" y="1751460"/>
            <a:ext cx="2386577" cy="1491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358017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sp>
        <p:nvSpPr>
          <p:cNvPr id="3" name="Rettangolo 2"/>
          <p:cNvSpPr/>
          <p:nvPr/>
        </p:nvSpPr>
        <p:spPr>
          <a:xfrm>
            <a:off x="369696" y="1669270"/>
            <a:ext cx="8624448" cy="5047536"/>
          </a:xfrm>
          <a:prstGeom prst="rect">
            <a:avLst/>
          </a:prstGeom>
        </p:spPr>
        <p:txBody>
          <a:bodyPr wrap="square">
            <a:spAutoFit/>
          </a:bodyPr>
          <a:lstStyle/>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PTNB (Plan </a:t>
            </a:r>
            <a:r>
              <a:rPr lang="it-IT" sz="1600" dirty="0" err="1">
                <a:solidFill>
                  <a:schemeClr val="tx2"/>
                </a:solidFill>
              </a:rPr>
              <a:t>Transition</a:t>
            </a:r>
            <a:r>
              <a:rPr lang="it-IT" sz="1600" dirty="0">
                <a:solidFill>
                  <a:schemeClr val="tx2"/>
                </a:solidFill>
              </a:rPr>
              <a:t> </a:t>
            </a:r>
            <a:r>
              <a:rPr lang="it-IT" sz="1600" dirty="0" err="1">
                <a:solidFill>
                  <a:schemeClr val="tx2"/>
                </a:solidFill>
              </a:rPr>
              <a:t>Numèrique</a:t>
            </a:r>
            <a:r>
              <a:rPr lang="it-IT" sz="1600" dirty="0">
                <a:solidFill>
                  <a:schemeClr val="tx2"/>
                </a:solidFill>
              </a:rPr>
              <a:t> </a:t>
            </a:r>
            <a:r>
              <a:rPr lang="it-IT" sz="1600" dirty="0" err="1">
                <a:solidFill>
                  <a:schemeClr val="tx2"/>
                </a:solidFill>
              </a:rPr>
              <a:t>dans</a:t>
            </a:r>
            <a:r>
              <a:rPr lang="it-IT" sz="1600" dirty="0">
                <a:solidFill>
                  <a:schemeClr val="tx2"/>
                </a:solidFill>
              </a:rPr>
              <a:t> le </a:t>
            </a:r>
            <a:r>
              <a:rPr lang="it-IT" sz="1600" dirty="0" err="1">
                <a:solidFill>
                  <a:schemeClr val="tx2"/>
                </a:solidFill>
              </a:rPr>
              <a:t>Bàtiment</a:t>
            </a:r>
            <a:r>
              <a:rPr lang="it-IT" sz="1600" dirty="0">
                <a:solidFill>
                  <a:schemeClr val="tx2"/>
                </a:solidFill>
              </a:rPr>
              <a:t>), avviato nel 2014 e portato a termine nel 2017, ha previsto un finanziamento di 20 milioni di euro a supporto delle politiche nazionali per lo sviluppo digitale delle costruzioni l’iniziativa si pone sullo stesso livello del BIM task </a:t>
            </a:r>
            <a:r>
              <a:rPr lang="it-IT" sz="1600" dirty="0" err="1">
                <a:solidFill>
                  <a:schemeClr val="tx2"/>
                </a:solidFill>
              </a:rPr>
              <a:t>group</a:t>
            </a:r>
            <a:r>
              <a:rPr lang="it-IT" sz="1600" dirty="0">
                <a:solidFill>
                  <a:schemeClr val="tx2"/>
                </a:solidFill>
              </a:rPr>
              <a:t> britannico, ovvero prevede l’individuazione di un comitato affinché studi l’argomento e influenzi l’opinione pubblica a riguardo</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La piattaforma pubblica KROQI </a:t>
            </a:r>
            <a:r>
              <a:rPr lang="it-IT" sz="1600" dirty="0" smtClean="0">
                <a:solidFill>
                  <a:schemeClr val="tx2"/>
                </a:solidFill>
              </a:rPr>
              <a:t>consente:</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permettere un accesso facilitato alle piccole e medie imprese al BIM</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migliorare </a:t>
            </a:r>
            <a:r>
              <a:rPr lang="it-IT" sz="1600" dirty="0">
                <a:solidFill>
                  <a:schemeClr val="tx2"/>
                </a:solidFill>
              </a:rPr>
              <a:t>la gestione della pianificazione e delle risorse</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aumentare la reattività e la </a:t>
            </a:r>
            <a:r>
              <a:rPr lang="it-IT" sz="1600" dirty="0" smtClean="0">
                <a:solidFill>
                  <a:schemeClr val="tx2"/>
                </a:solidFill>
              </a:rPr>
              <a:t>produttività</a:t>
            </a:r>
            <a:endParaRPr lang="it-IT" sz="1600" dirty="0">
              <a:solidFill>
                <a:schemeClr val="tx2"/>
              </a:solidFill>
            </a:endParaRP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organizzare riunioni, videoconferenze, chat</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condividere in tempo reale informazioni e documenti</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assegnare e gestire attività</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a:t>
            </a:r>
            <a:r>
              <a:rPr lang="it-IT" sz="1600" dirty="0">
                <a:solidFill>
                  <a:schemeClr val="tx2"/>
                </a:solidFill>
              </a:rPr>
              <a:t>Obiettivi </a:t>
            </a:r>
            <a:r>
              <a:rPr lang="it-IT" sz="1600" dirty="0" err="1">
                <a:solidFill>
                  <a:schemeClr val="tx2"/>
                </a:solidFill>
              </a:rPr>
              <a:t>Bim</a:t>
            </a:r>
            <a:r>
              <a:rPr lang="it-IT" sz="1600" dirty="0">
                <a:solidFill>
                  <a:schemeClr val="tx2"/>
                </a:solidFill>
              </a:rPr>
              <a:t> 2022» firmato nel 2017 vuole:</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sottolineare l’impegno volontario di tutta la  filiera  a favore della transizione al digitale</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porsi come obiettivo il 2022 per un utilizzo diffuso del BIM nelle nuove costruzioni</a:t>
            </a:r>
          </a:p>
        </p:txBody>
      </p:sp>
      <p:sp>
        <p:nvSpPr>
          <p:cNvPr id="7" name="CasellaDiTesto 6"/>
          <p:cNvSpPr txBox="1"/>
          <p:nvPr/>
        </p:nvSpPr>
        <p:spPr>
          <a:xfrm>
            <a:off x="693647" y="1299938"/>
            <a:ext cx="5895703" cy="369332"/>
          </a:xfrm>
          <a:prstGeom prst="rect">
            <a:avLst/>
          </a:prstGeom>
          <a:noFill/>
        </p:spPr>
        <p:txBody>
          <a:bodyPr wrap="square" rtlCol="0">
            <a:spAutoFit/>
          </a:bodyPr>
          <a:lstStyle/>
          <a:p>
            <a:r>
              <a:rPr lang="it-IT" dirty="0" smtClean="0"/>
              <a:t>Francia:</a:t>
            </a:r>
          </a:p>
        </p:txBody>
      </p:sp>
      <p:pic>
        <p:nvPicPr>
          <p:cNvPr id="3074" name="Picture 2" descr="Risultati immagini per franc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4144" y="1806936"/>
            <a:ext cx="2386577" cy="1591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0615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sp>
        <p:nvSpPr>
          <p:cNvPr id="3" name="Rettangolo 2"/>
          <p:cNvSpPr/>
          <p:nvPr/>
        </p:nvSpPr>
        <p:spPr>
          <a:xfrm>
            <a:off x="369696" y="1936126"/>
            <a:ext cx="8624448" cy="3065455"/>
          </a:xfrm>
          <a:prstGeom prst="rect">
            <a:avLst/>
          </a:prstGeom>
        </p:spPr>
        <p:txBody>
          <a:bodyPr wrap="square">
            <a:spAutoFit/>
          </a:bodyPr>
          <a:lstStyle/>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2014: Nasce </a:t>
            </a:r>
            <a:r>
              <a:rPr lang="it-IT" sz="1600" dirty="0" err="1">
                <a:solidFill>
                  <a:schemeClr val="tx2"/>
                </a:solidFill>
              </a:rPr>
              <a:t>buildingSMART</a:t>
            </a:r>
            <a:r>
              <a:rPr lang="it-IT" sz="1600" dirty="0">
                <a:solidFill>
                  <a:schemeClr val="tx2"/>
                </a:solidFill>
              </a:rPr>
              <a:t> Spagna</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2015: a Barcellona il congresso EUBIM-Spagna in cui diverse istituzioni catalane fanno il punto della situazione e propongo iniziative a favore della diffusione del BIM nel Paese.</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2017: La Catalogna adotta gli standard IFC per la diffusione di processi BIM in tutte le fasi del processo costruttivo.</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2018/2019:</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12/03/2018: uso raccomandato del BIM nei bandi di lavori pubblici</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12/12/2018:  uso obbligatorio del BIM nei bandi di costruzione di opere pubbliche</a:t>
            </a:r>
          </a:p>
          <a:p>
            <a:pPr marL="1087200" lvl="2" indent="-306000">
              <a:spcBef>
                <a:spcPct val="20000"/>
              </a:spcBef>
              <a:spcAft>
                <a:spcPts val="600"/>
              </a:spcAft>
              <a:buClr>
                <a:schemeClr val="accent2"/>
              </a:buClr>
              <a:buSzPct val="92000"/>
              <a:buFont typeface="Wingdings 2" panose="05020102010507070707" pitchFamily="18" charset="2"/>
              <a:buChar char=""/>
            </a:pPr>
            <a:r>
              <a:rPr lang="it-IT" sz="1600" dirty="0">
                <a:solidFill>
                  <a:schemeClr val="tx2"/>
                </a:solidFill>
              </a:rPr>
              <a:t>26/07/2019: uso obbligatorio del BIM in tutti i lavori pubblici e nelle infrastrutture</a:t>
            </a:r>
          </a:p>
        </p:txBody>
      </p:sp>
      <p:sp>
        <p:nvSpPr>
          <p:cNvPr id="7" name="CasellaDiTesto 6"/>
          <p:cNvSpPr txBox="1"/>
          <p:nvPr/>
        </p:nvSpPr>
        <p:spPr>
          <a:xfrm>
            <a:off x="720024" y="1566794"/>
            <a:ext cx="5895703" cy="369332"/>
          </a:xfrm>
          <a:prstGeom prst="rect">
            <a:avLst/>
          </a:prstGeom>
          <a:noFill/>
        </p:spPr>
        <p:txBody>
          <a:bodyPr wrap="square" rtlCol="0">
            <a:spAutoFit/>
          </a:bodyPr>
          <a:lstStyle/>
          <a:p>
            <a:r>
              <a:rPr lang="it-IT" dirty="0" smtClean="0"/>
              <a:t>Spagna:</a:t>
            </a:r>
          </a:p>
        </p:txBody>
      </p:sp>
      <p:pic>
        <p:nvPicPr>
          <p:cNvPr id="6146" name="Picture 2" descr="Risultati immagini per spag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4144" y="1828923"/>
            <a:ext cx="2610928" cy="1740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7077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a:t>
            </a:r>
            <a:r>
              <a:rPr lang="it-IT" dirty="0" err="1" smtClean="0"/>
              <a:t>bim</a:t>
            </a:r>
            <a:r>
              <a:rPr lang="it-IT" dirty="0" smtClean="0"/>
              <a:t> in </a:t>
            </a:r>
            <a:r>
              <a:rPr lang="it-IT" dirty="0" err="1" smtClean="0"/>
              <a:t>europa</a:t>
            </a:r>
            <a:r>
              <a:rPr lang="it-IT" dirty="0" smtClean="0"/>
              <a:t> </a:t>
            </a:r>
            <a:endParaRPr lang="it-IT" dirty="0"/>
          </a:p>
        </p:txBody>
      </p:sp>
      <p:sp>
        <p:nvSpPr>
          <p:cNvPr id="7" name="CasellaDiTesto 6"/>
          <p:cNvSpPr txBox="1"/>
          <p:nvPr/>
        </p:nvSpPr>
        <p:spPr>
          <a:xfrm>
            <a:off x="720024" y="1566794"/>
            <a:ext cx="5895703" cy="369332"/>
          </a:xfrm>
          <a:prstGeom prst="rect">
            <a:avLst/>
          </a:prstGeom>
          <a:noFill/>
        </p:spPr>
        <p:txBody>
          <a:bodyPr wrap="square" rtlCol="0">
            <a:spAutoFit/>
          </a:bodyPr>
          <a:lstStyle/>
          <a:p>
            <a:r>
              <a:rPr lang="it-IT" dirty="0" smtClean="0"/>
              <a:t>Danimarca e Finlandia:</a:t>
            </a:r>
          </a:p>
        </p:txBody>
      </p:sp>
      <p:sp>
        <p:nvSpPr>
          <p:cNvPr id="10" name="Rettangolo 9"/>
          <p:cNvSpPr/>
          <p:nvPr/>
        </p:nvSpPr>
        <p:spPr>
          <a:xfrm>
            <a:off x="369696" y="1936126"/>
            <a:ext cx="8624448" cy="338554"/>
          </a:xfrm>
          <a:prstGeom prst="rect">
            <a:avLst/>
          </a:prstGeom>
        </p:spPr>
        <p:txBody>
          <a:bodyPr wrap="square">
            <a:spAutoFit/>
          </a:bodyPr>
          <a:lstStyle/>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Precursori fin dal 2007</a:t>
            </a:r>
            <a:endParaRPr lang="it-IT" sz="1600" dirty="0">
              <a:solidFill>
                <a:schemeClr val="tx2"/>
              </a:solidFill>
            </a:endParaRP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7595" y="1566794"/>
            <a:ext cx="6896263" cy="4800183"/>
          </a:xfrm>
          <a:prstGeom prst="rect">
            <a:avLst/>
          </a:prstGeom>
        </p:spPr>
      </p:pic>
      <p:pic>
        <p:nvPicPr>
          <p:cNvPr id="1026" name="Picture 2" descr="Risultati immagini per danimarca bandie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194" y="3280904"/>
            <a:ext cx="670169" cy="4314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isultati immagini per finlandia bandie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194" y="2529828"/>
            <a:ext cx="681586" cy="41625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344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pic>
        <p:nvPicPr>
          <p:cNvPr id="7170" name="Picture 2" descr="Risultati immagini per ital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0434" y="1482197"/>
            <a:ext cx="2505075" cy="167005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575893" y="1482197"/>
            <a:ext cx="2199641" cy="338554"/>
          </a:xfrm>
          <a:prstGeom prst="rect">
            <a:avLst/>
          </a:prstGeom>
        </p:spPr>
        <p:txBody>
          <a:bodyPr wrap="none">
            <a:spAutoFit/>
          </a:bodyPr>
          <a:lstStyle/>
          <a:p>
            <a:r>
              <a:rPr lang="it-IT" sz="1600" dirty="0">
                <a:solidFill>
                  <a:schemeClr val="tx2"/>
                </a:solidFill>
              </a:rPr>
              <a:t>DIRECTIVE 2014/24/EU</a:t>
            </a:r>
          </a:p>
        </p:txBody>
      </p:sp>
      <p:sp>
        <p:nvSpPr>
          <p:cNvPr id="4" name="Rettangolo 3"/>
          <p:cNvSpPr/>
          <p:nvPr/>
        </p:nvSpPr>
        <p:spPr>
          <a:xfrm>
            <a:off x="389988" y="2482367"/>
            <a:ext cx="6096000" cy="830997"/>
          </a:xfrm>
          <a:prstGeom prst="rect">
            <a:avLst/>
          </a:prstGeom>
        </p:spPr>
        <p:txBody>
          <a:bodyPr>
            <a:spAutoFit/>
          </a:bodyPr>
          <a:lstStyle/>
          <a:p>
            <a:pPr algn="just"/>
            <a:r>
              <a:rPr lang="it-IT" sz="1600" dirty="0">
                <a:solidFill>
                  <a:schemeClr val="tx2"/>
                </a:solidFill>
              </a:rPr>
              <a:t>2016: Recepimento della direttiva nel Codice Appalti, (art. 23 – comma </a:t>
            </a:r>
            <a:r>
              <a:rPr lang="it-IT" sz="1600" dirty="0" smtClean="0">
                <a:solidFill>
                  <a:schemeClr val="tx2"/>
                </a:solidFill>
              </a:rPr>
              <a:t>	13</a:t>
            </a:r>
            <a:r>
              <a:rPr lang="it-IT" sz="1600" dirty="0">
                <a:solidFill>
                  <a:schemeClr val="tx2"/>
                </a:solidFill>
              </a:rPr>
              <a:t>) ed introduzione del BIM come possibilità operativa per la </a:t>
            </a:r>
            <a:r>
              <a:rPr lang="it-IT" sz="1600" dirty="0" smtClean="0">
                <a:solidFill>
                  <a:schemeClr val="tx2"/>
                </a:solidFill>
              </a:rPr>
              <a:t>	partecipazione </a:t>
            </a:r>
            <a:r>
              <a:rPr lang="it-IT" sz="1600" dirty="0">
                <a:solidFill>
                  <a:schemeClr val="tx2"/>
                </a:solidFill>
              </a:rPr>
              <a:t>alle gare</a:t>
            </a:r>
          </a:p>
        </p:txBody>
      </p:sp>
      <p:sp>
        <p:nvSpPr>
          <p:cNvPr id="5" name="Rettangolo 4"/>
          <p:cNvSpPr/>
          <p:nvPr/>
        </p:nvSpPr>
        <p:spPr>
          <a:xfrm>
            <a:off x="389988" y="3974981"/>
            <a:ext cx="11401425" cy="2554545"/>
          </a:xfrm>
          <a:prstGeom prst="rect">
            <a:avLst/>
          </a:prstGeom>
        </p:spPr>
        <p:txBody>
          <a:bodyPr wrap="square">
            <a:spAutoFit/>
          </a:bodyPr>
          <a:lstStyle/>
          <a:p>
            <a:r>
              <a:rPr lang="it-IT" sz="1600" i="1" dirty="0" smtClean="0">
                <a:solidFill>
                  <a:schemeClr val="tx2"/>
                </a:solidFill>
              </a:rPr>
              <a:t>Art. 23 – comma 13</a:t>
            </a:r>
            <a:endParaRPr lang="it-IT" sz="1600" i="1" dirty="0">
              <a:solidFill>
                <a:schemeClr val="tx2"/>
              </a:solidFill>
            </a:endParaRPr>
          </a:p>
          <a:p>
            <a:r>
              <a:rPr lang="it-IT" sz="1600" i="1" dirty="0" smtClean="0">
                <a:solidFill>
                  <a:schemeClr val="tx2"/>
                </a:solidFill>
              </a:rPr>
              <a:t>Le </a:t>
            </a:r>
            <a:r>
              <a:rPr lang="it-IT" sz="1600" i="1" dirty="0">
                <a:solidFill>
                  <a:schemeClr val="tx2"/>
                </a:solidFill>
              </a:rPr>
              <a:t>stazioni appaltanti possono richiedere per le nuove opere nonché per interventi di recupero, riqualificazione o varianti, prioritariamente per i lavori complessi, l’uso dei metodi e strumenti elettronici specifici di cui al comma 1, lettera h). Tali strumenti utilizzano piattaforme interoperabili a mezzo di formati aperti non proprietari, al fine di non limitare la concorrenza tra i fornitori di tecnologie e il coinvolgimento di specifiche progettualità tra i progettisti. L’uso dei metodi e strumenti elettronici può essere richiesto soltanto dalle stazioni appaltanti dotate di personale adeguatamente formato. Con decreto del Ministero delle infrastrutture e dei trasporti da adottare entro il 31 luglio 2016, anche avvalendosi di una Commissione appositamente istituita presso il medesimo Ministero, senza oneri aggiuntivi a carico della finanza pubblica sono definiti le modalità e i tempi di progressiva introduzione dell'obbligatorietà dei suddetti metodi presso le stazioni appaltanti, le amministrazioni concedenti e gli operatori economici, valutata in relazione alla tipologia delle opere da affidare e della strategia di digitalizzazione delle amministrazioni pubbliche e del settore delle costruzioni. L'utilizzo di tali metodologie costituisce parametro di valutazione dei requisiti premianti di </a:t>
            </a:r>
            <a:r>
              <a:rPr lang="it-IT" sz="1600" i="1" dirty="0" smtClean="0">
                <a:solidFill>
                  <a:schemeClr val="tx2"/>
                </a:solidFill>
              </a:rPr>
              <a:t>cui all’art.38</a:t>
            </a:r>
            <a:endParaRPr lang="it-IT" sz="1600" i="1" dirty="0">
              <a:solidFill>
                <a:schemeClr val="tx2"/>
              </a:solidFill>
            </a:endParaRPr>
          </a:p>
        </p:txBody>
      </p:sp>
      <p:sp>
        <p:nvSpPr>
          <p:cNvPr id="6" name="Freccia in giù 5"/>
          <p:cNvSpPr/>
          <p:nvPr/>
        </p:nvSpPr>
        <p:spPr>
          <a:xfrm>
            <a:off x="1905000" y="1905000"/>
            <a:ext cx="314325" cy="504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1505583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pic>
        <p:nvPicPr>
          <p:cNvPr id="7170" name="Picture 2" descr="Risultati immagini per ital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4734" y="1455765"/>
            <a:ext cx="2505075" cy="167005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575893" y="1482197"/>
            <a:ext cx="5704447" cy="338554"/>
          </a:xfrm>
          <a:prstGeom prst="rect">
            <a:avLst/>
          </a:prstGeom>
        </p:spPr>
        <p:txBody>
          <a:bodyPr wrap="none">
            <a:spAutoFit/>
          </a:bodyPr>
          <a:lstStyle/>
          <a:p>
            <a:r>
              <a:rPr lang="it-IT" sz="1600" dirty="0" smtClean="0">
                <a:solidFill>
                  <a:schemeClr val="tx2"/>
                </a:solidFill>
              </a:rPr>
              <a:t>2017</a:t>
            </a:r>
            <a:r>
              <a:rPr lang="it-IT" sz="1600" dirty="0">
                <a:solidFill>
                  <a:schemeClr val="tx2"/>
                </a:solidFill>
              </a:rPr>
              <a:t>:  D.M. n 560 del 1/12/2017 - Decreto Ministeriale “</a:t>
            </a:r>
            <a:r>
              <a:rPr lang="it-IT" sz="1600" dirty="0" err="1">
                <a:solidFill>
                  <a:schemeClr val="tx2"/>
                </a:solidFill>
              </a:rPr>
              <a:t>Baratono</a:t>
            </a:r>
            <a:r>
              <a:rPr lang="it-IT" sz="1600" dirty="0">
                <a:solidFill>
                  <a:schemeClr val="tx2"/>
                </a:solidFill>
              </a:rPr>
              <a:t>”</a:t>
            </a:r>
          </a:p>
        </p:txBody>
      </p:sp>
      <p:sp>
        <p:nvSpPr>
          <p:cNvPr id="8" name="Rettangolo 7"/>
          <p:cNvSpPr/>
          <p:nvPr/>
        </p:nvSpPr>
        <p:spPr>
          <a:xfrm>
            <a:off x="504824" y="2290790"/>
            <a:ext cx="9363075" cy="3539430"/>
          </a:xfrm>
          <a:prstGeom prst="rect">
            <a:avLst/>
          </a:prstGeom>
        </p:spPr>
        <p:txBody>
          <a:bodyPr wrap="square">
            <a:spAutoFit/>
          </a:bodyPr>
          <a:lstStyle/>
          <a:p>
            <a:r>
              <a:rPr lang="it-IT" sz="1600" b="1" dirty="0">
                <a:solidFill>
                  <a:schemeClr val="tx2"/>
                </a:solidFill>
              </a:rPr>
              <a:t>Art. 3 - Adempimenti preliminari delle stazioni Appaltanti</a:t>
            </a:r>
          </a:p>
          <a:p>
            <a:r>
              <a:rPr lang="it-IT" sz="1600" dirty="0">
                <a:solidFill>
                  <a:schemeClr val="tx2"/>
                </a:solidFill>
              </a:rPr>
              <a:t>1. L’utilizzo dei metodi di cui all’articolo 23, comma 13, del codice dei contratti pubblici è subordinato</a:t>
            </a:r>
          </a:p>
          <a:p>
            <a:r>
              <a:rPr lang="it-IT" sz="1600" dirty="0">
                <a:solidFill>
                  <a:schemeClr val="tx2"/>
                </a:solidFill>
              </a:rPr>
              <a:t>all’adozione, anche a titolo non oneroso, da parte delle stazioni appaltanti, di:</a:t>
            </a:r>
          </a:p>
          <a:p>
            <a:r>
              <a:rPr lang="it-IT" sz="1600" dirty="0">
                <a:solidFill>
                  <a:schemeClr val="tx2"/>
                </a:solidFill>
              </a:rPr>
              <a:t>a) un piano di formazione del proprio personale in relazione al ruolo ricoperto, con particolare</a:t>
            </a:r>
          </a:p>
          <a:p>
            <a:r>
              <a:rPr lang="it-IT" sz="1600" dirty="0">
                <a:solidFill>
                  <a:schemeClr val="tx2"/>
                </a:solidFill>
              </a:rPr>
              <a:t>riferimento ai metodi e strumenti elettronici specifici, quali quelli di modellazione per l’edilizia e le</a:t>
            </a:r>
          </a:p>
          <a:p>
            <a:r>
              <a:rPr lang="it-IT" sz="1600" dirty="0">
                <a:solidFill>
                  <a:schemeClr val="tx2"/>
                </a:solidFill>
              </a:rPr>
              <a:t>infrastrutture;</a:t>
            </a:r>
          </a:p>
          <a:p>
            <a:r>
              <a:rPr lang="it-IT" sz="1600" dirty="0">
                <a:solidFill>
                  <a:schemeClr val="tx2"/>
                </a:solidFill>
              </a:rPr>
              <a:t>b) un piano di acquisizione o di manutenzione degli strumenti hardware e software di gestione digitale</a:t>
            </a:r>
          </a:p>
          <a:p>
            <a:r>
              <a:rPr lang="it-IT" sz="1600" dirty="0">
                <a:solidFill>
                  <a:schemeClr val="tx2"/>
                </a:solidFill>
              </a:rPr>
              <a:t>dei processi decisionali e informativi, adeguati alla natura dell’opera, alla fase di processo ed al tipo di</a:t>
            </a:r>
          </a:p>
          <a:p>
            <a:r>
              <a:rPr lang="it-IT" sz="1600" dirty="0">
                <a:solidFill>
                  <a:schemeClr val="tx2"/>
                </a:solidFill>
              </a:rPr>
              <a:t>procedura in cui sono adottati;</a:t>
            </a:r>
          </a:p>
          <a:p>
            <a:r>
              <a:rPr lang="it-IT" sz="1600" dirty="0">
                <a:solidFill>
                  <a:schemeClr val="tx2"/>
                </a:solidFill>
              </a:rPr>
              <a:t>c) un atto organizzativo che espliciti il processo di controllo e gestione, il gestore del dato e la gestione</a:t>
            </a:r>
          </a:p>
          <a:p>
            <a:r>
              <a:rPr lang="it-IT" sz="1600" dirty="0">
                <a:solidFill>
                  <a:schemeClr val="tx2"/>
                </a:solidFill>
              </a:rPr>
              <a:t>dei conflitti.</a:t>
            </a:r>
          </a:p>
          <a:p>
            <a:r>
              <a:rPr lang="it-IT" sz="1600" dirty="0">
                <a:solidFill>
                  <a:schemeClr val="tx2"/>
                </a:solidFill>
              </a:rPr>
              <a:t>2. Le stazioni appaltanti si adeguano, comunque, a quanto previsto dal comma 1 entro e non oltre le</a:t>
            </a:r>
          </a:p>
          <a:p>
            <a:r>
              <a:rPr lang="it-IT" sz="1600" dirty="0">
                <a:solidFill>
                  <a:schemeClr val="tx2"/>
                </a:solidFill>
              </a:rPr>
              <a:t>date fissate dall’articolo 6, comma 1, in relazione all’introduzione obbligatoria dei metodi e degli strumenti</a:t>
            </a:r>
          </a:p>
          <a:p>
            <a:r>
              <a:rPr lang="it-IT" sz="1600" dirty="0">
                <a:solidFill>
                  <a:schemeClr val="tx2"/>
                </a:solidFill>
              </a:rPr>
              <a:t>di cui all’articolo 23, comma 1, lettera h), del codice dei contratti pubblici.</a:t>
            </a:r>
          </a:p>
        </p:txBody>
      </p:sp>
    </p:spTree>
    <p:extLst>
      <p:ext uri="{BB962C8B-B14F-4D97-AF65-F5344CB8AC3E}">
        <p14:creationId xmlns:p14="http://schemas.microsoft.com/office/powerpoint/2010/main" val="21292394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pic>
        <p:nvPicPr>
          <p:cNvPr id="7170" name="Picture 2" descr="Risultati immagini per ital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4734" y="1455765"/>
            <a:ext cx="2505075" cy="167005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575893" y="1482197"/>
            <a:ext cx="5704447" cy="338554"/>
          </a:xfrm>
          <a:prstGeom prst="rect">
            <a:avLst/>
          </a:prstGeom>
        </p:spPr>
        <p:txBody>
          <a:bodyPr wrap="none">
            <a:spAutoFit/>
          </a:bodyPr>
          <a:lstStyle/>
          <a:p>
            <a:r>
              <a:rPr lang="it-IT" sz="1600" dirty="0" smtClean="0">
                <a:solidFill>
                  <a:schemeClr val="tx2"/>
                </a:solidFill>
              </a:rPr>
              <a:t>2017</a:t>
            </a:r>
            <a:r>
              <a:rPr lang="it-IT" sz="1600" dirty="0">
                <a:solidFill>
                  <a:schemeClr val="tx2"/>
                </a:solidFill>
              </a:rPr>
              <a:t>:  D.M. n 560 del 1/12/2017 - Decreto Ministeriale “</a:t>
            </a:r>
            <a:r>
              <a:rPr lang="it-IT" sz="1600" dirty="0" err="1">
                <a:solidFill>
                  <a:schemeClr val="tx2"/>
                </a:solidFill>
              </a:rPr>
              <a:t>Baratono</a:t>
            </a:r>
            <a:r>
              <a:rPr lang="it-IT" sz="1600" dirty="0">
                <a:solidFill>
                  <a:schemeClr val="tx2"/>
                </a:solidFill>
              </a:rPr>
              <a:t>”</a:t>
            </a:r>
          </a:p>
        </p:txBody>
      </p:sp>
      <p:sp>
        <p:nvSpPr>
          <p:cNvPr id="8" name="Rettangolo 7"/>
          <p:cNvSpPr/>
          <p:nvPr/>
        </p:nvSpPr>
        <p:spPr>
          <a:xfrm>
            <a:off x="504824" y="2290790"/>
            <a:ext cx="9363075" cy="3539430"/>
          </a:xfrm>
          <a:prstGeom prst="rect">
            <a:avLst/>
          </a:prstGeom>
        </p:spPr>
        <p:txBody>
          <a:bodyPr wrap="square">
            <a:spAutoFit/>
          </a:bodyPr>
          <a:lstStyle/>
          <a:p>
            <a:r>
              <a:rPr lang="it-IT" sz="1600" b="1" dirty="0">
                <a:solidFill>
                  <a:schemeClr val="tx2"/>
                </a:solidFill>
              </a:rPr>
              <a:t>Art. 4 - Interoperabilità</a:t>
            </a:r>
          </a:p>
          <a:p>
            <a:r>
              <a:rPr lang="it-IT" sz="1600" dirty="0">
                <a:solidFill>
                  <a:schemeClr val="tx2"/>
                </a:solidFill>
              </a:rPr>
              <a:t>1. Le stazioni appaltanti utilizzano piattaforme interoperabili a mezzo di formati aperti non proprietari.</a:t>
            </a:r>
          </a:p>
          <a:p>
            <a:r>
              <a:rPr lang="it-IT" sz="1600" dirty="0">
                <a:solidFill>
                  <a:schemeClr val="tx2"/>
                </a:solidFill>
              </a:rPr>
              <a:t>Tutti i dati presenti nel processo devono risultare connessi a modelli tridimensionali orientati a oggetti</a:t>
            </a:r>
          </a:p>
          <a:p>
            <a:r>
              <a:rPr lang="it-IT" sz="1600" dirty="0">
                <a:solidFill>
                  <a:schemeClr val="tx2"/>
                </a:solidFill>
              </a:rPr>
              <a:t>secondo le modalità indicate nei requisiti informativi di cui all’articolo 7 e devono essere richiamabili in</a:t>
            </a:r>
          </a:p>
          <a:p>
            <a:r>
              <a:rPr lang="it-IT" sz="1600" dirty="0">
                <a:solidFill>
                  <a:schemeClr val="tx2"/>
                </a:solidFill>
              </a:rPr>
              <a:t>qualunque fase e da ogni attore durante il processo di progettazione, costruzione e gestione dell’intervento</a:t>
            </a:r>
          </a:p>
          <a:p>
            <a:r>
              <a:rPr lang="it-IT" sz="1600" dirty="0">
                <a:solidFill>
                  <a:schemeClr val="tx2"/>
                </a:solidFill>
              </a:rPr>
              <a:t>secondo formati digitali aperti e non proprietari, normati, fatto salvo quanto previsto all’articolo 68 del codice</a:t>
            </a:r>
          </a:p>
          <a:p>
            <a:r>
              <a:rPr lang="it-IT" sz="1600" dirty="0">
                <a:solidFill>
                  <a:schemeClr val="tx2"/>
                </a:solidFill>
              </a:rPr>
              <a:t>dei contratti pubblici, a livello nazionale o internazionale e controllati nella loro evoluzione tecnica da</a:t>
            </a:r>
          </a:p>
          <a:p>
            <a:r>
              <a:rPr lang="it-IT" sz="1600" dirty="0">
                <a:solidFill>
                  <a:schemeClr val="tx2"/>
                </a:solidFill>
              </a:rPr>
              <a:t>organismi indipendenti. Le informazioni prodotte e condivise tra tutti i partecipanti al progetto, alla</a:t>
            </a:r>
          </a:p>
          <a:p>
            <a:r>
              <a:rPr lang="it-IT" sz="1600" dirty="0">
                <a:solidFill>
                  <a:schemeClr val="tx2"/>
                </a:solidFill>
              </a:rPr>
              <a:t>costruzione e alla gestione dell'intervento, sono fruibili senza che ciò comporti l'utilizzo esclusivo di</a:t>
            </a:r>
          </a:p>
          <a:p>
            <a:r>
              <a:rPr lang="it-IT" sz="1600" dirty="0">
                <a:solidFill>
                  <a:schemeClr val="tx2"/>
                </a:solidFill>
              </a:rPr>
              <a:t>applicazioni tecnologiche commerciali individuali specifiche.</a:t>
            </a:r>
          </a:p>
          <a:p>
            <a:r>
              <a:rPr lang="it-IT" sz="1600" dirty="0">
                <a:solidFill>
                  <a:schemeClr val="tx2"/>
                </a:solidFill>
              </a:rPr>
              <a:t>2. I flussi informativi che riguardano la stazione appaltante e il relativo procedimento si svolgono</a:t>
            </a:r>
          </a:p>
          <a:p>
            <a:r>
              <a:rPr lang="it-IT" sz="1600" dirty="0">
                <a:solidFill>
                  <a:schemeClr val="tx2"/>
                </a:solidFill>
              </a:rPr>
              <a:t>all'interno di un ambiente di condivisione dei dati, dove avviene la gestione digitale dei processi informativi,</a:t>
            </a:r>
          </a:p>
          <a:p>
            <a:r>
              <a:rPr lang="it-IT" sz="1600" dirty="0">
                <a:solidFill>
                  <a:schemeClr val="tx2"/>
                </a:solidFill>
              </a:rPr>
              <a:t>esplicitata attraverso un processo di correlazione e di ottimizzazione tra i flussi informativi digitalizzati e i</a:t>
            </a:r>
          </a:p>
          <a:p>
            <a:r>
              <a:rPr lang="it-IT" sz="1600" dirty="0">
                <a:solidFill>
                  <a:schemeClr val="tx2"/>
                </a:solidFill>
              </a:rPr>
              <a:t>processi decisionali che riguardano il singolo procedimento.</a:t>
            </a:r>
          </a:p>
        </p:txBody>
      </p:sp>
      <p:pic>
        <p:nvPicPr>
          <p:cNvPr id="2050" name="Picture 2" descr="Risultati immagini per common data environment"/>
          <p:cNvPicPr>
            <a:picLocks noChangeAspect="1" noChangeArrowheads="1"/>
          </p:cNvPicPr>
          <p:nvPr/>
        </p:nvPicPr>
        <p:blipFill rotWithShape="1">
          <a:blip r:embed="rId3">
            <a:extLst>
              <a:ext uri="{28A0092B-C50C-407E-A947-70E740481C1C}">
                <a14:useLocalDpi xmlns:a14="http://schemas.microsoft.com/office/drawing/2010/main" val="0"/>
              </a:ext>
            </a:extLst>
          </a:blip>
          <a:srcRect l="51198" t="3139" r="6927" b="16490"/>
          <a:stretch/>
        </p:blipFill>
        <p:spPr bwMode="auto">
          <a:xfrm>
            <a:off x="10001927" y="3743325"/>
            <a:ext cx="1583853" cy="1790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52740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pic>
        <p:nvPicPr>
          <p:cNvPr id="7170" name="Picture 2" descr="Risultati immagini per ital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3309" y="1367704"/>
            <a:ext cx="2505075" cy="167005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575893" y="1482197"/>
            <a:ext cx="5704447" cy="338554"/>
          </a:xfrm>
          <a:prstGeom prst="rect">
            <a:avLst/>
          </a:prstGeom>
        </p:spPr>
        <p:txBody>
          <a:bodyPr wrap="none">
            <a:spAutoFit/>
          </a:bodyPr>
          <a:lstStyle/>
          <a:p>
            <a:r>
              <a:rPr lang="it-IT" sz="1600" dirty="0" smtClean="0">
                <a:solidFill>
                  <a:schemeClr val="tx2"/>
                </a:solidFill>
              </a:rPr>
              <a:t>2017</a:t>
            </a:r>
            <a:r>
              <a:rPr lang="it-IT" sz="1600" dirty="0">
                <a:solidFill>
                  <a:schemeClr val="tx2"/>
                </a:solidFill>
              </a:rPr>
              <a:t>:  D.M. n 560 del 1/12/2017 - Decreto Ministeriale “</a:t>
            </a:r>
            <a:r>
              <a:rPr lang="it-IT" sz="1600" dirty="0" err="1">
                <a:solidFill>
                  <a:schemeClr val="tx2"/>
                </a:solidFill>
              </a:rPr>
              <a:t>Baratono</a:t>
            </a:r>
            <a:r>
              <a:rPr lang="it-IT" sz="1600" dirty="0">
                <a:solidFill>
                  <a:schemeClr val="tx2"/>
                </a:solidFill>
              </a:rPr>
              <a:t>”</a:t>
            </a:r>
          </a:p>
        </p:txBody>
      </p:sp>
      <p:sp>
        <p:nvSpPr>
          <p:cNvPr id="8" name="Rettangolo 7"/>
          <p:cNvSpPr/>
          <p:nvPr/>
        </p:nvSpPr>
        <p:spPr>
          <a:xfrm>
            <a:off x="504825" y="2290790"/>
            <a:ext cx="8867776" cy="830997"/>
          </a:xfrm>
          <a:prstGeom prst="rect">
            <a:avLst/>
          </a:prstGeom>
        </p:spPr>
        <p:txBody>
          <a:bodyPr wrap="square">
            <a:spAutoFit/>
          </a:bodyPr>
          <a:lstStyle/>
          <a:p>
            <a:r>
              <a:rPr lang="it-IT" sz="1600" b="1" dirty="0">
                <a:solidFill>
                  <a:schemeClr val="tx2"/>
                </a:solidFill>
              </a:rPr>
              <a:t>Art. 6 - Tempi di introduzione obbligatoria dei metodi e strumenti elettronici di modellazione per l’edilizia e</a:t>
            </a:r>
          </a:p>
          <a:p>
            <a:r>
              <a:rPr lang="it-IT" sz="1600" b="1" dirty="0">
                <a:solidFill>
                  <a:schemeClr val="tx2"/>
                </a:solidFill>
              </a:rPr>
              <a:t>le infrastrutture</a:t>
            </a:r>
          </a:p>
        </p:txBody>
      </p:sp>
      <p:graphicFrame>
        <p:nvGraphicFramePr>
          <p:cNvPr id="6" name="object 3"/>
          <p:cNvGraphicFramePr>
            <a:graphicFrameLocks noGrp="1"/>
          </p:cNvGraphicFramePr>
          <p:nvPr>
            <p:extLst>
              <p:ext uri="{D42A27DB-BD31-4B8C-83A1-F6EECF244321}">
                <p14:modId xmlns:p14="http://schemas.microsoft.com/office/powerpoint/2010/main" val="4039347311"/>
              </p:ext>
            </p:extLst>
          </p:nvPr>
        </p:nvGraphicFramePr>
        <p:xfrm>
          <a:off x="575893" y="3209848"/>
          <a:ext cx="7109459" cy="2591435"/>
        </p:xfrm>
        <a:graphic>
          <a:graphicData uri="http://schemas.openxmlformats.org/drawingml/2006/table">
            <a:tbl>
              <a:tblPr firstRow="1" bandRow="1">
                <a:tableStyleId>{B301B821-A1FF-4177-AEE7-76D212191A09}</a:tableStyleId>
              </a:tblPr>
              <a:tblGrid>
                <a:gridCol w="600710">
                  <a:extLst>
                    <a:ext uri="{9D8B030D-6E8A-4147-A177-3AD203B41FA5}">
                      <a16:colId xmlns:a16="http://schemas.microsoft.com/office/drawing/2014/main" val="20000"/>
                    </a:ext>
                  </a:extLst>
                </a:gridCol>
                <a:gridCol w="4550410">
                  <a:extLst>
                    <a:ext uri="{9D8B030D-6E8A-4147-A177-3AD203B41FA5}">
                      <a16:colId xmlns:a16="http://schemas.microsoft.com/office/drawing/2014/main" val="20001"/>
                    </a:ext>
                  </a:extLst>
                </a:gridCol>
                <a:gridCol w="1958339">
                  <a:extLst>
                    <a:ext uri="{9D8B030D-6E8A-4147-A177-3AD203B41FA5}">
                      <a16:colId xmlns:a16="http://schemas.microsoft.com/office/drawing/2014/main" val="20002"/>
                    </a:ext>
                  </a:extLst>
                </a:gridCol>
              </a:tblGrid>
              <a:tr h="370205">
                <a:tc>
                  <a:txBody>
                    <a:bodyPr/>
                    <a:lstStyle/>
                    <a:p>
                      <a:pPr>
                        <a:lnSpc>
                          <a:spcPct val="100000"/>
                        </a:lnSpc>
                      </a:pPr>
                      <a:endParaRPr sz="1800" dirty="0">
                        <a:latin typeface="+mj-lt"/>
                        <a:cs typeface="Times New Roman"/>
                      </a:endParaRPr>
                    </a:p>
                  </a:txBody>
                  <a:tcPr marL="0" marR="0" marT="0" marB="0"/>
                </a:tc>
                <a:tc>
                  <a:txBody>
                    <a:bodyPr/>
                    <a:lstStyle/>
                    <a:p>
                      <a:pPr marL="10160" algn="ctr">
                        <a:lnSpc>
                          <a:spcPts val="2070"/>
                        </a:lnSpc>
                      </a:pPr>
                      <a:r>
                        <a:rPr sz="1800" spc="-5" dirty="0"/>
                        <a:t>Importo </a:t>
                      </a:r>
                      <a:r>
                        <a:rPr sz="1800" spc="-10" dirty="0"/>
                        <a:t>lavori</a:t>
                      </a:r>
                      <a:endParaRPr sz="1800" dirty="0">
                        <a:latin typeface="+mj-lt"/>
                        <a:cs typeface="Calibri"/>
                      </a:endParaRPr>
                    </a:p>
                  </a:txBody>
                  <a:tcPr marL="0" marR="0" marT="0" marB="0"/>
                </a:tc>
                <a:tc>
                  <a:txBody>
                    <a:bodyPr/>
                    <a:lstStyle/>
                    <a:p>
                      <a:pPr marL="11430" algn="ctr">
                        <a:lnSpc>
                          <a:spcPts val="2070"/>
                        </a:lnSpc>
                      </a:pPr>
                      <a:r>
                        <a:rPr sz="1800" spc="-10" dirty="0"/>
                        <a:t>Decorrenza</a:t>
                      </a:r>
                      <a:endParaRPr sz="1800" dirty="0">
                        <a:latin typeface="+mj-lt"/>
                        <a:cs typeface="Calibri"/>
                      </a:endParaRPr>
                    </a:p>
                  </a:txBody>
                  <a:tcPr marL="0" marR="0" marT="0" marB="0"/>
                </a:tc>
                <a:extLst>
                  <a:ext uri="{0D108BD9-81ED-4DB2-BD59-A6C34878D82A}">
                    <a16:rowId xmlns:a16="http://schemas.microsoft.com/office/drawing/2014/main" val="10000"/>
                  </a:ext>
                </a:extLst>
              </a:tr>
              <a:tr h="370205">
                <a:tc>
                  <a:txBody>
                    <a:bodyPr/>
                    <a:lstStyle/>
                    <a:p>
                      <a:pPr marR="76835" algn="r">
                        <a:lnSpc>
                          <a:spcPts val="2070"/>
                        </a:lnSpc>
                      </a:pPr>
                      <a:r>
                        <a:rPr sz="1800" spc="-5" dirty="0"/>
                        <a:t>a</a:t>
                      </a:r>
                      <a:r>
                        <a:rPr sz="1800" dirty="0"/>
                        <a:t>)</a:t>
                      </a:r>
                      <a:endParaRPr sz="1800" dirty="0">
                        <a:latin typeface="+mj-lt"/>
                        <a:cs typeface="Calibri"/>
                      </a:endParaRPr>
                    </a:p>
                  </a:txBody>
                  <a:tcPr marL="0" marR="0" marT="0" marB="0"/>
                </a:tc>
                <a:tc>
                  <a:txBody>
                    <a:bodyPr/>
                    <a:lstStyle/>
                    <a:p>
                      <a:pPr marL="97155">
                        <a:lnSpc>
                          <a:spcPts val="2070"/>
                        </a:lnSpc>
                      </a:pPr>
                      <a:r>
                        <a:rPr sz="1400" dirty="0"/>
                        <a:t>≥ </a:t>
                      </a:r>
                      <a:r>
                        <a:rPr sz="1800" spc="-5" dirty="0"/>
                        <a:t>100.000.000€ </a:t>
                      </a:r>
                      <a:r>
                        <a:rPr sz="1800" spc="-15" dirty="0"/>
                        <a:t>(lavori</a:t>
                      </a:r>
                      <a:r>
                        <a:rPr sz="1800" spc="-10" dirty="0"/>
                        <a:t> </a:t>
                      </a:r>
                      <a:r>
                        <a:rPr sz="1800" spc="-5" dirty="0"/>
                        <a:t>complessi)</a:t>
                      </a:r>
                      <a:endParaRPr sz="1800" dirty="0">
                        <a:latin typeface="+mj-lt"/>
                        <a:cs typeface="Calibri"/>
                      </a:endParaRPr>
                    </a:p>
                  </a:txBody>
                  <a:tcPr marL="0" marR="0" marT="0" marB="0"/>
                </a:tc>
                <a:tc>
                  <a:txBody>
                    <a:bodyPr/>
                    <a:lstStyle/>
                    <a:p>
                      <a:pPr marL="11430" algn="ctr">
                        <a:lnSpc>
                          <a:spcPts val="2070"/>
                        </a:lnSpc>
                      </a:pPr>
                      <a:r>
                        <a:rPr sz="1800" spc="-5" dirty="0"/>
                        <a:t>01/01/2019</a:t>
                      </a:r>
                      <a:endParaRPr sz="1800">
                        <a:latin typeface="+mj-lt"/>
                        <a:cs typeface="Calibri"/>
                      </a:endParaRPr>
                    </a:p>
                  </a:txBody>
                  <a:tcPr marL="0" marR="0" marT="0" marB="0"/>
                </a:tc>
                <a:extLst>
                  <a:ext uri="{0D108BD9-81ED-4DB2-BD59-A6C34878D82A}">
                    <a16:rowId xmlns:a16="http://schemas.microsoft.com/office/drawing/2014/main" val="10001"/>
                  </a:ext>
                </a:extLst>
              </a:tr>
              <a:tr h="370205">
                <a:tc>
                  <a:txBody>
                    <a:bodyPr/>
                    <a:lstStyle/>
                    <a:p>
                      <a:pPr marR="77470" algn="r">
                        <a:lnSpc>
                          <a:spcPts val="2075"/>
                        </a:lnSpc>
                      </a:pPr>
                      <a:r>
                        <a:rPr sz="1800" dirty="0"/>
                        <a:t>b)</a:t>
                      </a:r>
                      <a:endParaRPr sz="1800">
                        <a:latin typeface="+mj-lt"/>
                        <a:cs typeface="Calibri"/>
                      </a:endParaRPr>
                    </a:p>
                  </a:txBody>
                  <a:tcPr marL="0" marR="0" marT="0" marB="0"/>
                </a:tc>
                <a:tc>
                  <a:txBody>
                    <a:bodyPr/>
                    <a:lstStyle/>
                    <a:p>
                      <a:pPr marL="97155">
                        <a:lnSpc>
                          <a:spcPts val="2075"/>
                        </a:lnSpc>
                      </a:pPr>
                      <a:r>
                        <a:rPr sz="1400" dirty="0"/>
                        <a:t>≥ </a:t>
                      </a:r>
                      <a:r>
                        <a:rPr sz="1800" spc="-5" dirty="0"/>
                        <a:t>50.000.000€ </a:t>
                      </a:r>
                      <a:r>
                        <a:rPr sz="1800" spc="-15" dirty="0"/>
                        <a:t>(lavori</a:t>
                      </a:r>
                      <a:r>
                        <a:rPr sz="1800" spc="-5" dirty="0"/>
                        <a:t> complessi)</a:t>
                      </a:r>
                      <a:endParaRPr sz="1800" dirty="0">
                        <a:latin typeface="+mj-lt"/>
                        <a:cs typeface="Calibri"/>
                      </a:endParaRPr>
                    </a:p>
                  </a:txBody>
                  <a:tcPr marL="0" marR="0" marT="0" marB="0"/>
                </a:tc>
                <a:tc>
                  <a:txBody>
                    <a:bodyPr/>
                    <a:lstStyle/>
                    <a:p>
                      <a:pPr marL="11430" algn="ctr">
                        <a:lnSpc>
                          <a:spcPts val="2075"/>
                        </a:lnSpc>
                      </a:pPr>
                      <a:r>
                        <a:rPr sz="1800" spc="-5" dirty="0"/>
                        <a:t>01/01/2020</a:t>
                      </a:r>
                      <a:endParaRPr sz="1800">
                        <a:latin typeface="+mj-lt"/>
                        <a:cs typeface="Calibri"/>
                      </a:endParaRPr>
                    </a:p>
                  </a:txBody>
                  <a:tcPr marL="0" marR="0" marT="0" marB="0"/>
                </a:tc>
                <a:extLst>
                  <a:ext uri="{0D108BD9-81ED-4DB2-BD59-A6C34878D82A}">
                    <a16:rowId xmlns:a16="http://schemas.microsoft.com/office/drawing/2014/main" val="10002"/>
                  </a:ext>
                </a:extLst>
              </a:tr>
              <a:tr h="370205">
                <a:tc>
                  <a:txBody>
                    <a:bodyPr/>
                    <a:lstStyle/>
                    <a:p>
                      <a:pPr marR="76835" algn="r">
                        <a:lnSpc>
                          <a:spcPts val="2075"/>
                        </a:lnSpc>
                      </a:pPr>
                      <a:r>
                        <a:rPr sz="1800" spc="-15" dirty="0"/>
                        <a:t>c</a:t>
                      </a:r>
                      <a:r>
                        <a:rPr sz="1800" dirty="0"/>
                        <a:t>)</a:t>
                      </a:r>
                      <a:endParaRPr sz="1800">
                        <a:latin typeface="+mj-lt"/>
                        <a:cs typeface="Calibri"/>
                      </a:endParaRPr>
                    </a:p>
                  </a:txBody>
                  <a:tcPr marL="0" marR="0" marT="0" marB="0"/>
                </a:tc>
                <a:tc>
                  <a:txBody>
                    <a:bodyPr/>
                    <a:lstStyle/>
                    <a:p>
                      <a:pPr marL="97155">
                        <a:lnSpc>
                          <a:spcPts val="2075"/>
                        </a:lnSpc>
                      </a:pPr>
                      <a:r>
                        <a:rPr sz="1400" dirty="0"/>
                        <a:t>≥ </a:t>
                      </a:r>
                      <a:r>
                        <a:rPr sz="1800" spc="-5" dirty="0"/>
                        <a:t>15.000.000€ </a:t>
                      </a:r>
                      <a:r>
                        <a:rPr sz="1800" spc="-15" dirty="0"/>
                        <a:t>(lavori</a:t>
                      </a:r>
                      <a:r>
                        <a:rPr sz="1800" spc="-5" dirty="0"/>
                        <a:t> complessi)</a:t>
                      </a:r>
                      <a:endParaRPr sz="1800" dirty="0">
                        <a:latin typeface="+mj-lt"/>
                        <a:cs typeface="Calibri"/>
                      </a:endParaRPr>
                    </a:p>
                  </a:txBody>
                  <a:tcPr marL="0" marR="0" marT="0" marB="0"/>
                </a:tc>
                <a:tc>
                  <a:txBody>
                    <a:bodyPr/>
                    <a:lstStyle/>
                    <a:p>
                      <a:pPr marL="11430" algn="ctr">
                        <a:lnSpc>
                          <a:spcPts val="2075"/>
                        </a:lnSpc>
                      </a:pPr>
                      <a:r>
                        <a:rPr sz="1800" spc="-5" dirty="0"/>
                        <a:t>01/01/2021</a:t>
                      </a:r>
                      <a:endParaRPr sz="1800">
                        <a:latin typeface="+mj-lt"/>
                        <a:cs typeface="Calibri"/>
                      </a:endParaRPr>
                    </a:p>
                  </a:txBody>
                  <a:tcPr marL="0" marR="0" marT="0" marB="0"/>
                </a:tc>
                <a:extLst>
                  <a:ext uri="{0D108BD9-81ED-4DB2-BD59-A6C34878D82A}">
                    <a16:rowId xmlns:a16="http://schemas.microsoft.com/office/drawing/2014/main" val="10003"/>
                  </a:ext>
                </a:extLst>
              </a:tr>
              <a:tr h="370205">
                <a:tc>
                  <a:txBody>
                    <a:bodyPr/>
                    <a:lstStyle/>
                    <a:p>
                      <a:pPr marR="77470" algn="r">
                        <a:lnSpc>
                          <a:spcPts val="2075"/>
                        </a:lnSpc>
                      </a:pPr>
                      <a:r>
                        <a:rPr sz="1800" dirty="0"/>
                        <a:t>d)</a:t>
                      </a:r>
                      <a:endParaRPr sz="1800">
                        <a:latin typeface="+mj-lt"/>
                        <a:cs typeface="Calibri"/>
                      </a:endParaRPr>
                    </a:p>
                  </a:txBody>
                  <a:tcPr marL="0" marR="0" marT="0" marB="0"/>
                </a:tc>
                <a:tc>
                  <a:txBody>
                    <a:bodyPr/>
                    <a:lstStyle/>
                    <a:p>
                      <a:pPr marL="97155">
                        <a:lnSpc>
                          <a:spcPts val="2075"/>
                        </a:lnSpc>
                      </a:pPr>
                      <a:r>
                        <a:rPr sz="1400" dirty="0"/>
                        <a:t>≥ </a:t>
                      </a:r>
                      <a:r>
                        <a:rPr sz="1800" spc="-5" dirty="0"/>
                        <a:t>5.225.000€ (art. 35 Codice</a:t>
                      </a:r>
                      <a:r>
                        <a:rPr sz="1800" spc="0" dirty="0"/>
                        <a:t> </a:t>
                      </a:r>
                      <a:r>
                        <a:rPr sz="1800" spc="-5" dirty="0"/>
                        <a:t>Appalti)</a:t>
                      </a:r>
                      <a:endParaRPr sz="1800" dirty="0">
                        <a:latin typeface="+mj-lt"/>
                        <a:cs typeface="Calibri"/>
                      </a:endParaRPr>
                    </a:p>
                  </a:txBody>
                  <a:tcPr marL="0" marR="0" marT="0" marB="0"/>
                </a:tc>
                <a:tc>
                  <a:txBody>
                    <a:bodyPr/>
                    <a:lstStyle/>
                    <a:p>
                      <a:pPr marL="11430" algn="ctr">
                        <a:lnSpc>
                          <a:spcPts val="2075"/>
                        </a:lnSpc>
                      </a:pPr>
                      <a:r>
                        <a:rPr sz="1800" spc="-5" dirty="0"/>
                        <a:t>01/01/2022</a:t>
                      </a:r>
                      <a:endParaRPr sz="1800">
                        <a:latin typeface="+mj-lt"/>
                        <a:cs typeface="Calibri"/>
                      </a:endParaRPr>
                    </a:p>
                  </a:txBody>
                  <a:tcPr marL="0" marR="0" marT="0" marB="0"/>
                </a:tc>
                <a:extLst>
                  <a:ext uri="{0D108BD9-81ED-4DB2-BD59-A6C34878D82A}">
                    <a16:rowId xmlns:a16="http://schemas.microsoft.com/office/drawing/2014/main" val="10004"/>
                  </a:ext>
                </a:extLst>
              </a:tr>
              <a:tr h="370205">
                <a:tc>
                  <a:txBody>
                    <a:bodyPr/>
                    <a:lstStyle/>
                    <a:p>
                      <a:pPr marR="76835" algn="r">
                        <a:lnSpc>
                          <a:spcPts val="2075"/>
                        </a:lnSpc>
                      </a:pPr>
                      <a:r>
                        <a:rPr sz="1800" dirty="0"/>
                        <a:t>e)</a:t>
                      </a:r>
                      <a:endParaRPr sz="1800">
                        <a:latin typeface="+mj-lt"/>
                        <a:cs typeface="Calibri"/>
                      </a:endParaRPr>
                    </a:p>
                  </a:txBody>
                  <a:tcPr marL="0" marR="0" marT="0" marB="0"/>
                </a:tc>
                <a:tc>
                  <a:txBody>
                    <a:bodyPr/>
                    <a:lstStyle/>
                    <a:p>
                      <a:pPr marL="97155">
                        <a:lnSpc>
                          <a:spcPts val="2075"/>
                        </a:lnSpc>
                      </a:pPr>
                      <a:r>
                        <a:rPr sz="1400" dirty="0"/>
                        <a:t>≥</a:t>
                      </a:r>
                      <a:r>
                        <a:rPr sz="1400" spc="0" dirty="0"/>
                        <a:t> </a:t>
                      </a:r>
                      <a:r>
                        <a:rPr sz="1800" spc="-5" dirty="0"/>
                        <a:t>1.000.000€</a:t>
                      </a:r>
                      <a:endParaRPr sz="1800" dirty="0">
                        <a:latin typeface="+mj-lt"/>
                        <a:cs typeface="Calibri"/>
                      </a:endParaRPr>
                    </a:p>
                  </a:txBody>
                  <a:tcPr marL="0" marR="0" marT="0" marB="0"/>
                </a:tc>
                <a:tc>
                  <a:txBody>
                    <a:bodyPr/>
                    <a:lstStyle/>
                    <a:p>
                      <a:pPr marL="11430" algn="ctr">
                        <a:lnSpc>
                          <a:spcPts val="2075"/>
                        </a:lnSpc>
                      </a:pPr>
                      <a:r>
                        <a:rPr sz="1800" spc="-5" dirty="0"/>
                        <a:t>01/01/2023</a:t>
                      </a:r>
                      <a:endParaRPr sz="1800" dirty="0">
                        <a:latin typeface="+mj-lt"/>
                        <a:cs typeface="Calibri"/>
                      </a:endParaRPr>
                    </a:p>
                  </a:txBody>
                  <a:tcPr marL="0" marR="0" marT="0" marB="0"/>
                </a:tc>
                <a:extLst>
                  <a:ext uri="{0D108BD9-81ED-4DB2-BD59-A6C34878D82A}">
                    <a16:rowId xmlns:a16="http://schemas.microsoft.com/office/drawing/2014/main" val="10005"/>
                  </a:ext>
                </a:extLst>
              </a:tr>
              <a:tr h="370205">
                <a:tc>
                  <a:txBody>
                    <a:bodyPr/>
                    <a:lstStyle/>
                    <a:p>
                      <a:pPr marR="76835" algn="r">
                        <a:lnSpc>
                          <a:spcPts val="2075"/>
                        </a:lnSpc>
                      </a:pPr>
                      <a:r>
                        <a:rPr sz="1800" spc="25" dirty="0"/>
                        <a:t>f</a:t>
                      </a:r>
                      <a:r>
                        <a:rPr sz="1800" dirty="0"/>
                        <a:t>)</a:t>
                      </a:r>
                      <a:endParaRPr sz="1800">
                        <a:latin typeface="+mj-lt"/>
                        <a:cs typeface="Calibri"/>
                      </a:endParaRPr>
                    </a:p>
                  </a:txBody>
                  <a:tcPr marL="0" marR="0" marT="0" marB="0"/>
                </a:tc>
                <a:tc>
                  <a:txBody>
                    <a:bodyPr/>
                    <a:lstStyle/>
                    <a:p>
                      <a:pPr marL="97155">
                        <a:lnSpc>
                          <a:spcPts val="2075"/>
                        </a:lnSpc>
                      </a:pPr>
                      <a:r>
                        <a:rPr sz="1400" dirty="0"/>
                        <a:t>&lt; </a:t>
                      </a:r>
                      <a:r>
                        <a:rPr sz="1800" spc="-5" dirty="0"/>
                        <a:t>1.000.000€</a:t>
                      </a:r>
                      <a:endParaRPr sz="1800" dirty="0">
                        <a:latin typeface="+mj-lt"/>
                        <a:cs typeface="Calibri"/>
                      </a:endParaRPr>
                    </a:p>
                  </a:txBody>
                  <a:tcPr marL="0" marR="0" marT="0" marB="0"/>
                </a:tc>
                <a:tc>
                  <a:txBody>
                    <a:bodyPr/>
                    <a:lstStyle/>
                    <a:p>
                      <a:pPr marL="11430" algn="ctr">
                        <a:lnSpc>
                          <a:spcPts val="2075"/>
                        </a:lnSpc>
                      </a:pPr>
                      <a:r>
                        <a:rPr sz="1800" spc="-5" dirty="0"/>
                        <a:t>01/01/2025</a:t>
                      </a:r>
                      <a:endParaRPr sz="1800" dirty="0">
                        <a:latin typeface="+mj-lt"/>
                        <a:cs typeface="Calibri"/>
                      </a:endParaRPr>
                    </a:p>
                  </a:txBody>
                  <a:tcPr marL="0" marR="0" marT="0" marB="0"/>
                </a:tc>
                <a:extLst>
                  <a:ext uri="{0D108BD9-81ED-4DB2-BD59-A6C34878D82A}">
                    <a16:rowId xmlns:a16="http://schemas.microsoft.com/office/drawing/2014/main" val="10006"/>
                  </a:ext>
                </a:extLst>
              </a:tr>
            </a:tbl>
          </a:graphicData>
        </a:graphic>
      </p:graphicFrame>
      <p:sp>
        <p:nvSpPr>
          <p:cNvPr id="4" name="Freccia a sinistra 3"/>
          <p:cNvSpPr/>
          <p:nvPr/>
        </p:nvSpPr>
        <p:spPr>
          <a:xfrm>
            <a:off x="7753350" y="3778173"/>
            <a:ext cx="1175634" cy="323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Immagin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94834" y="3333750"/>
            <a:ext cx="1877325" cy="246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09005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 name="CasellaDiTesto 2"/>
          <p:cNvSpPr txBox="1"/>
          <p:nvPr/>
        </p:nvSpPr>
        <p:spPr>
          <a:xfrm>
            <a:off x="382233" y="1480074"/>
            <a:ext cx="5895703" cy="369332"/>
          </a:xfrm>
          <a:prstGeom prst="rect">
            <a:avLst/>
          </a:prstGeom>
          <a:noFill/>
        </p:spPr>
        <p:txBody>
          <a:bodyPr wrap="square" rtlCol="0">
            <a:spAutoFit/>
          </a:bodyPr>
          <a:lstStyle/>
          <a:p>
            <a:r>
              <a:rPr lang="it-IT" dirty="0" smtClean="0"/>
              <a:t>Ricordiamo approccio tradizionale:</a:t>
            </a:r>
          </a:p>
        </p:txBody>
      </p:sp>
      <p:pic>
        <p:nvPicPr>
          <p:cNvPr id="4" name="Immagine 3"/>
          <p:cNvPicPr>
            <a:picLocks noChangeAspect="1"/>
          </p:cNvPicPr>
          <p:nvPr/>
        </p:nvPicPr>
        <p:blipFill>
          <a:blip r:embed="rId3"/>
          <a:stretch>
            <a:fillRect/>
          </a:stretch>
        </p:blipFill>
        <p:spPr>
          <a:xfrm>
            <a:off x="2249397" y="2167209"/>
            <a:ext cx="7153275" cy="4143375"/>
          </a:xfrm>
          <a:prstGeom prst="rect">
            <a:avLst/>
          </a:prstGeom>
        </p:spPr>
      </p:pic>
    </p:spTree>
    <p:extLst>
      <p:ext uri="{BB962C8B-B14F-4D97-AF65-F5344CB8AC3E}">
        <p14:creationId xmlns:p14="http://schemas.microsoft.com/office/powerpoint/2010/main" val="15753143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pic>
        <p:nvPicPr>
          <p:cNvPr id="7170" name="Picture 2" descr="Risultati immagini per ital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3309" y="1367704"/>
            <a:ext cx="2505075" cy="167005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575893" y="1482197"/>
            <a:ext cx="5704447" cy="338554"/>
          </a:xfrm>
          <a:prstGeom prst="rect">
            <a:avLst/>
          </a:prstGeom>
        </p:spPr>
        <p:txBody>
          <a:bodyPr wrap="none">
            <a:spAutoFit/>
          </a:bodyPr>
          <a:lstStyle/>
          <a:p>
            <a:r>
              <a:rPr lang="it-IT" sz="1600" dirty="0" smtClean="0">
                <a:solidFill>
                  <a:schemeClr val="tx2"/>
                </a:solidFill>
              </a:rPr>
              <a:t>2017</a:t>
            </a:r>
            <a:r>
              <a:rPr lang="it-IT" sz="1600" dirty="0">
                <a:solidFill>
                  <a:schemeClr val="tx2"/>
                </a:solidFill>
              </a:rPr>
              <a:t>:  D.M. n 560 del 1/12/2017 - Decreto Ministeriale “</a:t>
            </a:r>
            <a:r>
              <a:rPr lang="it-IT" sz="1600" dirty="0" err="1">
                <a:solidFill>
                  <a:schemeClr val="tx2"/>
                </a:solidFill>
              </a:rPr>
              <a:t>Baratono</a:t>
            </a:r>
            <a:r>
              <a:rPr lang="it-IT" sz="1600" dirty="0">
                <a:solidFill>
                  <a:schemeClr val="tx2"/>
                </a:solidFill>
              </a:rPr>
              <a:t>”</a:t>
            </a:r>
          </a:p>
        </p:txBody>
      </p:sp>
      <p:sp>
        <p:nvSpPr>
          <p:cNvPr id="8" name="Rettangolo 7"/>
          <p:cNvSpPr/>
          <p:nvPr/>
        </p:nvSpPr>
        <p:spPr>
          <a:xfrm>
            <a:off x="504825" y="2290790"/>
            <a:ext cx="8867776" cy="2800767"/>
          </a:xfrm>
          <a:prstGeom prst="rect">
            <a:avLst/>
          </a:prstGeom>
        </p:spPr>
        <p:txBody>
          <a:bodyPr wrap="square">
            <a:spAutoFit/>
          </a:bodyPr>
          <a:lstStyle/>
          <a:p>
            <a:r>
              <a:rPr lang="it-IT" sz="1600" b="1" dirty="0">
                <a:solidFill>
                  <a:schemeClr val="tx2"/>
                </a:solidFill>
              </a:rPr>
              <a:t>Art. </a:t>
            </a:r>
            <a:r>
              <a:rPr lang="it-IT" sz="1600" b="1" dirty="0" smtClean="0">
                <a:solidFill>
                  <a:schemeClr val="tx2"/>
                </a:solidFill>
              </a:rPr>
              <a:t>7 – Capitolato</a:t>
            </a:r>
          </a:p>
          <a:p>
            <a:r>
              <a:rPr lang="it-IT" sz="1600" dirty="0">
                <a:solidFill>
                  <a:schemeClr val="tx2"/>
                </a:solidFill>
              </a:rPr>
              <a:t>1. Ai fini dell’introduzione dei metodi e degli strumenti elettronici di cui all’articolo 23, comma 1, lettera</a:t>
            </a:r>
          </a:p>
          <a:p>
            <a:r>
              <a:rPr lang="it-IT" sz="1600" dirty="0">
                <a:solidFill>
                  <a:schemeClr val="tx2"/>
                </a:solidFill>
              </a:rPr>
              <a:t>h), del codice dei contratti pubblici, il capitolato, allegato alla documentazione di gara per l'espletamento </a:t>
            </a:r>
            <a:r>
              <a:rPr lang="it-IT" sz="1600" dirty="0" smtClean="0">
                <a:solidFill>
                  <a:schemeClr val="tx2"/>
                </a:solidFill>
              </a:rPr>
              <a:t>di servizi </a:t>
            </a:r>
            <a:r>
              <a:rPr lang="it-IT" sz="1600" dirty="0">
                <a:solidFill>
                  <a:schemeClr val="tx2"/>
                </a:solidFill>
              </a:rPr>
              <a:t>di progettazione o per l'esecuzione di lavori e/o della gestione delle opere, deve contenere:</a:t>
            </a:r>
          </a:p>
          <a:p>
            <a:r>
              <a:rPr lang="it-IT" sz="1600" dirty="0">
                <a:solidFill>
                  <a:schemeClr val="tx2"/>
                </a:solidFill>
              </a:rPr>
              <a:t>a) i requisiti informativi strategici generali e specifici, compresi i livelli di definizione dei contenuti</a:t>
            </a:r>
          </a:p>
          <a:p>
            <a:r>
              <a:rPr lang="it-IT" sz="1600" dirty="0">
                <a:solidFill>
                  <a:schemeClr val="tx2"/>
                </a:solidFill>
              </a:rPr>
              <a:t>informativi, tenuto conto della natura dell’opera, della fase di processo e del tipo di appalto;</a:t>
            </a:r>
          </a:p>
          <a:p>
            <a:r>
              <a:rPr lang="it-IT" sz="1600" dirty="0">
                <a:solidFill>
                  <a:schemeClr val="tx2"/>
                </a:solidFill>
              </a:rPr>
              <a:t>b) tutti gli elementi utili alla individuazione dei requisiti di produzione, di gestione e di trasmissione dei</a:t>
            </a:r>
          </a:p>
          <a:p>
            <a:r>
              <a:rPr lang="it-IT" sz="1600" dirty="0">
                <a:solidFill>
                  <a:schemeClr val="tx2"/>
                </a:solidFill>
              </a:rPr>
              <a:t>contenuti informativi, in stretta connessione con gli obiettivi decisionali e con quelli gestionali. In </a:t>
            </a:r>
            <a:r>
              <a:rPr lang="it-IT" sz="1600" dirty="0" smtClean="0">
                <a:solidFill>
                  <a:schemeClr val="tx2"/>
                </a:solidFill>
              </a:rPr>
              <a:t>particolare, deve </a:t>
            </a:r>
            <a:r>
              <a:rPr lang="it-IT" sz="1600" dirty="0">
                <a:solidFill>
                  <a:schemeClr val="tx2"/>
                </a:solidFill>
              </a:rPr>
              <a:t>includere il modello informativo relativo allo stato iniziale dei luoghi e delle eventuali opere preesistenti</a:t>
            </a:r>
            <a:r>
              <a:rPr lang="it-IT" sz="1600" dirty="0" smtClean="0">
                <a:solidFill>
                  <a:schemeClr val="tx2"/>
                </a:solidFill>
              </a:rPr>
              <a:t>.</a:t>
            </a:r>
          </a:p>
          <a:p>
            <a:r>
              <a:rPr lang="it-IT" sz="1600" dirty="0" smtClean="0">
                <a:solidFill>
                  <a:schemeClr val="tx2"/>
                </a:solidFill>
              </a:rPr>
              <a:t>[…]</a:t>
            </a:r>
            <a:endParaRPr lang="it-IT" sz="1600" dirty="0">
              <a:solidFill>
                <a:schemeClr val="tx2"/>
              </a:solidFill>
            </a:endParaRPr>
          </a:p>
        </p:txBody>
      </p:sp>
    </p:spTree>
    <p:extLst>
      <p:ext uri="{BB962C8B-B14F-4D97-AF65-F5344CB8AC3E}">
        <p14:creationId xmlns:p14="http://schemas.microsoft.com/office/powerpoint/2010/main" val="11711551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sp>
        <p:nvSpPr>
          <p:cNvPr id="3" name="Rettangolo 2"/>
          <p:cNvSpPr/>
          <p:nvPr/>
        </p:nvSpPr>
        <p:spPr>
          <a:xfrm>
            <a:off x="575893" y="1482197"/>
            <a:ext cx="2665858" cy="338554"/>
          </a:xfrm>
          <a:prstGeom prst="rect">
            <a:avLst/>
          </a:prstGeom>
        </p:spPr>
        <p:txBody>
          <a:bodyPr wrap="none">
            <a:spAutoFit/>
          </a:bodyPr>
          <a:lstStyle/>
          <a:p>
            <a:r>
              <a:rPr lang="it-IT" sz="1600" dirty="0" smtClean="0">
                <a:solidFill>
                  <a:schemeClr val="tx2"/>
                </a:solidFill>
              </a:rPr>
              <a:t>NORMATIVA VOLONTARIA:</a:t>
            </a:r>
          </a:p>
        </p:txBody>
      </p:sp>
      <p:sp>
        <p:nvSpPr>
          <p:cNvPr id="4" name="object 2"/>
          <p:cNvSpPr/>
          <p:nvPr/>
        </p:nvSpPr>
        <p:spPr>
          <a:xfrm>
            <a:off x="575893" y="2140676"/>
            <a:ext cx="10159516" cy="3764244"/>
          </a:xfrm>
          <a:prstGeom prst="rect">
            <a:avLst/>
          </a:prstGeom>
          <a:blipFill>
            <a:blip r:embed="rId2" cstate="print">
              <a:duotone>
                <a:schemeClr val="accent1">
                  <a:shade val="45000"/>
                  <a:satMod val="135000"/>
                </a:schemeClr>
                <a:prstClr val="white"/>
              </a:duotone>
            </a:blip>
            <a:srcRect/>
            <a:stretch>
              <a:fillRect t="-16482" b="-1"/>
            </a:stretch>
          </a:blipFill>
        </p:spPr>
        <p:txBody>
          <a:bodyPr wrap="square" lIns="0" tIns="0" rIns="0" bIns="0" rtlCol="0"/>
          <a:lstStyle/>
          <a:p>
            <a:endParaRPr/>
          </a:p>
        </p:txBody>
      </p:sp>
    </p:spTree>
    <p:extLst>
      <p:ext uri="{BB962C8B-B14F-4D97-AF65-F5344CB8AC3E}">
        <p14:creationId xmlns:p14="http://schemas.microsoft.com/office/powerpoint/2010/main" val="32751074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sp>
        <p:nvSpPr>
          <p:cNvPr id="3" name="Rettangolo 2"/>
          <p:cNvSpPr/>
          <p:nvPr/>
        </p:nvSpPr>
        <p:spPr>
          <a:xfrm>
            <a:off x="575893" y="1482197"/>
            <a:ext cx="2665858" cy="338554"/>
          </a:xfrm>
          <a:prstGeom prst="rect">
            <a:avLst/>
          </a:prstGeom>
        </p:spPr>
        <p:txBody>
          <a:bodyPr wrap="none">
            <a:spAutoFit/>
          </a:bodyPr>
          <a:lstStyle/>
          <a:p>
            <a:r>
              <a:rPr lang="it-IT" sz="1600" dirty="0" smtClean="0">
                <a:solidFill>
                  <a:schemeClr val="tx2"/>
                </a:solidFill>
              </a:rPr>
              <a:t>NORMATIVA VOLONTARIA:</a:t>
            </a:r>
          </a:p>
        </p:txBody>
      </p:sp>
      <p:sp>
        <p:nvSpPr>
          <p:cNvPr id="5" name="object 2"/>
          <p:cNvSpPr/>
          <p:nvPr/>
        </p:nvSpPr>
        <p:spPr>
          <a:xfrm>
            <a:off x="826477" y="2259623"/>
            <a:ext cx="9258300" cy="4078150"/>
          </a:xfrm>
          <a:prstGeom prst="rect">
            <a:avLst/>
          </a:prstGeom>
          <a:blipFill>
            <a:blip r:embed="rId3" cstate="print">
              <a:duotone>
                <a:schemeClr val="accent1">
                  <a:shade val="45000"/>
                  <a:satMod val="135000"/>
                </a:schemeClr>
                <a:prstClr val="white"/>
              </a:duotone>
            </a:blip>
            <a:srcRect/>
            <a:stretch>
              <a:fillRect t="-14912"/>
            </a:stretch>
          </a:blipFill>
        </p:spPr>
        <p:txBody>
          <a:bodyPr wrap="square" lIns="0" tIns="0" rIns="0" bIns="0" rtlCol="0"/>
          <a:lstStyle/>
          <a:p>
            <a:endParaRPr/>
          </a:p>
        </p:txBody>
      </p:sp>
    </p:spTree>
    <p:extLst>
      <p:ext uri="{BB962C8B-B14F-4D97-AF65-F5344CB8AC3E}">
        <p14:creationId xmlns:p14="http://schemas.microsoft.com/office/powerpoint/2010/main" val="46666536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sp>
        <p:nvSpPr>
          <p:cNvPr id="3" name="Rettangolo 2"/>
          <p:cNvSpPr/>
          <p:nvPr/>
        </p:nvSpPr>
        <p:spPr>
          <a:xfrm>
            <a:off x="575893" y="1482197"/>
            <a:ext cx="3916521" cy="338554"/>
          </a:xfrm>
          <a:prstGeom prst="rect">
            <a:avLst/>
          </a:prstGeom>
        </p:spPr>
        <p:txBody>
          <a:bodyPr wrap="none">
            <a:spAutoFit/>
          </a:bodyPr>
          <a:lstStyle/>
          <a:p>
            <a:r>
              <a:rPr lang="it-IT" sz="1600" dirty="0" smtClean="0">
                <a:solidFill>
                  <a:schemeClr val="tx2"/>
                </a:solidFill>
              </a:rPr>
              <a:t>NORMATIVA VOLONTARIA: EN-ISO 19650</a:t>
            </a:r>
          </a:p>
        </p:txBody>
      </p:sp>
      <p:sp>
        <p:nvSpPr>
          <p:cNvPr id="9" name="Rettangolo 8"/>
          <p:cNvSpPr/>
          <p:nvPr/>
        </p:nvSpPr>
        <p:spPr>
          <a:xfrm>
            <a:off x="747764" y="2140676"/>
            <a:ext cx="10629482" cy="957185"/>
          </a:xfrm>
          <a:prstGeom prst="rect">
            <a:avLst/>
          </a:prstGeom>
        </p:spPr>
        <p:txBody>
          <a:bodyPr wrap="square">
            <a:spAutoFit/>
          </a:bodyPr>
          <a:lstStyle/>
          <a:p>
            <a:pPr marL="630000" lvl="1" indent="-306000">
              <a:spcBef>
                <a:spcPct val="20000"/>
              </a:spcBef>
              <a:spcAft>
                <a:spcPts val="600"/>
              </a:spcAft>
              <a:buClr>
                <a:schemeClr val="accent2"/>
              </a:buClr>
              <a:buSzPct val="92000"/>
              <a:buFont typeface="Wingdings 2" panose="05020102010507070707" pitchFamily="18" charset="2"/>
              <a:buChar char=""/>
            </a:pPr>
            <a:r>
              <a:rPr lang="en-US" sz="1600" dirty="0" smtClean="0">
                <a:solidFill>
                  <a:schemeClr val="tx2"/>
                </a:solidFill>
              </a:rPr>
              <a:t>ISO </a:t>
            </a:r>
            <a:r>
              <a:rPr lang="en-US" sz="1600" dirty="0">
                <a:solidFill>
                  <a:schemeClr val="tx2"/>
                </a:solidFill>
              </a:rPr>
              <a:t>19650 </a:t>
            </a:r>
            <a:r>
              <a:rPr lang="en-US" sz="1600" dirty="0" smtClean="0">
                <a:solidFill>
                  <a:schemeClr val="tx2"/>
                </a:solidFill>
              </a:rPr>
              <a:t>– 1 </a:t>
            </a:r>
            <a:r>
              <a:rPr lang="en-US" sz="1600" dirty="0" smtClean="0">
                <a:solidFill>
                  <a:schemeClr val="tx2"/>
                </a:solidFill>
              </a:rPr>
              <a:t>: </a:t>
            </a:r>
            <a:r>
              <a:rPr lang="it-IT" sz="1600" dirty="0" smtClean="0">
                <a:solidFill>
                  <a:schemeClr val="tx2"/>
                </a:solidFill>
              </a:rPr>
              <a:t>stabilisce </a:t>
            </a:r>
            <a:r>
              <a:rPr lang="it-IT" sz="1600" dirty="0">
                <a:solidFill>
                  <a:schemeClr val="tx2"/>
                </a:solidFill>
              </a:rPr>
              <a:t>i </a:t>
            </a:r>
            <a:r>
              <a:rPr lang="it-IT" sz="1600" u="sng" dirty="0">
                <a:solidFill>
                  <a:schemeClr val="tx2"/>
                </a:solidFill>
              </a:rPr>
              <a:t>concetti</a:t>
            </a:r>
            <a:r>
              <a:rPr lang="it-IT" sz="1600" dirty="0">
                <a:solidFill>
                  <a:schemeClr val="tx2"/>
                </a:solidFill>
              </a:rPr>
              <a:t> e i principi raccomandati </a:t>
            </a:r>
            <a:r>
              <a:rPr lang="it-IT" sz="1600" dirty="0" smtClean="0">
                <a:solidFill>
                  <a:schemeClr val="tx2"/>
                </a:solidFill>
              </a:rPr>
              <a:t>per i processi </a:t>
            </a:r>
            <a:r>
              <a:rPr lang="it-IT" sz="1600" dirty="0">
                <a:solidFill>
                  <a:schemeClr val="tx2"/>
                </a:solidFill>
              </a:rPr>
              <a:t>di sviluppo e gestione delle informazioni lungo tutto il ciclo di vita di </a:t>
            </a:r>
            <a:r>
              <a:rPr lang="it-IT" sz="1600" dirty="0" smtClean="0">
                <a:solidFill>
                  <a:schemeClr val="tx2"/>
                </a:solidFill>
              </a:rPr>
              <a:t>qualsiasi bene immobiliare</a:t>
            </a:r>
            <a:endParaRPr lang="it-IT" sz="1600" dirty="0">
              <a:solidFill>
                <a:schemeClr val="tx2"/>
              </a:solidFill>
            </a:endParaRPr>
          </a:p>
          <a:p>
            <a:pPr marL="630000" lvl="1" indent="-306000">
              <a:spcBef>
                <a:spcPct val="20000"/>
              </a:spcBef>
              <a:spcAft>
                <a:spcPts val="600"/>
              </a:spcAft>
              <a:buClr>
                <a:schemeClr val="accent2"/>
              </a:buClr>
              <a:buSzPct val="92000"/>
              <a:buFont typeface="Wingdings 2" panose="05020102010507070707" pitchFamily="18" charset="2"/>
              <a:buChar char=""/>
            </a:pPr>
            <a:r>
              <a:rPr lang="en-US" sz="1600" dirty="0" smtClean="0">
                <a:solidFill>
                  <a:schemeClr val="tx2"/>
                </a:solidFill>
              </a:rPr>
              <a:t>ISO </a:t>
            </a:r>
            <a:r>
              <a:rPr lang="en-US" sz="1600" dirty="0">
                <a:solidFill>
                  <a:schemeClr val="tx2"/>
                </a:solidFill>
              </a:rPr>
              <a:t>19650 </a:t>
            </a:r>
            <a:r>
              <a:rPr lang="en-US" sz="1600" dirty="0" smtClean="0">
                <a:solidFill>
                  <a:schemeClr val="tx2"/>
                </a:solidFill>
              </a:rPr>
              <a:t>– 2 </a:t>
            </a:r>
            <a:r>
              <a:rPr lang="en-US" sz="1600" dirty="0" smtClean="0">
                <a:solidFill>
                  <a:schemeClr val="tx2"/>
                </a:solidFill>
              </a:rPr>
              <a:t>: </a:t>
            </a:r>
            <a:r>
              <a:rPr lang="it-IT" sz="1600" dirty="0" smtClean="0">
                <a:solidFill>
                  <a:schemeClr val="tx2"/>
                </a:solidFill>
              </a:rPr>
              <a:t>definisce </a:t>
            </a:r>
            <a:r>
              <a:rPr lang="it-IT" sz="1600" dirty="0" smtClean="0">
                <a:solidFill>
                  <a:schemeClr val="tx2"/>
                </a:solidFill>
              </a:rPr>
              <a:t>i </a:t>
            </a:r>
            <a:r>
              <a:rPr lang="it-IT" sz="1600" u="sng" dirty="0">
                <a:solidFill>
                  <a:schemeClr val="tx2"/>
                </a:solidFill>
              </a:rPr>
              <a:t>processi</a:t>
            </a:r>
            <a:r>
              <a:rPr lang="it-IT" sz="1600" dirty="0">
                <a:solidFill>
                  <a:schemeClr val="tx2"/>
                </a:solidFill>
              </a:rPr>
              <a:t> di sviluppo e gestione delle </a:t>
            </a:r>
            <a:r>
              <a:rPr lang="it-IT" sz="1600" dirty="0" smtClean="0">
                <a:solidFill>
                  <a:schemeClr val="tx2"/>
                </a:solidFill>
              </a:rPr>
              <a:t>informazioni durante </a:t>
            </a:r>
            <a:r>
              <a:rPr lang="it-IT" sz="1600" dirty="0">
                <a:solidFill>
                  <a:schemeClr val="tx2"/>
                </a:solidFill>
              </a:rPr>
              <a:t>la fase di sviluppo</a:t>
            </a:r>
            <a:endParaRPr lang="en-US" sz="1600" dirty="0">
              <a:solidFill>
                <a:schemeClr val="tx2"/>
              </a:solidFill>
            </a:endParaRPr>
          </a:p>
        </p:txBody>
      </p:sp>
      <p:sp>
        <p:nvSpPr>
          <p:cNvPr id="11" name="Rettangolo 10"/>
          <p:cNvSpPr/>
          <p:nvPr/>
        </p:nvSpPr>
        <p:spPr>
          <a:xfrm>
            <a:off x="747764" y="3514501"/>
            <a:ext cx="9683262" cy="1948226"/>
          </a:xfrm>
          <a:prstGeom prst="rect">
            <a:avLst/>
          </a:prstGeom>
        </p:spPr>
        <p:txBody>
          <a:bodyPr wrap="square">
            <a:spAutoFit/>
          </a:bodyPr>
          <a:lstStyle/>
          <a:p>
            <a:pPr marL="324000" lvl="1">
              <a:spcBef>
                <a:spcPct val="20000"/>
              </a:spcBef>
              <a:spcAft>
                <a:spcPts val="600"/>
              </a:spcAft>
              <a:buClr>
                <a:schemeClr val="accent2"/>
              </a:buClr>
              <a:buSzPct val="92000"/>
            </a:pPr>
            <a:r>
              <a:rPr lang="it-IT" sz="1600" dirty="0">
                <a:solidFill>
                  <a:schemeClr val="tx2"/>
                </a:solidFill>
              </a:rPr>
              <a:t>La corretta applicazione della serie EN-ISO 19650 si traduce in:</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Una </a:t>
            </a:r>
            <a:r>
              <a:rPr lang="it-IT" sz="1600" dirty="0">
                <a:solidFill>
                  <a:schemeClr val="tx2"/>
                </a:solidFill>
              </a:rPr>
              <a:t>chiara definizione delle informazioni richieste dal cliente del progetto o dal </a:t>
            </a:r>
            <a:r>
              <a:rPr lang="it-IT" sz="1600" dirty="0" smtClean="0">
                <a:solidFill>
                  <a:schemeClr val="tx2"/>
                </a:solidFill>
              </a:rPr>
              <a:t>proprietario del </a:t>
            </a:r>
            <a:r>
              <a:rPr lang="it-IT" sz="1600" dirty="0">
                <a:solidFill>
                  <a:schemeClr val="tx2"/>
                </a:solidFill>
              </a:rPr>
              <a:t>bene, nonché i metodi, i processi, i termini e i protocolli di sviluppo e </a:t>
            </a:r>
            <a:r>
              <a:rPr lang="it-IT" sz="1600" dirty="0" smtClean="0">
                <a:solidFill>
                  <a:schemeClr val="tx2"/>
                </a:solidFill>
              </a:rPr>
              <a:t>verifica di </a:t>
            </a:r>
            <a:r>
              <a:rPr lang="it-IT" sz="1600" dirty="0">
                <a:solidFill>
                  <a:schemeClr val="tx2"/>
                </a:solidFill>
              </a:rPr>
              <a:t>queste informazioni;</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Che </a:t>
            </a:r>
            <a:r>
              <a:rPr lang="it-IT" sz="1600" dirty="0">
                <a:solidFill>
                  <a:schemeClr val="tx2"/>
                </a:solidFill>
              </a:rPr>
              <a:t>la quantità e la qualità delle informazioni sviluppate siano sufficienti per </a:t>
            </a:r>
            <a:r>
              <a:rPr lang="it-IT" sz="1600" dirty="0" smtClean="0">
                <a:solidFill>
                  <a:schemeClr val="tx2"/>
                </a:solidFill>
              </a:rPr>
              <a:t>soddisfare i </a:t>
            </a:r>
            <a:r>
              <a:rPr lang="it-IT" sz="1600" dirty="0">
                <a:solidFill>
                  <a:schemeClr val="tx2"/>
                </a:solidFill>
              </a:rPr>
              <a:t>bisogni definiti;</a:t>
            </a:r>
          </a:p>
          <a:p>
            <a:pPr marL="630000" lvl="1" indent="-306000">
              <a:spcBef>
                <a:spcPct val="20000"/>
              </a:spcBef>
              <a:spcAft>
                <a:spcPts val="600"/>
              </a:spcAft>
              <a:buClr>
                <a:schemeClr val="accent2"/>
              </a:buClr>
              <a:buSzPct val="92000"/>
              <a:buFont typeface="Wingdings 2" panose="05020102010507070707" pitchFamily="18" charset="2"/>
              <a:buChar char=""/>
            </a:pPr>
            <a:r>
              <a:rPr lang="it-IT" sz="1600" dirty="0" smtClean="0">
                <a:solidFill>
                  <a:schemeClr val="tx2"/>
                </a:solidFill>
              </a:rPr>
              <a:t>Trasferimenti </a:t>
            </a:r>
            <a:r>
              <a:rPr lang="it-IT" sz="1600" dirty="0">
                <a:solidFill>
                  <a:schemeClr val="tx2"/>
                </a:solidFill>
              </a:rPr>
              <a:t>di informazioni efficienti ed efficaci tra i diversi </a:t>
            </a:r>
            <a:r>
              <a:rPr lang="it-IT" sz="1600" dirty="0" smtClean="0">
                <a:solidFill>
                  <a:schemeClr val="tx2"/>
                </a:solidFill>
              </a:rPr>
              <a:t>agenti che partecipano </a:t>
            </a:r>
            <a:r>
              <a:rPr lang="it-IT" sz="1600" dirty="0">
                <a:solidFill>
                  <a:schemeClr val="tx2"/>
                </a:solidFill>
              </a:rPr>
              <a:t>a ciascuna parte del ciclo di vita del bene, in particolare tra la fase di </a:t>
            </a:r>
            <a:r>
              <a:rPr lang="it-IT" sz="1600" dirty="0" smtClean="0">
                <a:solidFill>
                  <a:schemeClr val="tx2"/>
                </a:solidFill>
              </a:rPr>
              <a:t>sviluppo e </a:t>
            </a:r>
            <a:r>
              <a:rPr lang="it-IT" sz="1600" dirty="0">
                <a:solidFill>
                  <a:schemeClr val="tx2"/>
                </a:solidFill>
              </a:rPr>
              <a:t>l'operazione</a:t>
            </a:r>
            <a:r>
              <a:rPr lang="it-IT" sz="1600" dirty="0" smtClean="0">
                <a:solidFill>
                  <a:schemeClr val="tx2"/>
                </a:solidFill>
              </a:rPr>
              <a:t>.</a:t>
            </a:r>
            <a:endParaRPr lang="it-IT" sz="1600" dirty="0">
              <a:solidFill>
                <a:schemeClr val="tx2"/>
              </a:solidFill>
            </a:endParaRPr>
          </a:p>
        </p:txBody>
      </p:sp>
    </p:spTree>
    <p:extLst>
      <p:ext uri="{BB962C8B-B14F-4D97-AF65-F5344CB8AC3E}">
        <p14:creationId xmlns:p14="http://schemas.microsoft.com/office/powerpoint/2010/main" val="322242135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sp>
        <p:nvSpPr>
          <p:cNvPr id="3" name="Rettangolo 2"/>
          <p:cNvSpPr/>
          <p:nvPr/>
        </p:nvSpPr>
        <p:spPr>
          <a:xfrm>
            <a:off x="575893" y="1482197"/>
            <a:ext cx="3916521" cy="338554"/>
          </a:xfrm>
          <a:prstGeom prst="rect">
            <a:avLst/>
          </a:prstGeom>
        </p:spPr>
        <p:txBody>
          <a:bodyPr wrap="none">
            <a:spAutoFit/>
          </a:bodyPr>
          <a:lstStyle/>
          <a:p>
            <a:r>
              <a:rPr lang="it-IT" sz="1600" dirty="0" smtClean="0">
                <a:solidFill>
                  <a:schemeClr val="tx2"/>
                </a:solidFill>
              </a:rPr>
              <a:t>NORMATIVA VOLONTARIA: EN-ISO 19650</a:t>
            </a:r>
          </a:p>
        </p:txBody>
      </p:sp>
      <p:sp>
        <p:nvSpPr>
          <p:cNvPr id="7" name="object 2"/>
          <p:cNvSpPr/>
          <p:nvPr/>
        </p:nvSpPr>
        <p:spPr>
          <a:xfrm>
            <a:off x="1046237" y="1872560"/>
            <a:ext cx="9754819" cy="4327910"/>
          </a:xfrm>
          <a:prstGeom prst="rect">
            <a:avLst/>
          </a:prstGeom>
          <a:blipFill>
            <a:blip r:embed="rId3" cstate="print">
              <a:duotone>
                <a:schemeClr val="accent1">
                  <a:shade val="45000"/>
                  <a:satMod val="135000"/>
                </a:schemeClr>
                <a:prstClr val="white"/>
              </a:duotone>
            </a:blip>
            <a:srcRect/>
            <a:stretch>
              <a:fillRect t="-14864"/>
            </a:stretch>
          </a:blipFill>
        </p:spPr>
        <p:txBody>
          <a:bodyPr wrap="square" lIns="0" tIns="0" rIns="0" bIns="0" rtlCol="0"/>
          <a:lstStyle/>
          <a:p>
            <a:endParaRPr/>
          </a:p>
        </p:txBody>
      </p:sp>
    </p:spTree>
    <p:extLst>
      <p:ext uri="{BB962C8B-B14F-4D97-AF65-F5344CB8AC3E}">
        <p14:creationId xmlns:p14="http://schemas.microsoft.com/office/powerpoint/2010/main" val="353250190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sp>
        <p:nvSpPr>
          <p:cNvPr id="3" name="Rettangolo 2"/>
          <p:cNvSpPr/>
          <p:nvPr/>
        </p:nvSpPr>
        <p:spPr>
          <a:xfrm>
            <a:off x="575893" y="1482197"/>
            <a:ext cx="3631187" cy="338554"/>
          </a:xfrm>
          <a:prstGeom prst="rect">
            <a:avLst/>
          </a:prstGeom>
        </p:spPr>
        <p:txBody>
          <a:bodyPr wrap="none">
            <a:spAutoFit/>
          </a:bodyPr>
          <a:lstStyle/>
          <a:p>
            <a:r>
              <a:rPr lang="it-IT" sz="1600" dirty="0" smtClean="0">
                <a:solidFill>
                  <a:schemeClr val="tx2"/>
                </a:solidFill>
              </a:rPr>
              <a:t>NORMATIVA VOLONTARIA: UNI 11337</a:t>
            </a:r>
          </a:p>
        </p:txBody>
      </p:sp>
      <p:sp>
        <p:nvSpPr>
          <p:cNvPr id="6" name="object 2"/>
          <p:cNvSpPr/>
          <p:nvPr/>
        </p:nvSpPr>
        <p:spPr>
          <a:xfrm>
            <a:off x="1116580" y="1820751"/>
            <a:ext cx="9633252" cy="4544281"/>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53117976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Quadro normativo</a:t>
            </a:r>
            <a:endParaRPr lang="it-IT" dirty="0"/>
          </a:p>
        </p:txBody>
      </p:sp>
      <p:sp>
        <p:nvSpPr>
          <p:cNvPr id="3" name="Rettangolo 2"/>
          <p:cNvSpPr/>
          <p:nvPr/>
        </p:nvSpPr>
        <p:spPr>
          <a:xfrm>
            <a:off x="575893" y="1482197"/>
            <a:ext cx="6304162" cy="338554"/>
          </a:xfrm>
          <a:prstGeom prst="rect">
            <a:avLst/>
          </a:prstGeom>
        </p:spPr>
        <p:txBody>
          <a:bodyPr wrap="none">
            <a:spAutoFit/>
          </a:bodyPr>
          <a:lstStyle/>
          <a:p>
            <a:r>
              <a:rPr lang="it-IT" sz="1600" dirty="0" smtClean="0">
                <a:solidFill>
                  <a:schemeClr val="tx2"/>
                </a:solidFill>
              </a:rPr>
              <a:t>NORMATIVA VOLONTARIA: UNI 11337:2017 devono essere revisionate </a:t>
            </a:r>
          </a:p>
        </p:txBody>
      </p:sp>
      <p:sp>
        <p:nvSpPr>
          <p:cNvPr id="5" name="object 2"/>
          <p:cNvSpPr/>
          <p:nvPr/>
        </p:nvSpPr>
        <p:spPr>
          <a:xfrm>
            <a:off x="366855" y="1951893"/>
            <a:ext cx="10008067" cy="4261352"/>
          </a:xfrm>
          <a:prstGeom prst="rect">
            <a:avLst/>
          </a:prstGeom>
          <a:blipFill>
            <a:blip r:embed="rId3" cstate="print">
              <a:duotone>
                <a:schemeClr val="accent1">
                  <a:shade val="45000"/>
                  <a:satMod val="135000"/>
                </a:schemeClr>
                <a:prstClr val="white"/>
              </a:duotone>
            </a:blip>
            <a:srcRect/>
            <a:stretch>
              <a:fillRect l="615" t="-15715" r="-615" b="206"/>
            </a:stretch>
          </a:blipFill>
        </p:spPr>
        <p:txBody>
          <a:bodyPr wrap="square" lIns="0" tIns="0" rIns="0" bIns="0" rtlCol="0"/>
          <a:lstStyle/>
          <a:p>
            <a:endParaRPr/>
          </a:p>
        </p:txBody>
      </p:sp>
    </p:spTree>
    <p:extLst>
      <p:ext uri="{BB962C8B-B14F-4D97-AF65-F5344CB8AC3E}">
        <p14:creationId xmlns:p14="http://schemas.microsoft.com/office/powerpoint/2010/main" val="20603485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26532"/>
            <a:ext cx="11029616" cy="723660"/>
          </a:xfrm>
          <a:prstGeom prst="rect">
            <a:avLst/>
          </a:prstGeom>
        </p:spPr>
        <p:txBody>
          <a:bodyPr vert="horz" wrap="square" lIns="0" tIns="53975" rIns="0" bIns="0" rtlCol="0">
            <a:spAutoFit/>
          </a:bodyPr>
          <a:lstStyle/>
          <a:p>
            <a:pPr marL="12700" marR="5080">
              <a:lnSpc>
                <a:spcPts val="2590"/>
              </a:lnSpc>
              <a:spcBef>
                <a:spcPts val="425"/>
              </a:spcBef>
            </a:pPr>
            <a:r>
              <a:rPr sz="2000" dirty="0"/>
              <a:t>Norme UNI 11337-1:2017 Modelli, elaborati e oggetti informativi per  prodotti e processi</a:t>
            </a:r>
          </a:p>
        </p:txBody>
      </p:sp>
      <p:sp>
        <p:nvSpPr>
          <p:cNvPr id="3" name="object 3"/>
          <p:cNvSpPr txBox="1"/>
          <p:nvPr/>
        </p:nvSpPr>
        <p:spPr>
          <a:xfrm>
            <a:off x="1652295" y="2080038"/>
            <a:ext cx="8915400" cy="3397340"/>
          </a:xfrm>
          <a:prstGeom prst="rect">
            <a:avLst/>
          </a:prstGeom>
        </p:spPr>
        <p:txBody>
          <a:bodyPr vert="horz" wrap="square" lIns="0" tIns="109220" rIns="0" bIns="0" rtlCol="0">
            <a:spAutoFit/>
          </a:bodyPr>
          <a:lstStyle/>
          <a:p>
            <a:pPr marL="324000" marR="0" lvl="1" fontAlgn="auto">
              <a:lnSpc>
                <a:spcPct val="100000"/>
              </a:lnSpc>
              <a:spcBef>
                <a:spcPct val="20000"/>
              </a:spcBef>
              <a:spcAft>
                <a:spcPts val="600"/>
              </a:spcAft>
              <a:buClr>
                <a:schemeClr val="accent2"/>
              </a:buClr>
              <a:buSzPct val="92000"/>
              <a:tabLst/>
              <a:defRPr/>
            </a:pPr>
            <a:r>
              <a:rPr sz="1600" b="1" dirty="0">
                <a:solidFill>
                  <a:schemeClr val="tx2"/>
                </a:solidFill>
              </a:rPr>
              <a:t>Campo di applicazione</a:t>
            </a:r>
          </a:p>
          <a:p>
            <a:pPr marL="324000" marR="379095" lvl="1" fontAlgn="auto">
              <a:lnSpc>
                <a:spcPts val="2160"/>
              </a:lnSpc>
              <a:spcBef>
                <a:spcPct val="20000"/>
              </a:spcBef>
              <a:spcAft>
                <a:spcPts val="600"/>
              </a:spcAft>
              <a:buClr>
                <a:schemeClr val="accent2"/>
              </a:buClr>
              <a:buSzPct val="92000"/>
              <a:tabLst/>
              <a:defRPr/>
            </a:pPr>
            <a:r>
              <a:rPr sz="1600" dirty="0">
                <a:solidFill>
                  <a:schemeClr val="tx2"/>
                </a:solidFill>
              </a:rPr>
              <a:t>La presente norma interessa gli aspetti generali della gestione digitale del processo  informativo nel settore delle costruzioni, quali:</a:t>
            </a:r>
          </a:p>
          <a:p>
            <a:pPr marL="630000" marR="0" lvl="1" indent="-306000" fontAlgn="auto">
              <a:lnSpc>
                <a:spcPct val="100000"/>
              </a:lnSpc>
              <a:spcBef>
                <a:spcPct val="20000"/>
              </a:spcBef>
              <a:spcAft>
                <a:spcPts val="600"/>
              </a:spcAft>
              <a:buClr>
                <a:schemeClr val="accent2"/>
              </a:buClr>
              <a:buSzPct val="92000"/>
              <a:buFont typeface="Wingdings 2" panose="05020102010507070707" pitchFamily="18" charset="2"/>
              <a:buChar char=""/>
              <a:tabLst>
                <a:tab pos="354965" algn="l"/>
                <a:tab pos="355600" algn="l"/>
              </a:tabLst>
              <a:defRPr/>
            </a:pPr>
            <a:r>
              <a:rPr sz="1600" dirty="0">
                <a:solidFill>
                  <a:schemeClr val="tx2"/>
                </a:solidFill>
              </a:rPr>
              <a:t>la struttura dei veicoli informativi;</a:t>
            </a:r>
          </a:p>
          <a:p>
            <a:pPr marL="630000" marR="0" lvl="1" indent="-306000" fontAlgn="auto">
              <a:lnSpc>
                <a:spcPct val="100000"/>
              </a:lnSpc>
              <a:spcBef>
                <a:spcPct val="20000"/>
              </a:spcBef>
              <a:spcAft>
                <a:spcPts val="600"/>
              </a:spcAft>
              <a:buClr>
                <a:schemeClr val="accent2"/>
              </a:buClr>
              <a:buSzPct val="92000"/>
              <a:buFont typeface="Wingdings 2" panose="05020102010507070707" pitchFamily="18" charset="2"/>
              <a:buChar char=""/>
              <a:tabLst>
                <a:tab pos="354965" algn="l"/>
                <a:tab pos="355600" algn="l"/>
              </a:tabLst>
              <a:defRPr/>
            </a:pPr>
            <a:r>
              <a:rPr sz="1600" dirty="0">
                <a:solidFill>
                  <a:schemeClr val="tx2"/>
                </a:solidFill>
              </a:rPr>
              <a:t>la struttura informativa del processo;</a:t>
            </a:r>
          </a:p>
          <a:p>
            <a:pPr marL="630000" marR="0" lvl="1" indent="-306000" fontAlgn="auto">
              <a:lnSpc>
                <a:spcPct val="100000"/>
              </a:lnSpc>
              <a:spcBef>
                <a:spcPct val="20000"/>
              </a:spcBef>
              <a:spcAft>
                <a:spcPts val="600"/>
              </a:spcAft>
              <a:buClr>
                <a:schemeClr val="accent2"/>
              </a:buClr>
              <a:buSzPct val="92000"/>
              <a:buFont typeface="Wingdings 2" panose="05020102010507070707" pitchFamily="18" charset="2"/>
              <a:buChar char=""/>
              <a:tabLst>
                <a:tab pos="354965" algn="l"/>
                <a:tab pos="355600" algn="l"/>
              </a:tabLst>
              <a:defRPr/>
            </a:pPr>
            <a:r>
              <a:rPr sz="1600" dirty="0">
                <a:solidFill>
                  <a:schemeClr val="tx2"/>
                </a:solidFill>
              </a:rPr>
              <a:t>la struttura informativa del prodotto.</a:t>
            </a:r>
          </a:p>
          <a:p>
            <a:pPr marL="324000" marR="5080" lvl="1" fontAlgn="auto">
              <a:lnSpc>
                <a:spcPts val="2160"/>
              </a:lnSpc>
              <a:spcBef>
                <a:spcPct val="20000"/>
              </a:spcBef>
              <a:spcAft>
                <a:spcPts val="600"/>
              </a:spcAft>
              <a:buClr>
                <a:schemeClr val="accent2"/>
              </a:buClr>
              <a:buSzPct val="92000"/>
              <a:tabLst/>
              <a:defRPr/>
            </a:pPr>
            <a:r>
              <a:rPr sz="1600" dirty="0">
                <a:solidFill>
                  <a:schemeClr val="tx2"/>
                </a:solidFill>
              </a:rPr>
              <a:t>è applicabile a qualsiasi tipologia di prodotto (risultante) di settore, sia esso un edificio  od una infrastruttura, ed a qualsiasi tipologia di processo: di ideazione, produzione od  esercizio. Sia esso rivolto alla nuova costruzione come alla conservazione e/o  riqualificazione dell’ambiente o del patrimonio costruito.</a:t>
            </a:r>
          </a:p>
        </p:txBody>
      </p:sp>
      <p:pic>
        <p:nvPicPr>
          <p:cNvPr id="4" name="Immagine 3"/>
          <p:cNvPicPr>
            <a:picLocks noChangeAspect="1"/>
          </p:cNvPicPr>
          <p:nvPr/>
        </p:nvPicPr>
        <p:blipFill>
          <a:blip r:embed="rId2"/>
          <a:stretch>
            <a:fillRect/>
          </a:stretch>
        </p:blipFill>
        <p:spPr>
          <a:xfrm>
            <a:off x="6583369" y="1433146"/>
            <a:ext cx="3984326" cy="870438"/>
          </a:xfrm>
          <a:prstGeom prst="rect">
            <a:avLst/>
          </a:prstGeom>
        </p:spPr>
      </p:pic>
    </p:spTree>
    <p:extLst>
      <p:ext uri="{BB962C8B-B14F-4D97-AF65-F5344CB8AC3E}">
        <p14:creationId xmlns:p14="http://schemas.microsoft.com/office/powerpoint/2010/main" val="172243651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a:spLocks noGrp="1"/>
          </p:cNvSpPr>
          <p:nvPr>
            <p:ph type="body" idx="4294967295"/>
          </p:nvPr>
        </p:nvSpPr>
        <p:spPr>
          <a:xfrm>
            <a:off x="1666338" y="1779174"/>
            <a:ext cx="8848725" cy="3454535"/>
          </a:xfrm>
          <a:prstGeom prst="rect">
            <a:avLst/>
          </a:prstGeom>
        </p:spPr>
        <p:txBody>
          <a:bodyPr vert="horz" wrap="square" lIns="0" tIns="46990" rIns="0" bIns="0" rtlCol="0">
            <a:spAutoFit/>
          </a:bodyPr>
          <a:lstStyle/>
          <a:p>
            <a:pPr marL="48965" marR="5080" indent="0">
              <a:lnSpc>
                <a:spcPts val="2160"/>
              </a:lnSpc>
              <a:spcBef>
                <a:spcPts val="370"/>
              </a:spcBef>
              <a:buNone/>
            </a:pPr>
            <a:r>
              <a:rPr lang="it-IT" sz="1600" b="1" dirty="0" smtClean="0"/>
              <a:t>Termini e definizioni (Elenco semplificato)</a:t>
            </a:r>
          </a:p>
          <a:p>
            <a:pPr marL="354965" marR="5080">
              <a:lnSpc>
                <a:spcPts val="2160"/>
              </a:lnSpc>
              <a:spcBef>
                <a:spcPts val="370"/>
              </a:spcBef>
            </a:pPr>
            <a:r>
              <a:rPr lang="it-IT" sz="1600" b="1" dirty="0" smtClean="0"/>
              <a:t>Dato</a:t>
            </a:r>
            <a:r>
              <a:rPr sz="1600" dirty="0" smtClean="0"/>
              <a:t>: </a:t>
            </a:r>
            <a:r>
              <a:rPr sz="1600" dirty="0"/>
              <a:t>Elemento conoscitivo intangibile, elementare, interpretabile all’interno di un  processo di comunicazione attraverso regole e </a:t>
            </a:r>
            <a:r>
              <a:rPr sz="1600" dirty="0" err="1"/>
              <a:t>sintassi</a:t>
            </a:r>
            <a:r>
              <a:rPr sz="1600" dirty="0"/>
              <a:t> </a:t>
            </a:r>
            <a:r>
              <a:rPr sz="1600" dirty="0" smtClean="0"/>
              <a:t>pre</a:t>
            </a:r>
            <a:r>
              <a:rPr lang="it-IT" sz="1600" dirty="0" err="1" smtClean="0"/>
              <a:t>ventiv</a:t>
            </a:r>
            <a:r>
              <a:rPr sz="1600" dirty="0" err="1" smtClean="0"/>
              <a:t>amente</a:t>
            </a:r>
            <a:r>
              <a:rPr sz="1600" dirty="0" smtClean="0"/>
              <a:t> </a:t>
            </a:r>
            <a:r>
              <a:rPr sz="1600" dirty="0" err="1" smtClean="0"/>
              <a:t>condivise</a:t>
            </a:r>
            <a:r>
              <a:rPr sz="1600" dirty="0" smtClean="0"/>
              <a:t>.</a:t>
            </a:r>
            <a:endParaRPr lang="it-IT" sz="1600" dirty="0" smtClean="0"/>
          </a:p>
          <a:p>
            <a:pPr marL="354965" marR="5080">
              <a:lnSpc>
                <a:spcPts val="2160"/>
              </a:lnSpc>
              <a:spcBef>
                <a:spcPts val="370"/>
              </a:spcBef>
            </a:pPr>
            <a:r>
              <a:rPr lang="it-IT" sz="1600" b="1" dirty="0" err="1"/>
              <a:t>C</a:t>
            </a:r>
            <a:r>
              <a:rPr sz="1600" b="1" dirty="0" err="1" smtClean="0"/>
              <a:t>ontenuto</a:t>
            </a:r>
            <a:r>
              <a:rPr sz="1600" b="1" dirty="0" smtClean="0"/>
              <a:t> </a:t>
            </a:r>
            <a:r>
              <a:rPr sz="1600" b="1" dirty="0"/>
              <a:t>informativo</a:t>
            </a:r>
            <a:r>
              <a:rPr sz="1600" dirty="0"/>
              <a:t>: Insieme di informazioni organizzate secondo un  determinato scopo ai fini della comunicazione sistematica di una pluralità di  conoscenze all’interno di un processo.</a:t>
            </a:r>
          </a:p>
          <a:p>
            <a:pPr marL="354965" marR="27305">
              <a:lnSpc>
                <a:spcPct val="90200"/>
              </a:lnSpc>
              <a:spcBef>
                <a:spcPts val="965"/>
              </a:spcBef>
            </a:pPr>
            <a:r>
              <a:rPr lang="it-IT" sz="1600" b="1" dirty="0"/>
              <a:t>F</a:t>
            </a:r>
            <a:r>
              <a:rPr sz="1600" b="1" dirty="0" err="1" smtClean="0"/>
              <a:t>ormato</a:t>
            </a:r>
            <a:r>
              <a:rPr sz="1600" b="1" dirty="0" smtClean="0"/>
              <a:t> </a:t>
            </a:r>
            <a:r>
              <a:rPr sz="1600" b="1" dirty="0"/>
              <a:t>aperto</a:t>
            </a:r>
            <a:r>
              <a:rPr sz="1600" dirty="0"/>
              <a:t>: Formato di file basato su specifiche sintassi di dominio pubblico il  cui utilizzo è aperto a tutti gli operatori senza specifiche condizioni d’uso. </a:t>
            </a:r>
            <a:r>
              <a:rPr lang="it-IT" sz="1600" dirty="0" smtClean="0"/>
              <a:t> </a:t>
            </a:r>
            <a:r>
              <a:rPr sz="1600" dirty="0" err="1" smtClean="0"/>
              <a:t>Alcuni</a:t>
            </a:r>
            <a:r>
              <a:rPr sz="1600" dirty="0" smtClean="0"/>
              <a:t>  </a:t>
            </a:r>
            <a:r>
              <a:rPr sz="1600" dirty="0"/>
              <a:t>esempi di formati aperti di particolare interesse per il campo di applicazione della presente parte della  norma sono: .IFC, .pdf/A, .xml, .csv, .txt, .LandXML, .shp, .GML, </a:t>
            </a:r>
            <a:r>
              <a:rPr sz="1600" dirty="0" err="1"/>
              <a:t>ecc</a:t>
            </a:r>
            <a:r>
              <a:rPr sz="1600" dirty="0" smtClean="0"/>
              <a:t>.</a:t>
            </a:r>
            <a:endParaRPr lang="it-IT" sz="1600" dirty="0" smtClean="0"/>
          </a:p>
          <a:p>
            <a:pPr marL="354965" marR="27305">
              <a:lnSpc>
                <a:spcPct val="90200"/>
              </a:lnSpc>
              <a:spcBef>
                <a:spcPts val="965"/>
              </a:spcBef>
            </a:pPr>
            <a:r>
              <a:rPr lang="it-IT" sz="1600" b="1" dirty="0" smtClean="0"/>
              <a:t>Formato </a:t>
            </a:r>
            <a:r>
              <a:rPr lang="it-IT" sz="1600" b="1" dirty="0"/>
              <a:t>proprietario</a:t>
            </a:r>
            <a:r>
              <a:rPr lang="it-IT" sz="1600" dirty="0"/>
              <a:t>: Formato di file basato su specifiche sintassi di dominio non  pubblico il cui utilizzo è limitato a specifiche condizioni d’uso stabilite dal  </a:t>
            </a:r>
            <a:r>
              <a:rPr lang="it-IT" sz="1600" dirty="0" smtClean="0"/>
              <a:t>proprietario</a:t>
            </a:r>
            <a:endParaRPr lang="it-IT" sz="1600" dirty="0"/>
          </a:p>
        </p:txBody>
      </p:sp>
      <p:sp>
        <p:nvSpPr>
          <p:cNvPr id="10" name="object 2"/>
          <p:cNvSpPr txBox="1">
            <a:spLocks noGrp="1"/>
          </p:cNvSpPr>
          <p:nvPr>
            <p:ph type="title"/>
          </p:nvPr>
        </p:nvSpPr>
        <p:spPr>
          <a:xfrm>
            <a:off x="575893" y="685683"/>
            <a:ext cx="11029616" cy="555717"/>
          </a:xfrm>
          <a:prstGeom prst="rect">
            <a:avLst/>
          </a:prstGeom>
        </p:spPr>
        <p:txBody>
          <a:bodyPr vert="horz" wrap="square" lIns="0" tIns="53975" rIns="0" bIns="0" rtlCol="0">
            <a:spAutoFit/>
          </a:bodyPr>
          <a:lstStyle/>
          <a:p>
            <a:pPr marL="12700" marR="5080">
              <a:lnSpc>
                <a:spcPts val="2590"/>
              </a:lnSpc>
              <a:spcBef>
                <a:spcPts val="425"/>
              </a:spcBef>
            </a:pPr>
            <a:r>
              <a:rPr sz="2000" dirty="0"/>
              <a:t>Norme UNI 11337-1:2017 Modelli, elaborati e oggetti informativi per  prodotti e processi</a:t>
            </a:r>
          </a:p>
        </p:txBody>
      </p:sp>
    </p:spTree>
    <p:extLst>
      <p:ext uri="{BB962C8B-B14F-4D97-AF65-F5344CB8AC3E}">
        <p14:creationId xmlns:p14="http://schemas.microsoft.com/office/powerpoint/2010/main" val="344560552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59818"/>
            <a:ext cx="11029616" cy="699166"/>
          </a:xfrm>
          <a:prstGeom prst="rect">
            <a:avLst/>
          </a:prstGeom>
        </p:spPr>
        <p:txBody>
          <a:bodyPr vert="horz" wrap="square" lIns="0" tIns="53975" rIns="0" bIns="0" rtlCol="0">
            <a:spAutoFit/>
          </a:bodyPr>
          <a:lstStyle/>
          <a:p>
            <a:pPr marL="12700" marR="5080">
              <a:lnSpc>
                <a:spcPts val="2590"/>
              </a:lnSpc>
              <a:spcBef>
                <a:spcPts val="425"/>
              </a:spcBef>
            </a:pPr>
            <a:r>
              <a:rPr lang="it-IT" sz="2000" dirty="0"/>
              <a:t>Norme UNI 11337-1:2017 Modelli, elaborati e oggetti informativi per  prodotti e processi</a:t>
            </a:r>
            <a:endParaRPr sz="2000" i="1" spc="-10" dirty="0"/>
          </a:p>
        </p:txBody>
      </p:sp>
      <p:sp>
        <p:nvSpPr>
          <p:cNvPr id="7" name="object 7"/>
          <p:cNvSpPr txBox="1"/>
          <p:nvPr/>
        </p:nvSpPr>
        <p:spPr>
          <a:xfrm>
            <a:off x="1707247" y="2140236"/>
            <a:ext cx="8890000" cy="2817438"/>
          </a:xfrm>
          <a:prstGeom prst="rect">
            <a:avLst/>
          </a:prstGeom>
        </p:spPr>
        <p:txBody>
          <a:bodyPr vert="horz" wrap="square" lIns="0" tIns="46990" rIns="0" bIns="0" rtlCol="0">
            <a:spAutoFit/>
          </a:bodyPr>
          <a:lstStyle/>
          <a:p>
            <a:pPr marL="48965" marR="5080" indent="0">
              <a:lnSpc>
                <a:spcPts val="2160"/>
              </a:lnSpc>
              <a:spcBef>
                <a:spcPts val="370"/>
              </a:spcBef>
              <a:buNone/>
            </a:pPr>
            <a:r>
              <a:rPr lang="it-IT" sz="1600" b="1" dirty="0"/>
              <a:t>Termini e definizioni (Elenco semplificato)</a:t>
            </a:r>
          </a:p>
          <a:p>
            <a:pPr marL="354965" marR="5080" lvl="0" indent="-306000" fontAlgn="auto">
              <a:lnSpc>
                <a:spcPts val="1730"/>
              </a:lnSpc>
              <a:spcBef>
                <a:spcPts val="994"/>
              </a:spcBef>
              <a:spcAft>
                <a:spcPts val="600"/>
              </a:spcAft>
              <a:buClr>
                <a:schemeClr val="accent2"/>
              </a:buClr>
              <a:buSzPct val="92000"/>
              <a:buFont typeface="Wingdings 2" panose="05020102010507070707" pitchFamily="18" charset="2"/>
              <a:buChar char=""/>
              <a:tabLst>
                <a:tab pos="354965" algn="l"/>
                <a:tab pos="355600" algn="l"/>
              </a:tabLst>
              <a:defRPr/>
            </a:pPr>
            <a:r>
              <a:rPr sz="1600" b="1" dirty="0" smtClean="0">
                <a:solidFill>
                  <a:schemeClr val="tx2"/>
                </a:solidFill>
              </a:rPr>
              <a:t>2D</a:t>
            </a:r>
            <a:r>
              <a:rPr sz="1600" dirty="0" smtClean="0">
                <a:solidFill>
                  <a:schemeClr val="tx2"/>
                </a:solidFill>
              </a:rPr>
              <a:t> </a:t>
            </a:r>
            <a:r>
              <a:rPr sz="1600" dirty="0">
                <a:solidFill>
                  <a:schemeClr val="tx2"/>
                </a:solidFill>
              </a:rPr>
              <a:t>– seconda dimensione: Rappresentazione grafica dell’opera o dei suoi elementi in funzione del piano  (geometrie bidimensionali).</a:t>
            </a:r>
          </a:p>
          <a:p>
            <a:pPr marL="354965" marR="552450" lvl="0" indent="-306000" fontAlgn="auto">
              <a:lnSpc>
                <a:spcPts val="1730"/>
              </a:lnSpc>
              <a:spcBef>
                <a:spcPts val="990"/>
              </a:spcBef>
              <a:spcAft>
                <a:spcPts val="600"/>
              </a:spcAft>
              <a:buClr>
                <a:schemeClr val="accent2"/>
              </a:buClr>
              <a:buSzPct val="92000"/>
              <a:buFont typeface="Wingdings 2" panose="05020102010507070707" pitchFamily="18" charset="2"/>
              <a:buChar char=""/>
              <a:tabLst/>
              <a:defRPr/>
            </a:pPr>
            <a:r>
              <a:rPr sz="1600" b="1" dirty="0">
                <a:solidFill>
                  <a:schemeClr val="tx2"/>
                </a:solidFill>
              </a:rPr>
              <a:t>3D</a:t>
            </a:r>
            <a:r>
              <a:rPr sz="1600" dirty="0">
                <a:solidFill>
                  <a:schemeClr val="tx2"/>
                </a:solidFill>
              </a:rPr>
              <a:t> – terza dimensione: Simulazione grafica dell’opera o dei suoi elementi in funzione dello spazio  (geometrie tridimensionali).</a:t>
            </a:r>
          </a:p>
          <a:p>
            <a:pPr marL="354965" marR="319405" lvl="0" indent="-306000" fontAlgn="auto">
              <a:lnSpc>
                <a:spcPts val="1720"/>
              </a:lnSpc>
              <a:spcBef>
                <a:spcPts val="1000"/>
              </a:spcBef>
              <a:spcAft>
                <a:spcPts val="600"/>
              </a:spcAft>
              <a:buClr>
                <a:schemeClr val="accent2"/>
              </a:buClr>
              <a:buSzPct val="92000"/>
              <a:buFont typeface="Wingdings 2" panose="05020102010507070707" pitchFamily="18" charset="2"/>
              <a:buChar char=""/>
              <a:tabLst>
                <a:tab pos="354965" algn="l"/>
                <a:tab pos="355600" algn="l"/>
              </a:tabLst>
              <a:defRPr/>
            </a:pPr>
            <a:r>
              <a:rPr sz="1600" b="1" dirty="0">
                <a:solidFill>
                  <a:schemeClr val="tx2"/>
                </a:solidFill>
              </a:rPr>
              <a:t>4D</a:t>
            </a:r>
            <a:r>
              <a:rPr sz="1600" dirty="0">
                <a:solidFill>
                  <a:schemeClr val="tx2"/>
                </a:solidFill>
              </a:rPr>
              <a:t> – quarta dimensione: Simulazione dell’opera o dei suoi elementi in funzione del tempo, oltre che  dello spazio.</a:t>
            </a:r>
          </a:p>
          <a:p>
            <a:pPr marL="354965" marR="90805" lvl="0" indent="-306000" fontAlgn="auto">
              <a:lnSpc>
                <a:spcPts val="1720"/>
              </a:lnSpc>
              <a:spcBef>
                <a:spcPts val="1010"/>
              </a:spcBef>
              <a:spcAft>
                <a:spcPts val="600"/>
              </a:spcAft>
              <a:buClr>
                <a:schemeClr val="accent2"/>
              </a:buClr>
              <a:buSzPct val="92000"/>
              <a:buFont typeface="Wingdings 2" panose="05020102010507070707" pitchFamily="18" charset="2"/>
              <a:buChar char=""/>
              <a:tabLst/>
              <a:defRPr/>
            </a:pPr>
            <a:r>
              <a:rPr sz="1600" b="1" dirty="0">
                <a:solidFill>
                  <a:schemeClr val="tx2"/>
                </a:solidFill>
              </a:rPr>
              <a:t>5D</a:t>
            </a:r>
            <a:r>
              <a:rPr sz="1600" dirty="0">
                <a:solidFill>
                  <a:schemeClr val="tx2"/>
                </a:solidFill>
              </a:rPr>
              <a:t> – quinta dimensione: Simulazione dell’opera o dei suoi elementi in funzione della moneta, oltre che  dello spazio e del tempo.</a:t>
            </a:r>
          </a:p>
        </p:txBody>
      </p:sp>
    </p:spTree>
    <p:extLst>
      <p:ext uri="{BB962C8B-B14F-4D97-AF65-F5344CB8AC3E}">
        <p14:creationId xmlns:p14="http://schemas.microsoft.com/office/powerpoint/2010/main" val="9125939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 name="CasellaDiTesto 2"/>
          <p:cNvSpPr txBox="1"/>
          <p:nvPr/>
        </p:nvSpPr>
        <p:spPr>
          <a:xfrm>
            <a:off x="409602" y="1387741"/>
            <a:ext cx="5895703" cy="369332"/>
          </a:xfrm>
          <a:prstGeom prst="rect">
            <a:avLst/>
          </a:prstGeom>
          <a:noFill/>
        </p:spPr>
        <p:txBody>
          <a:bodyPr wrap="square" rtlCol="0">
            <a:spAutoFit/>
          </a:bodyPr>
          <a:lstStyle/>
          <a:p>
            <a:r>
              <a:rPr lang="it-IT" dirty="0" smtClean="0"/>
              <a:t>Ricordiamo approccio tradizionale:</a:t>
            </a: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0727" y="2151220"/>
            <a:ext cx="5392982" cy="3809597"/>
          </a:xfrm>
          <a:prstGeom prst="rect">
            <a:avLst/>
          </a:prstGeom>
        </p:spPr>
      </p:pic>
    </p:spTree>
    <p:extLst>
      <p:ext uri="{BB962C8B-B14F-4D97-AF65-F5344CB8AC3E}">
        <p14:creationId xmlns:p14="http://schemas.microsoft.com/office/powerpoint/2010/main" val="245921986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a:spLocks noGrp="1"/>
          </p:cNvSpPr>
          <p:nvPr>
            <p:ph type="body" idx="4294967295"/>
          </p:nvPr>
        </p:nvSpPr>
        <p:spPr>
          <a:xfrm>
            <a:off x="1666338" y="1720742"/>
            <a:ext cx="8848725" cy="4289764"/>
          </a:xfrm>
          <a:prstGeom prst="rect">
            <a:avLst/>
          </a:prstGeom>
        </p:spPr>
        <p:txBody>
          <a:bodyPr vert="horz" wrap="square" lIns="0" tIns="40005" rIns="0" bIns="0" rtlCol="0">
            <a:spAutoFit/>
          </a:bodyPr>
          <a:lstStyle/>
          <a:p>
            <a:pPr marL="48965" marR="563880" indent="0">
              <a:lnSpc>
                <a:spcPts val="1730"/>
              </a:lnSpc>
              <a:spcBef>
                <a:spcPts val="315"/>
              </a:spcBef>
              <a:buNone/>
            </a:pPr>
            <a:r>
              <a:rPr lang="it-IT" sz="1600" b="1" dirty="0"/>
              <a:t>Termini e definizioni (Elenco semplificato</a:t>
            </a:r>
            <a:r>
              <a:rPr lang="it-IT" sz="1600" b="1" dirty="0" smtClean="0"/>
              <a:t>)</a:t>
            </a:r>
          </a:p>
          <a:p>
            <a:pPr marL="354965" marR="563880">
              <a:lnSpc>
                <a:spcPts val="1730"/>
              </a:lnSpc>
              <a:spcBef>
                <a:spcPts val="315"/>
              </a:spcBef>
            </a:pPr>
            <a:r>
              <a:rPr sz="1600" b="1" dirty="0" smtClean="0"/>
              <a:t>6D</a:t>
            </a:r>
            <a:r>
              <a:rPr sz="1600" dirty="0" smtClean="0"/>
              <a:t> </a:t>
            </a:r>
            <a:r>
              <a:rPr sz="1600" dirty="0"/>
              <a:t>– sesta dimensione: Simulazione dell’opera o dei suoi elementi in funzione dell’uso, gestione,  manutenzione ed eventuale dismissione, oltre che dello spazio.</a:t>
            </a:r>
          </a:p>
          <a:p>
            <a:pPr marL="354965" marR="5080">
              <a:lnSpc>
                <a:spcPct val="89800"/>
              </a:lnSpc>
              <a:spcBef>
                <a:spcPts val="965"/>
              </a:spcBef>
            </a:pPr>
            <a:r>
              <a:rPr sz="1600" b="1" dirty="0"/>
              <a:t>7D</a:t>
            </a:r>
            <a:r>
              <a:rPr sz="1600" dirty="0"/>
              <a:t> – settima dimensione: Simulazione dell’opera o dei suoi elementi in funzione della sostenibilità  (economica, ambientale, energetica, ecc) dell’intervento, oltre che dello spazio, del tempo e dei costi di  produzione.</a:t>
            </a:r>
          </a:p>
          <a:p>
            <a:pPr marL="354965" marR="28575">
              <a:lnSpc>
                <a:spcPct val="90200"/>
              </a:lnSpc>
              <a:spcBef>
                <a:spcPts val="990"/>
              </a:spcBef>
            </a:pPr>
            <a:r>
              <a:rPr sz="1600" b="1" dirty="0"/>
              <a:t>modello informativo (Modello): </a:t>
            </a:r>
            <a:r>
              <a:rPr sz="1600" dirty="0"/>
              <a:t>Veicolo informativo di virtualizzazione di prodotti  e processi del settore costruzioni. (I modelli possono essere virtualizzati in senso grafico,  documentale e multimediale, e suddivisi in ragione delle discipline cui fanno riferimento (tecnica,  economica, ecc.) e per specializzazioni (architettura, strutture, finanza, </a:t>
            </a:r>
            <a:r>
              <a:rPr sz="1600" dirty="0" err="1"/>
              <a:t>ecc</a:t>
            </a:r>
            <a:r>
              <a:rPr sz="1600" dirty="0" smtClean="0"/>
              <a:t>.).</a:t>
            </a:r>
            <a:endParaRPr lang="it-IT" sz="1600" dirty="0" smtClean="0"/>
          </a:p>
          <a:p>
            <a:pPr marL="354965" marR="28575">
              <a:lnSpc>
                <a:spcPct val="90200"/>
              </a:lnSpc>
              <a:spcBef>
                <a:spcPts val="990"/>
              </a:spcBef>
            </a:pPr>
            <a:r>
              <a:rPr lang="it-IT" sz="1600" b="1" dirty="0"/>
              <a:t>M</a:t>
            </a:r>
            <a:r>
              <a:rPr lang="it-IT" sz="1600" b="1" dirty="0" smtClean="0"/>
              <a:t>odello </a:t>
            </a:r>
            <a:r>
              <a:rPr lang="it-IT" sz="1600" b="1" dirty="0"/>
              <a:t>aggregato</a:t>
            </a:r>
            <a:r>
              <a:rPr lang="it-IT" sz="1600" dirty="0"/>
              <a:t>: </a:t>
            </a:r>
            <a:r>
              <a:rPr lang="it-IT" sz="1600" dirty="0" smtClean="0"/>
              <a:t> Virtualizzazione </a:t>
            </a:r>
            <a:r>
              <a:rPr lang="it-IT" sz="1600" dirty="0"/>
              <a:t>dell’opera o suoi elementi in funzione di una  aggregazione (stabile o temporanea) di più modelli singoli, come strumento per il  coordinamento di più modelli. Costituisce un modello aggregato sia l’insieme di più  modelli singoli tra loro coordinati sia la loro fusione in un unico modello</a:t>
            </a:r>
            <a:r>
              <a:rPr lang="it-IT" sz="1600" dirty="0" smtClean="0"/>
              <a:t>. (detto anche Modello Federato o Modello Multidisciplinare)</a:t>
            </a:r>
            <a:endParaRPr lang="it-IT" sz="1600" dirty="0"/>
          </a:p>
          <a:p>
            <a:pPr marL="354965" marR="28575">
              <a:lnSpc>
                <a:spcPct val="90200"/>
              </a:lnSpc>
              <a:spcBef>
                <a:spcPts val="990"/>
              </a:spcBef>
            </a:pPr>
            <a:endParaRPr sz="1600" dirty="0"/>
          </a:p>
        </p:txBody>
      </p:sp>
      <p:sp>
        <p:nvSpPr>
          <p:cNvPr id="11" name="object 2"/>
          <p:cNvSpPr txBox="1">
            <a:spLocks noGrp="1"/>
          </p:cNvSpPr>
          <p:nvPr>
            <p:ph type="title"/>
          </p:nvPr>
        </p:nvSpPr>
        <p:spPr>
          <a:xfrm>
            <a:off x="575893" y="685683"/>
            <a:ext cx="11029616" cy="555717"/>
          </a:xfrm>
          <a:prstGeom prst="rect">
            <a:avLst/>
          </a:prstGeom>
        </p:spPr>
        <p:txBody>
          <a:bodyPr vert="horz" wrap="square" lIns="0" tIns="53975" rIns="0" bIns="0" rtlCol="0">
            <a:spAutoFit/>
          </a:bodyPr>
          <a:lstStyle/>
          <a:p>
            <a:pPr marL="12700" marR="5080">
              <a:lnSpc>
                <a:spcPts val="2590"/>
              </a:lnSpc>
              <a:spcBef>
                <a:spcPts val="425"/>
              </a:spcBef>
            </a:pPr>
            <a:r>
              <a:rPr lang="it-IT" sz="2000" dirty="0"/>
              <a:t>Norme UNI 11337-1:2017 Modelli, elaborati e oggetti informativi per  prodotti e processi</a:t>
            </a:r>
            <a:endParaRPr sz="2000" i="1" spc="-10" dirty="0"/>
          </a:p>
        </p:txBody>
      </p:sp>
    </p:spTree>
    <p:extLst>
      <p:ext uri="{BB962C8B-B14F-4D97-AF65-F5344CB8AC3E}">
        <p14:creationId xmlns:p14="http://schemas.microsoft.com/office/powerpoint/2010/main" val="67949807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a:spLocks noGrp="1"/>
          </p:cNvSpPr>
          <p:nvPr>
            <p:ph type="body" idx="4294967295"/>
          </p:nvPr>
        </p:nvSpPr>
        <p:spPr>
          <a:xfrm>
            <a:off x="1666338" y="2298764"/>
            <a:ext cx="8848725" cy="1797287"/>
          </a:xfrm>
          <a:prstGeom prst="rect">
            <a:avLst/>
          </a:prstGeom>
        </p:spPr>
        <p:txBody>
          <a:bodyPr vert="horz" wrap="square" lIns="0" tIns="40005" rIns="0" bIns="0" rtlCol="0">
            <a:spAutoFit/>
          </a:bodyPr>
          <a:lstStyle/>
          <a:p>
            <a:pPr marL="48965" marR="563880" indent="0">
              <a:lnSpc>
                <a:spcPts val="1730"/>
              </a:lnSpc>
              <a:spcBef>
                <a:spcPts val="315"/>
              </a:spcBef>
              <a:buNone/>
            </a:pPr>
            <a:r>
              <a:rPr lang="it-IT" sz="1600" b="1" dirty="0"/>
              <a:t>Termini e definizioni (Elenco semplificato)</a:t>
            </a:r>
          </a:p>
          <a:p>
            <a:pPr marL="334715" marR="563880" indent="-285750">
              <a:lnSpc>
                <a:spcPts val="1730"/>
              </a:lnSpc>
              <a:spcBef>
                <a:spcPts val="315"/>
              </a:spcBef>
            </a:pPr>
            <a:r>
              <a:rPr lang="it-IT" sz="1600" b="1" dirty="0"/>
              <a:t>Ambiente di condivisione dati (</a:t>
            </a:r>
            <a:r>
              <a:rPr lang="it-IT" sz="1600" b="1" dirty="0" err="1" smtClean="0"/>
              <a:t>AcDat</a:t>
            </a:r>
            <a:r>
              <a:rPr lang="it-IT" sz="1600" b="1" dirty="0"/>
              <a:t>): </a:t>
            </a:r>
            <a:r>
              <a:rPr lang="it-IT" sz="1600" dirty="0"/>
              <a:t>Ambiente di raccolta organizzata e  condivisione dei dati relativi a modelli ed elaborati digitali, riferiti ad una singola  opera o ad un singolo complesso di opere</a:t>
            </a:r>
            <a:r>
              <a:rPr lang="it-IT" sz="1600" dirty="0" smtClean="0"/>
              <a:t>. </a:t>
            </a:r>
            <a:endParaRPr lang="it-IT" sz="1600" dirty="0"/>
          </a:p>
          <a:p>
            <a:pPr marL="334715" marR="563880" indent="-285750">
              <a:lnSpc>
                <a:spcPts val="1730"/>
              </a:lnSpc>
              <a:spcBef>
                <a:spcPts val="315"/>
              </a:spcBef>
            </a:pPr>
            <a:r>
              <a:rPr lang="it-IT" sz="1600" b="1" dirty="0"/>
              <a:t>Archivio di condivisione documenti (</a:t>
            </a:r>
            <a:r>
              <a:rPr lang="it-IT" sz="1600" b="1" dirty="0" err="1" smtClean="0"/>
              <a:t>AcDoc</a:t>
            </a:r>
            <a:r>
              <a:rPr lang="it-IT" sz="1600" b="1" dirty="0"/>
              <a:t>): </a:t>
            </a:r>
            <a:r>
              <a:rPr lang="it-IT" sz="1600" dirty="0"/>
              <a:t>Archivio di raccolta organizzata e  condivisione di copie di modelli e copie od originali di elaborati su supporto non  digitale, riferiti ad una singola opera o ad un singolo complesso di opere</a:t>
            </a:r>
            <a:r>
              <a:rPr lang="it-IT" sz="1600" dirty="0" smtClean="0"/>
              <a:t>.</a:t>
            </a:r>
            <a:endParaRPr lang="it-IT" sz="1600" dirty="0"/>
          </a:p>
        </p:txBody>
      </p:sp>
      <p:sp>
        <p:nvSpPr>
          <p:cNvPr id="11" name="object 2"/>
          <p:cNvSpPr txBox="1">
            <a:spLocks noGrp="1"/>
          </p:cNvSpPr>
          <p:nvPr>
            <p:ph type="title"/>
          </p:nvPr>
        </p:nvSpPr>
        <p:spPr>
          <a:xfrm>
            <a:off x="575893" y="685683"/>
            <a:ext cx="11029616" cy="555717"/>
          </a:xfrm>
          <a:prstGeom prst="rect">
            <a:avLst/>
          </a:prstGeom>
        </p:spPr>
        <p:txBody>
          <a:bodyPr vert="horz" wrap="square" lIns="0" tIns="53975" rIns="0" bIns="0" rtlCol="0">
            <a:spAutoFit/>
          </a:bodyPr>
          <a:lstStyle/>
          <a:p>
            <a:pPr marL="12700" marR="5080">
              <a:lnSpc>
                <a:spcPts val="2590"/>
              </a:lnSpc>
              <a:spcBef>
                <a:spcPts val="425"/>
              </a:spcBef>
            </a:pPr>
            <a:r>
              <a:rPr lang="it-IT" sz="2000" dirty="0"/>
              <a:t>Norme UNI 11337-1:2017 Modelli, elaborati e oggetti informativi per  prodotti e processi</a:t>
            </a:r>
            <a:endParaRPr sz="2000" i="1" spc="-10" dirty="0"/>
          </a:p>
        </p:txBody>
      </p:sp>
    </p:spTree>
    <p:extLst>
      <p:ext uri="{BB962C8B-B14F-4D97-AF65-F5344CB8AC3E}">
        <p14:creationId xmlns:p14="http://schemas.microsoft.com/office/powerpoint/2010/main" val="28305341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a:spLocks noGrp="1"/>
          </p:cNvSpPr>
          <p:nvPr>
            <p:ph type="body" idx="4294967295"/>
          </p:nvPr>
        </p:nvSpPr>
        <p:spPr>
          <a:xfrm>
            <a:off x="1666338" y="1986752"/>
            <a:ext cx="8848725" cy="258404"/>
          </a:xfrm>
          <a:prstGeom prst="rect">
            <a:avLst/>
          </a:prstGeom>
        </p:spPr>
        <p:txBody>
          <a:bodyPr vert="horz" wrap="square" lIns="0" tIns="40005" rIns="0" bIns="0" rtlCol="0">
            <a:spAutoFit/>
          </a:bodyPr>
          <a:lstStyle/>
          <a:p>
            <a:pPr marL="48965" marR="563880" indent="0">
              <a:lnSpc>
                <a:spcPts val="1730"/>
              </a:lnSpc>
              <a:spcBef>
                <a:spcPts val="315"/>
              </a:spcBef>
              <a:buNone/>
            </a:pPr>
            <a:r>
              <a:rPr lang="it-IT" sz="1600" b="1" dirty="0" smtClean="0"/>
              <a:t>Rappresentazione schematica dei veicoli informativi</a:t>
            </a:r>
            <a:endParaRPr lang="it-IT" sz="1600" b="1" dirty="0"/>
          </a:p>
        </p:txBody>
      </p:sp>
      <p:sp>
        <p:nvSpPr>
          <p:cNvPr id="11" name="object 2"/>
          <p:cNvSpPr txBox="1">
            <a:spLocks noGrp="1"/>
          </p:cNvSpPr>
          <p:nvPr>
            <p:ph type="title"/>
          </p:nvPr>
        </p:nvSpPr>
        <p:spPr>
          <a:xfrm>
            <a:off x="575893" y="685683"/>
            <a:ext cx="11029616" cy="555717"/>
          </a:xfrm>
          <a:prstGeom prst="rect">
            <a:avLst/>
          </a:prstGeom>
        </p:spPr>
        <p:txBody>
          <a:bodyPr vert="horz" wrap="square" lIns="0" tIns="53975" rIns="0" bIns="0" rtlCol="0">
            <a:spAutoFit/>
          </a:bodyPr>
          <a:lstStyle/>
          <a:p>
            <a:pPr marL="12700" marR="5080">
              <a:lnSpc>
                <a:spcPts val="2590"/>
              </a:lnSpc>
              <a:spcBef>
                <a:spcPts val="425"/>
              </a:spcBef>
            </a:pPr>
            <a:r>
              <a:rPr lang="it-IT" sz="2000" dirty="0"/>
              <a:t>Norme UNI 11337-1:2017 Modelli, elaborati e oggetti informativi per  prodotti e processi</a:t>
            </a:r>
            <a:endParaRPr sz="2000" i="1" spc="-10" dirty="0"/>
          </a:p>
        </p:txBody>
      </p:sp>
      <p:pic>
        <p:nvPicPr>
          <p:cNvPr id="2" name="Immagine 1"/>
          <p:cNvPicPr>
            <a:picLocks noChangeAspect="1"/>
          </p:cNvPicPr>
          <p:nvPr/>
        </p:nvPicPr>
        <p:blipFill>
          <a:blip r:embed="rId3"/>
          <a:stretch>
            <a:fillRect/>
          </a:stretch>
        </p:blipFill>
        <p:spPr>
          <a:xfrm>
            <a:off x="2307162" y="2377041"/>
            <a:ext cx="7567075" cy="2905687"/>
          </a:xfrm>
          <a:prstGeom prst="rect">
            <a:avLst/>
          </a:prstGeom>
        </p:spPr>
      </p:pic>
    </p:spTree>
    <p:extLst>
      <p:ext uri="{BB962C8B-B14F-4D97-AF65-F5344CB8AC3E}">
        <p14:creationId xmlns:p14="http://schemas.microsoft.com/office/powerpoint/2010/main" val="383258576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33442"/>
            <a:ext cx="11029616" cy="699166"/>
          </a:xfrm>
          <a:prstGeom prst="rect">
            <a:avLst/>
          </a:prstGeom>
        </p:spPr>
        <p:txBody>
          <a:bodyPr vert="horz" wrap="square" lIns="0" tIns="53975" rIns="0" bIns="0" rtlCol="0">
            <a:spAutoFit/>
          </a:bodyPr>
          <a:lstStyle/>
          <a:p>
            <a:pPr marL="12700" marR="5080">
              <a:lnSpc>
                <a:spcPts val="2590"/>
              </a:lnSpc>
              <a:spcBef>
                <a:spcPts val="425"/>
              </a:spcBef>
            </a:pPr>
            <a:r>
              <a:rPr lang="it-IT" sz="2000" dirty="0">
                <a:solidFill>
                  <a:prstClr val="white"/>
                </a:solidFill>
              </a:rPr>
              <a:t>Norme UNI 11337-1:2017 Modelli, elaborati e oggetti informativi per  prodotti e processi</a:t>
            </a:r>
            <a:endParaRPr i="1" spc="-10" dirty="0"/>
          </a:p>
        </p:txBody>
      </p:sp>
      <p:sp>
        <p:nvSpPr>
          <p:cNvPr id="3" name="object 3"/>
          <p:cNvSpPr txBox="1"/>
          <p:nvPr/>
        </p:nvSpPr>
        <p:spPr>
          <a:xfrm>
            <a:off x="823346" y="1107067"/>
            <a:ext cx="10340340" cy="5417509"/>
          </a:xfrm>
          <a:prstGeom prst="rect">
            <a:avLst/>
          </a:prstGeom>
        </p:spPr>
        <p:txBody>
          <a:bodyPr vert="horz" wrap="square" lIns="0" tIns="135255" rIns="0" bIns="0" rtlCol="0">
            <a:spAutoFit/>
          </a:bodyPr>
          <a:lstStyle/>
          <a:p>
            <a:pPr marL="730250" marR="0" lvl="0" indent="0" algn="l" defTabSz="914400" rtl="0" eaLnBrk="1" fontAlgn="auto" latinLnBrk="0" hangingPunct="1">
              <a:lnSpc>
                <a:spcPct val="100000"/>
              </a:lnSpc>
              <a:spcBef>
                <a:spcPts val="1065"/>
              </a:spcBef>
              <a:spcAft>
                <a:spcPts val="0"/>
              </a:spcAft>
              <a:buClrTx/>
              <a:buSzTx/>
              <a:buFontTx/>
              <a:buNone/>
              <a:tabLst/>
              <a:defRPr/>
            </a:pPr>
            <a:r>
              <a:rPr sz="1600" b="1" dirty="0">
                <a:solidFill>
                  <a:schemeClr val="tx2"/>
                </a:solidFill>
              </a:rPr>
              <a:t>Elaborati e Modelli</a:t>
            </a:r>
          </a:p>
          <a:p>
            <a:pPr marL="48965" marR="563880" lvl="0" fontAlgn="auto">
              <a:lnSpc>
                <a:spcPts val="1730"/>
              </a:lnSpc>
              <a:spcBef>
                <a:spcPts val="315"/>
              </a:spcBef>
              <a:spcAft>
                <a:spcPts val="600"/>
              </a:spcAft>
              <a:buClr>
                <a:schemeClr val="accent2"/>
              </a:buClr>
              <a:buSzPct val="92000"/>
              <a:tabLst/>
              <a:defRPr/>
            </a:pPr>
            <a:r>
              <a:rPr sz="1600" b="1" dirty="0">
                <a:solidFill>
                  <a:schemeClr val="tx2"/>
                </a:solidFill>
              </a:rPr>
              <a:t>Modello informativo (o modello)</a:t>
            </a:r>
          </a:p>
          <a:p>
            <a:pPr marL="48965" marR="563880" lvl="0" algn="just" fontAlgn="auto">
              <a:lnSpc>
                <a:spcPts val="1730"/>
              </a:lnSpc>
              <a:spcBef>
                <a:spcPts val="315"/>
              </a:spcBef>
              <a:spcAft>
                <a:spcPts val="600"/>
              </a:spcAft>
              <a:buClr>
                <a:schemeClr val="accent2"/>
              </a:buClr>
              <a:buSzPct val="92000"/>
              <a:tabLst/>
              <a:defRPr/>
            </a:pPr>
            <a:r>
              <a:rPr sz="1600" dirty="0">
                <a:solidFill>
                  <a:schemeClr val="tx2"/>
                </a:solidFill>
              </a:rPr>
              <a:t>Si definisce modello informativo il veicolo di simulazione e di contrattualizzazione di un prodotto risultante od un </a:t>
            </a:r>
            <a:r>
              <a:rPr sz="1600" dirty="0" err="1">
                <a:solidFill>
                  <a:schemeClr val="tx2"/>
                </a:solidFill>
              </a:rPr>
              <a:t>processo</a:t>
            </a:r>
            <a:r>
              <a:rPr sz="1600" dirty="0">
                <a:solidFill>
                  <a:schemeClr val="tx2"/>
                </a:solidFill>
              </a:rPr>
              <a:t> </a:t>
            </a:r>
            <a:r>
              <a:rPr sz="1600" dirty="0" smtClean="0">
                <a:solidFill>
                  <a:schemeClr val="tx2"/>
                </a:solidFill>
              </a:rPr>
              <a:t>del</a:t>
            </a:r>
            <a:r>
              <a:rPr lang="it-IT" sz="1600" dirty="0" smtClean="0">
                <a:solidFill>
                  <a:schemeClr val="tx2"/>
                </a:solidFill>
              </a:rPr>
              <a:t> </a:t>
            </a:r>
            <a:r>
              <a:rPr sz="1600" dirty="0" err="1" smtClean="0">
                <a:solidFill>
                  <a:schemeClr val="tx2"/>
                </a:solidFill>
              </a:rPr>
              <a:t>settore</a:t>
            </a:r>
            <a:r>
              <a:rPr sz="1600" dirty="0" smtClean="0">
                <a:solidFill>
                  <a:schemeClr val="tx2"/>
                </a:solidFill>
              </a:rPr>
              <a:t> </a:t>
            </a:r>
            <a:r>
              <a:rPr sz="1600" dirty="0">
                <a:solidFill>
                  <a:schemeClr val="tx2"/>
                </a:solidFill>
              </a:rPr>
              <a:t>delle costruzioni, attraverso contenuti informativi di natura grafica, documentale (alfanumerica), multimediale. </a:t>
            </a:r>
            <a:endParaRPr lang="it-IT" sz="1600" dirty="0" smtClean="0">
              <a:solidFill>
                <a:schemeClr val="tx2"/>
              </a:solidFill>
            </a:endParaRPr>
          </a:p>
          <a:p>
            <a:pPr marL="48965" marR="563880" lvl="0" algn="just" fontAlgn="auto">
              <a:lnSpc>
                <a:spcPts val="1730"/>
              </a:lnSpc>
              <a:spcBef>
                <a:spcPts val="315"/>
              </a:spcBef>
              <a:spcAft>
                <a:spcPts val="600"/>
              </a:spcAft>
              <a:buClr>
                <a:schemeClr val="accent2"/>
              </a:buClr>
              <a:buSzPct val="92000"/>
              <a:tabLst/>
              <a:defRPr/>
            </a:pPr>
            <a:r>
              <a:rPr sz="1600" dirty="0" smtClean="0">
                <a:solidFill>
                  <a:schemeClr val="tx2"/>
                </a:solidFill>
              </a:rPr>
              <a:t>La</a:t>
            </a:r>
            <a:r>
              <a:rPr lang="it-IT" sz="1600" dirty="0" smtClean="0">
                <a:solidFill>
                  <a:schemeClr val="tx2"/>
                </a:solidFill>
              </a:rPr>
              <a:t> </a:t>
            </a:r>
            <a:r>
              <a:rPr sz="1600" dirty="0" err="1" smtClean="0">
                <a:solidFill>
                  <a:schemeClr val="tx2"/>
                </a:solidFill>
              </a:rPr>
              <a:t>produzione</a:t>
            </a:r>
            <a:r>
              <a:rPr sz="1600" dirty="0">
                <a:solidFill>
                  <a:schemeClr val="tx2"/>
                </a:solidFill>
              </a:rPr>
              <a:t>, gestione, conservazione e trasferimento di un modello informativo è effettuata unicamente attraverso l’ausilio di  apparecchiature elettroniche. I dati del modello informativo sono:</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strutturati;</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tecnicamente coerenti;</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rielaborabili elettronicamente;</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relazionati elettronicamente;</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fissati su supporto digitale;</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298450" algn="l"/>
              </a:tabLst>
              <a:defRPr/>
            </a:pPr>
            <a:r>
              <a:rPr sz="1600" dirty="0" err="1" smtClean="0">
                <a:solidFill>
                  <a:schemeClr val="tx2"/>
                </a:solidFill>
              </a:rPr>
              <a:t>interoperabili</a:t>
            </a:r>
            <a:r>
              <a:rPr sz="1600" dirty="0">
                <a:solidFill>
                  <a:schemeClr val="tx2"/>
                </a:solidFill>
              </a:rPr>
              <a:t>, in formato aperto (o proprietario se con garanzia di successiva trasferibilità dei dati verso </a:t>
            </a:r>
            <a:r>
              <a:rPr sz="1600" dirty="0" err="1">
                <a:solidFill>
                  <a:schemeClr val="tx2"/>
                </a:solidFill>
              </a:rPr>
              <a:t>terzi</a:t>
            </a:r>
            <a:r>
              <a:rPr sz="1600" dirty="0" smtClean="0">
                <a:solidFill>
                  <a:schemeClr val="tx2"/>
                </a:solidFill>
              </a:rPr>
              <a:t>).</a:t>
            </a:r>
            <a:endParaRPr sz="1600" dirty="0">
              <a:solidFill>
                <a:schemeClr val="tx2"/>
              </a:solidFill>
            </a:endParaRPr>
          </a:p>
          <a:p>
            <a:pPr marL="48965" marR="563880" lvl="0" fontAlgn="auto">
              <a:lnSpc>
                <a:spcPts val="1730"/>
              </a:lnSpc>
              <a:spcBef>
                <a:spcPts val="315"/>
              </a:spcBef>
              <a:spcAft>
                <a:spcPts val="600"/>
              </a:spcAft>
              <a:buClr>
                <a:schemeClr val="accent2"/>
              </a:buClr>
              <a:buSzPct val="92000"/>
              <a:tabLst/>
              <a:defRPr/>
            </a:pPr>
            <a:r>
              <a:rPr sz="1600" b="1" dirty="0">
                <a:solidFill>
                  <a:schemeClr val="tx2"/>
                </a:solidFill>
              </a:rPr>
              <a:t>I modelli informativi, possono essere virtualizzati in senso:</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grafico (virtualizzazione grafica);</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documentale (virtualizzazione documentale);</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multimediale (virtualizzazione multimediale).</a:t>
            </a:r>
          </a:p>
        </p:txBody>
      </p:sp>
    </p:spTree>
    <p:extLst>
      <p:ext uri="{BB962C8B-B14F-4D97-AF65-F5344CB8AC3E}">
        <p14:creationId xmlns:p14="http://schemas.microsoft.com/office/powerpoint/2010/main" val="292895695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42234"/>
            <a:ext cx="11029616" cy="699166"/>
          </a:xfrm>
          <a:prstGeom prst="rect">
            <a:avLst/>
          </a:prstGeom>
        </p:spPr>
        <p:txBody>
          <a:bodyPr vert="horz" wrap="square" lIns="0" tIns="53975" rIns="0" bIns="0" rtlCol="0">
            <a:spAutoFit/>
          </a:bodyPr>
          <a:lstStyle/>
          <a:p>
            <a:pPr marL="12700" marR="5080">
              <a:lnSpc>
                <a:spcPts val="2590"/>
              </a:lnSpc>
              <a:spcBef>
                <a:spcPts val="425"/>
              </a:spcBef>
            </a:pPr>
            <a:r>
              <a:rPr lang="it-IT" sz="2000" dirty="0">
                <a:solidFill>
                  <a:prstClr val="white"/>
                </a:solidFill>
              </a:rPr>
              <a:t>Norme UNI 11337-1:2017 Modelli, elaborati e oggetti informativi per  prodotti e processi</a:t>
            </a:r>
            <a:endParaRPr i="1" spc="-10" dirty="0"/>
          </a:p>
        </p:txBody>
      </p:sp>
      <p:sp>
        <p:nvSpPr>
          <p:cNvPr id="3" name="object 3"/>
          <p:cNvSpPr txBox="1"/>
          <p:nvPr/>
        </p:nvSpPr>
        <p:spPr>
          <a:xfrm>
            <a:off x="2530957" y="2047282"/>
            <a:ext cx="2417445" cy="25904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sz="1600" b="1" dirty="0">
                <a:solidFill>
                  <a:schemeClr val="tx2"/>
                </a:solidFill>
              </a:rPr>
              <a:t>Elaborati e Modelli</a:t>
            </a:r>
          </a:p>
        </p:txBody>
      </p:sp>
      <p:sp>
        <p:nvSpPr>
          <p:cNvPr id="4" name="object 4"/>
          <p:cNvSpPr txBox="1"/>
          <p:nvPr/>
        </p:nvSpPr>
        <p:spPr>
          <a:xfrm>
            <a:off x="1773085" y="2578015"/>
            <a:ext cx="7036434" cy="2666756"/>
          </a:xfrm>
          <a:prstGeom prst="rect">
            <a:avLst/>
          </a:prstGeom>
        </p:spPr>
        <p:txBody>
          <a:bodyPr vert="horz" wrap="square" lIns="0" tIns="12065" rIns="0" bIns="0" rtlCol="0">
            <a:spAutoFit/>
          </a:bodyPr>
          <a:lstStyle/>
          <a:p>
            <a:pPr marL="48965" marR="563880">
              <a:lnSpc>
                <a:spcPts val="1730"/>
              </a:lnSpc>
              <a:spcBef>
                <a:spcPts val="315"/>
              </a:spcBef>
              <a:spcAft>
                <a:spcPts val="600"/>
              </a:spcAft>
              <a:buClr>
                <a:schemeClr val="accent2"/>
              </a:buClr>
              <a:buSzPct val="92000"/>
              <a:tabLst>
                <a:tab pos="120650" algn="l"/>
              </a:tabLst>
            </a:pPr>
            <a:r>
              <a:rPr sz="1600" b="1" dirty="0" err="1" smtClean="0">
                <a:solidFill>
                  <a:schemeClr val="tx2"/>
                </a:solidFill>
              </a:rPr>
              <a:t>Modello</a:t>
            </a:r>
            <a:r>
              <a:rPr sz="1600" b="1" dirty="0" smtClean="0">
                <a:solidFill>
                  <a:schemeClr val="tx2"/>
                </a:solidFill>
              </a:rPr>
              <a:t> </a:t>
            </a:r>
            <a:r>
              <a:rPr sz="1600" b="1" dirty="0">
                <a:solidFill>
                  <a:schemeClr val="tx2"/>
                </a:solidFill>
              </a:rPr>
              <a:t>informativo (o modello)</a:t>
            </a:r>
          </a:p>
          <a:p>
            <a:pPr marL="48965" marR="563880">
              <a:lnSpc>
                <a:spcPts val="1730"/>
              </a:lnSpc>
              <a:spcBef>
                <a:spcPts val="315"/>
              </a:spcBef>
              <a:spcAft>
                <a:spcPts val="600"/>
              </a:spcAft>
              <a:buClr>
                <a:schemeClr val="accent2"/>
              </a:buClr>
              <a:buSzPct val="92000"/>
              <a:tabLst>
                <a:tab pos="120650" algn="l"/>
              </a:tabLst>
            </a:pPr>
            <a:r>
              <a:rPr sz="1600" dirty="0">
                <a:solidFill>
                  <a:schemeClr val="tx2"/>
                </a:solidFill>
              </a:rPr>
              <a:t>I modelli informativi, in ragione dell’ambito disciplinare prevalente del loro contenuto  informativo, ed in funzione delle loro specializzazioni puntuali, si suddividono in:</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sociali (comportamentale, demografico, ecc.);</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ambientali (territoriale, idrogeologico, ecc.);</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tecnici (architettonico, impiantistico, strutturale, territoriale, ecc.);</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economici (predittivo, finanziario);</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giuridici (normativi, istituzionalistici, ecc.).</a:t>
            </a:r>
          </a:p>
        </p:txBody>
      </p:sp>
    </p:spTree>
    <p:extLst>
      <p:ext uri="{BB962C8B-B14F-4D97-AF65-F5344CB8AC3E}">
        <p14:creationId xmlns:p14="http://schemas.microsoft.com/office/powerpoint/2010/main" val="161423356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24650"/>
            <a:ext cx="11029616" cy="699166"/>
          </a:xfrm>
          <a:prstGeom prst="rect">
            <a:avLst/>
          </a:prstGeom>
        </p:spPr>
        <p:txBody>
          <a:bodyPr vert="horz" wrap="square" lIns="0" tIns="53975" rIns="0" bIns="0" rtlCol="0">
            <a:spAutoFit/>
          </a:bodyPr>
          <a:lstStyle/>
          <a:p>
            <a:pPr marL="12700" marR="5080">
              <a:lnSpc>
                <a:spcPts val="2590"/>
              </a:lnSpc>
              <a:spcBef>
                <a:spcPts val="425"/>
              </a:spcBef>
            </a:pPr>
            <a:r>
              <a:rPr lang="it-IT" sz="2000" dirty="0">
                <a:solidFill>
                  <a:prstClr val="white"/>
                </a:solidFill>
              </a:rPr>
              <a:t>Norme UNI 11337-1:2017 Modelli, elaborati e oggetti informativi per  prodotti e processi</a:t>
            </a:r>
            <a:endParaRPr i="1" spc="-10" dirty="0"/>
          </a:p>
        </p:txBody>
      </p:sp>
      <p:sp>
        <p:nvSpPr>
          <p:cNvPr id="3" name="object 3"/>
          <p:cNvSpPr txBox="1"/>
          <p:nvPr/>
        </p:nvSpPr>
        <p:spPr>
          <a:xfrm>
            <a:off x="1480934" y="1746605"/>
            <a:ext cx="8761730" cy="1799082"/>
          </a:xfrm>
          <a:prstGeom prst="rect">
            <a:avLst/>
          </a:prstGeom>
        </p:spPr>
        <p:txBody>
          <a:bodyPr vert="horz" wrap="square" lIns="0" tIns="112395" rIns="0" bIns="0" rtlCol="0">
            <a:spAutoFit/>
          </a:bodyPr>
          <a:lstStyle/>
          <a:p>
            <a:pPr marL="12700" marR="0" defTabSz="914400">
              <a:lnSpc>
                <a:spcPct val="100000"/>
              </a:lnSpc>
              <a:spcBef>
                <a:spcPts val="885"/>
              </a:spcBef>
            </a:pPr>
            <a:r>
              <a:rPr sz="1600" b="1" dirty="0">
                <a:solidFill>
                  <a:schemeClr val="tx2"/>
                </a:solidFill>
              </a:rPr>
              <a:t>MATURITÀ DIGITALE DEL PROCESSO DELLE COSTRUZIONI</a:t>
            </a:r>
          </a:p>
          <a:p>
            <a:pPr marL="12700" marR="5080" lvl="0" indent="0" algn="l" defTabSz="914400" rtl="0" eaLnBrk="1" fontAlgn="auto" latinLnBrk="0" hangingPunct="1">
              <a:lnSpc>
                <a:spcPct val="89800"/>
              </a:lnSpc>
              <a:spcBef>
                <a:spcPts val="1010"/>
              </a:spcBef>
              <a:spcAft>
                <a:spcPts val="0"/>
              </a:spcAft>
              <a:buClrTx/>
              <a:buSzTx/>
              <a:buFontTx/>
              <a:buNone/>
              <a:tabLst/>
              <a:defRPr/>
            </a:pPr>
            <a:r>
              <a:rPr sz="1600" dirty="0">
                <a:solidFill>
                  <a:schemeClr val="tx2"/>
                </a:solidFill>
              </a:rPr>
              <a:t>La gestione dei processi informativi del settore delle costruzioni può avvenire attraverso  elaborati informativi (digitali e non digitali), modelli informativi o sistemi </a:t>
            </a:r>
            <a:r>
              <a:rPr sz="1600" dirty="0" err="1">
                <a:solidFill>
                  <a:schemeClr val="tx2"/>
                </a:solidFill>
              </a:rPr>
              <a:t>misti</a:t>
            </a:r>
            <a:r>
              <a:rPr sz="1600" dirty="0" smtClean="0">
                <a:solidFill>
                  <a:schemeClr val="tx2"/>
                </a:solidFill>
              </a:rPr>
              <a:t>.</a:t>
            </a:r>
            <a:r>
              <a:rPr lang="it-IT" sz="1600" dirty="0" smtClean="0">
                <a:solidFill>
                  <a:schemeClr val="tx2"/>
                </a:solidFill>
              </a:rPr>
              <a:t> </a:t>
            </a:r>
            <a:r>
              <a:rPr sz="1600" dirty="0" smtClean="0">
                <a:solidFill>
                  <a:schemeClr val="tx2"/>
                </a:solidFill>
              </a:rPr>
              <a:t> </a:t>
            </a:r>
            <a:r>
              <a:rPr sz="1600" dirty="0">
                <a:solidFill>
                  <a:schemeClr val="tx2"/>
                </a:solidFill>
              </a:rPr>
              <a:t>Al fine di un più  efficace ed efficiente flusso informativo si deve prediligere l’impiego di modelli.</a:t>
            </a:r>
          </a:p>
          <a:p>
            <a:pPr marL="12700" marR="355600" lvl="0" indent="0" algn="l" defTabSz="914400" rtl="0" eaLnBrk="1" fontAlgn="auto" latinLnBrk="0" hangingPunct="1">
              <a:lnSpc>
                <a:spcPts val="1939"/>
              </a:lnSpc>
              <a:spcBef>
                <a:spcPts val="1030"/>
              </a:spcBef>
              <a:spcAft>
                <a:spcPts val="0"/>
              </a:spcAft>
              <a:buClrTx/>
              <a:buSzTx/>
              <a:buFontTx/>
              <a:buNone/>
              <a:tabLst/>
              <a:defRPr/>
            </a:pPr>
            <a:r>
              <a:rPr sz="1600" dirty="0">
                <a:solidFill>
                  <a:schemeClr val="tx2"/>
                </a:solidFill>
              </a:rPr>
              <a:t>A tale scopo si definiscono i seguenti livelli di maturità informativa digitale del settore delle  costruzioni in ragione delle differenti modalità di trasferimento dei contenuti informativi:</a:t>
            </a:r>
          </a:p>
        </p:txBody>
      </p:sp>
      <p:sp>
        <p:nvSpPr>
          <p:cNvPr id="4" name="object 4"/>
          <p:cNvSpPr txBox="1"/>
          <p:nvPr/>
        </p:nvSpPr>
        <p:spPr>
          <a:xfrm>
            <a:off x="1397194" y="3797097"/>
            <a:ext cx="3222951" cy="1661993"/>
          </a:xfrm>
          <a:prstGeom prst="rect">
            <a:avLst/>
          </a:prstGeom>
        </p:spPr>
        <p:txBody>
          <a:bodyPr vert="horz" wrap="square" lIns="0" tIns="109220" rIns="0" bIns="0" rtlCol="0">
            <a:spAutoFit/>
          </a:bodyPr>
          <a:lstStyle/>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Livello “0”, non digitale;</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Livello “1”, base;</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Livello “2”, elementare;</a:t>
            </a: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dirty="0">
                <a:solidFill>
                  <a:schemeClr val="tx2"/>
                </a:solidFill>
              </a:rPr>
              <a:t>Livello “3”, </a:t>
            </a:r>
            <a:r>
              <a:rPr sz="1600" dirty="0" err="1">
                <a:solidFill>
                  <a:schemeClr val="tx2"/>
                </a:solidFill>
              </a:rPr>
              <a:t>avanzato</a:t>
            </a:r>
            <a:r>
              <a:rPr sz="1600" dirty="0" smtClean="0">
                <a:solidFill>
                  <a:schemeClr val="tx2"/>
                </a:solidFill>
              </a:rPr>
              <a:t>;</a:t>
            </a:r>
            <a:endParaRPr lang="it-IT" sz="1600" dirty="0" smtClean="0">
              <a:solidFill>
                <a:schemeClr val="tx2"/>
              </a:solidFill>
            </a:endParaRP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lang="it-IT" sz="1600" dirty="0">
                <a:solidFill>
                  <a:schemeClr val="tx2"/>
                </a:solidFill>
              </a:rPr>
              <a:t>Livello </a:t>
            </a:r>
            <a:r>
              <a:rPr lang="it-IT" sz="1600" dirty="0" smtClean="0">
                <a:solidFill>
                  <a:schemeClr val="tx2"/>
                </a:solidFill>
              </a:rPr>
              <a:t>“4”, ottimale</a:t>
            </a:r>
            <a:endParaRPr sz="1600" dirty="0">
              <a:solidFill>
                <a:schemeClr val="tx2"/>
              </a:solidFill>
            </a:endParaRPr>
          </a:p>
        </p:txBody>
      </p:sp>
    </p:spTree>
    <p:extLst>
      <p:ext uri="{BB962C8B-B14F-4D97-AF65-F5344CB8AC3E}">
        <p14:creationId xmlns:p14="http://schemas.microsoft.com/office/powerpoint/2010/main" val="2990167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480934" y="1688433"/>
            <a:ext cx="3054573" cy="28982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800" b="1" i="0" u="none" strike="noStrike" kern="1200" cap="none" spc="-5" normalizeH="0" baseline="0" noProof="0" dirty="0">
                <a:ln>
                  <a:noFill/>
                </a:ln>
                <a:solidFill>
                  <a:prstClr val="black"/>
                </a:solidFill>
                <a:effectLst/>
                <a:uLnTx/>
                <a:uFillTx/>
                <a:ea typeface="+mn-ea"/>
                <a:cs typeface="Calibri"/>
              </a:rPr>
              <a:t>Processo</a:t>
            </a:r>
            <a:r>
              <a:rPr kumimoji="0" sz="1800" b="1" i="0" u="none" strike="noStrike" kern="1200" cap="none" spc="-65" normalizeH="0" baseline="0" noProof="0" dirty="0">
                <a:ln>
                  <a:noFill/>
                </a:ln>
                <a:solidFill>
                  <a:prstClr val="black"/>
                </a:solidFill>
                <a:effectLst/>
                <a:uLnTx/>
                <a:uFillTx/>
                <a:ea typeface="+mn-ea"/>
                <a:cs typeface="Calibri"/>
              </a:rPr>
              <a:t> </a:t>
            </a:r>
            <a:r>
              <a:rPr kumimoji="0" sz="1800" b="1" i="0" u="none" strike="noStrike" kern="1200" cap="none" spc="-10" normalizeH="0" baseline="0" noProof="0" dirty="0">
                <a:ln>
                  <a:noFill/>
                </a:ln>
                <a:solidFill>
                  <a:prstClr val="black"/>
                </a:solidFill>
                <a:effectLst/>
                <a:uLnTx/>
                <a:uFillTx/>
                <a:ea typeface="+mn-ea"/>
                <a:cs typeface="Calibri"/>
              </a:rPr>
              <a:t>informativo</a:t>
            </a:r>
            <a:endParaRPr kumimoji="0" sz="1800" b="0" i="0" u="none" strike="noStrike" kern="1200" cap="none" spc="0" normalizeH="0" baseline="0" noProof="0" dirty="0">
              <a:ln>
                <a:noFill/>
              </a:ln>
              <a:solidFill>
                <a:prstClr val="black"/>
              </a:solidFill>
              <a:effectLst/>
              <a:uLnTx/>
              <a:uFillTx/>
              <a:ea typeface="+mn-ea"/>
              <a:cs typeface="Calibri"/>
            </a:endParaRPr>
          </a:p>
        </p:txBody>
      </p:sp>
      <p:sp>
        <p:nvSpPr>
          <p:cNvPr id="4" name="object 4"/>
          <p:cNvSpPr/>
          <p:nvPr/>
        </p:nvSpPr>
        <p:spPr>
          <a:xfrm>
            <a:off x="2125422" y="2148264"/>
            <a:ext cx="7035825" cy="4295876"/>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8" name="object 2"/>
          <p:cNvSpPr txBox="1">
            <a:spLocks/>
          </p:cNvSpPr>
          <p:nvPr/>
        </p:nvSpPr>
        <p:spPr>
          <a:xfrm>
            <a:off x="514347" y="531614"/>
            <a:ext cx="11029616" cy="699166"/>
          </a:xfrm>
          <a:prstGeom prst="rect">
            <a:avLst/>
          </a:prstGeom>
        </p:spPr>
        <p:txBody>
          <a:bodyPr vert="horz" wrap="square" lIns="0" tIns="53975" rIns="0" bIns="0" rtlCol="0" anchor="b">
            <a:sp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marR="5080">
              <a:lnSpc>
                <a:spcPts val="2590"/>
              </a:lnSpc>
              <a:spcBef>
                <a:spcPts val="425"/>
              </a:spcBef>
            </a:pPr>
            <a:r>
              <a:rPr lang="it-IT" sz="2000" dirty="0" smtClean="0">
                <a:solidFill>
                  <a:prstClr val="white"/>
                </a:solidFill>
              </a:rPr>
              <a:t>Norme UNI 11337-1:2017 Modelli, elaborati e oggetti informativi per  prodotti e processi</a:t>
            </a:r>
            <a:endParaRPr lang="it-IT" i="1" spc="-10" dirty="0"/>
          </a:p>
        </p:txBody>
      </p:sp>
    </p:spTree>
    <p:extLst>
      <p:ext uri="{BB962C8B-B14F-4D97-AF65-F5344CB8AC3E}">
        <p14:creationId xmlns:p14="http://schemas.microsoft.com/office/powerpoint/2010/main" val="42711215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17740"/>
            <a:ext cx="11029616" cy="723660"/>
          </a:xfrm>
          <a:prstGeom prst="rect">
            <a:avLst/>
          </a:prstGeom>
        </p:spPr>
        <p:txBody>
          <a:bodyPr vert="horz" wrap="square" lIns="0" tIns="53975" rIns="0" bIns="0" rtlCol="0">
            <a:spAutoFit/>
          </a:bodyPr>
          <a:lstStyle/>
          <a:p>
            <a:pPr marL="12700" marR="5080">
              <a:lnSpc>
                <a:spcPts val="2590"/>
              </a:lnSpc>
              <a:spcBef>
                <a:spcPts val="425"/>
              </a:spcBef>
            </a:pPr>
            <a:r>
              <a:rPr sz="2000" dirty="0">
                <a:solidFill>
                  <a:prstClr val="white"/>
                </a:solidFill>
              </a:rPr>
              <a:t>Norma UNI/TS 11337-3:2015 Criteri di codificazione di opere e prodotti  da costruzione, attività e risorse</a:t>
            </a:r>
          </a:p>
        </p:txBody>
      </p:sp>
      <p:sp>
        <p:nvSpPr>
          <p:cNvPr id="3" name="object 3"/>
          <p:cNvSpPr txBox="1"/>
          <p:nvPr/>
        </p:nvSpPr>
        <p:spPr>
          <a:xfrm>
            <a:off x="1480934" y="2204885"/>
            <a:ext cx="8867140" cy="3262432"/>
          </a:xfrm>
          <a:prstGeom prst="rect">
            <a:avLst/>
          </a:prstGeom>
        </p:spPr>
        <p:txBody>
          <a:bodyPr vert="horz" wrap="square" lIns="0" tIns="111760" rIns="0" bIns="0" rtlCol="0">
            <a:spAutoFit/>
          </a:bodyPr>
          <a:lstStyle/>
          <a:p>
            <a:pPr marL="12700" marR="0" defTabSz="914400">
              <a:lnSpc>
                <a:spcPct val="100000"/>
              </a:lnSpc>
              <a:spcBef>
                <a:spcPts val="880"/>
              </a:spcBef>
              <a:defRPr/>
            </a:pPr>
            <a:r>
              <a:rPr sz="1600" b="1" smtClean="0">
                <a:solidFill>
                  <a:schemeClr val="tx2"/>
                </a:solidFill>
              </a:rPr>
              <a:t>CAMPO DI APPLICAZIONE</a:t>
            </a:r>
          </a:p>
          <a:p>
            <a:pPr marL="12700" marR="357505" algn="just" defTabSz="914400">
              <a:lnSpc>
                <a:spcPct val="89800"/>
              </a:lnSpc>
              <a:spcBef>
                <a:spcPts val="1000"/>
              </a:spcBef>
              <a:defRPr/>
            </a:pPr>
            <a:r>
              <a:rPr sz="1600" smtClean="0">
                <a:solidFill>
                  <a:schemeClr val="tx2"/>
                </a:solidFill>
              </a:rPr>
              <a:t>La presente ST individua i criteri omogenei attraverso cui descrivere, in termini identificativi,  qualitativi e quantitativi, i prodotti da costruzione attraverso modelli strutturati per la  raccolta, l’organizzazione e l’archiviazione delle informazioni tecniche […] nel caso di  prodotti recanti e non recanti la marcatura CE.</a:t>
            </a:r>
            <a:endParaRPr lang="it-IT" sz="1600" smtClean="0">
              <a:solidFill>
                <a:schemeClr val="tx2"/>
              </a:solidFill>
            </a:endParaRPr>
          </a:p>
          <a:p>
            <a:pPr marL="12700" marR="357505" defTabSz="914400">
              <a:lnSpc>
                <a:spcPct val="89800"/>
              </a:lnSpc>
              <a:spcBef>
                <a:spcPts val="1000"/>
              </a:spcBef>
              <a:defRPr/>
            </a:pPr>
            <a:endParaRPr sz="1600" smtClean="0">
              <a:solidFill>
                <a:schemeClr val="tx2"/>
              </a:solidFill>
            </a:endParaRPr>
          </a:p>
          <a:p>
            <a:pPr defTabSz="914400"/>
            <a:r>
              <a:rPr lang="it-IT" sz="1600" smtClean="0">
                <a:solidFill>
                  <a:schemeClr val="tx2"/>
                </a:solidFill>
              </a:rPr>
              <a:t>La stessa si applica al flusso informativo del processo costruttivo delle opere e interessa tutti i  soggetti e le fasi ad esso correlati (quali ad esempio progettazione, appalto, affidamento,  produzione, acquisto/fornitura, costruzione, utilizzo, manutenzione, esercizio e dismissione  di opere e loro parti).</a:t>
            </a:r>
          </a:p>
          <a:p>
            <a:pPr defTabSz="914400"/>
            <a:endParaRPr lang="it-IT" sz="1600" smtClean="0">
              <a:solidFill>
                <a:schemeClr val="tx2"/>
              </a:solidFill>
            </a:endParaRPr>
          </a:p>
          <a:p>
            <a:pPr defTabSz="914400"/>
            <a:r>
              <a:rPr lang="it-IT" sz="1600" smtClean="0">
                <a:solidFill>
                  <a:srgbClr val="4D4D4D"/>
                </a:solidFill>
              </a:rPr>
              <a:t>Fornisce un modello operativo strutturato per raccogliere e archiviare i dati e le informazioni tecniche dei prodotti da costruzione, le cosiddette “schede prodotti”.</a:t>
            </a:r>
            <a:endParaRPr lang="it-IT" sz="1600" dirty="0">
              <a:solidFill>
                <a:schemeClr val="tx2"/>
              </a:solidFill>
            </a:endParaRP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9562" y="1398647"/>
            <a:ext cx="4843721" cy="1040825"/>
          </a:xfrm>
          <a:prstGeom prst="rect">
            <a:avLst/>
          </a:prstGeom>
        </p:spPr>
      </p:pic>
    </p:spTree>
    <p:extLst>
      <p:ext uri="{BB962C8B-B14F-4D97-AF65-F5344CB8AC3E}">
        <p14:creationId xmlns:p14="http://schemas.microsoft.com/office/powerpoint/2010/main" val="362994771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26532"/>
            <a:ext cx="11029616" cy="723660"/>
          </a:xfrm>
          <a:prstGeom prst="rect">
            <a:avLst/>
          </a:prstGeom>
        </p:spPr>
        <p:txBody>
          <a:bodyPr vert="horz" wrap="square" lIns="0" tIns="53975" rIns="0" bIns="0" rtlCol="0">
            <a:spAutoFit/>
          </a:bodyPr>
          <a:lstStyle/>
          <a:p>
            <a:pPr marL="12700" marR="5080">
              <a:lnSpc>
                <a:spcPts val="2590"/>
              </a:lnSpc>
              <a:spcBef>
                <a:spcPts val="425"/>
              </a:spcBef>
            </a:pPr>
            <a:r>
              <a:rPr sz="2000" dirty="0">
                <a:solidFill>
                  <a:prstClr val="white"/>
                </a:solidFill>
              </a:rPr>
              <a:t>Norma UNI/TS 11337-3:2015 Criteri di codificazione di opere e prodotti  da costruzione, attività e risorse</a:t>
            </a:r>
          </a:p>
        </p:txBody>
      </p:sp>
      <p:sp>
        <p:nvSpPr>
          <p:cNvPr id="8" name="Rettangolo 7"/>
          <p:cNvSpPr/>
          <p:nvPr/>
        </p:nvSpPr>
        <p:spPr>
          <a:xfrm>
            <a:off x="2187197" y="2669039"/>
            <a:ext cx="7807007" cy="1413207"/>
          </a:xfrm>
          <a:prstGeom prst="rect">
            <a:avLst/>
          </a:prstGeom>
        </p:spPr>
        <p:txBody>
          <a:bodyPr wrap="square">
            <a:spAutoFit/>
          </a:bodyPr>
          <a:lstStyle/>
          <a:p>
            <a:pPr marL="48965" marR="563880">
              <a:lnSpc>
                <a:spcPts val="1730"/>
              </a:lnSpc>
              <a:spcBef>
                <a:spcPts val="315"/>
              </a:spcBef>
              <a:spcAft>
                <a:spcPts val="600"/>
              </a:spcAft>
              <a:buClr>
                <a:schemeClr val="accent2"/>
              </a:buClr>
              <a:buSzPct val="92000"/>
              <a:tabLst>
                <a:tab pos="120650" algn="l"/>
              </a:tabLst>
            </a:pPr>
            <a:r>
              <a:rPr lang="it-IT" sz="1600" dirty="0" smtClean="0">
                <a:solidFill>
                  <a:schemeClr val="tx2"/>
                </a:solidFill>
              </a:rPr>
              <a:t>Per un </a:t>
            </a:r>
            <a:r>
              <a:rPr lang="it-IT" sz="1600" dirty="0">
                <a:solidFill>
                  <a:schemeClr val="tx2"/>
                </a:solidFill>
              </a:rPr>
              <a:t>qualsiasi prodotto da costruzione è prevista</a:t>
            </a:r>
            <a:r>
              <a:rPr lang="it-IT" sz="1600" dirty="0" smtClean="0">
                <a:solidFill>
                  <a:schemeClr val="tx2"/>
                </a:solidFill>
              </a:rPr>
              <a:t>:</a:t>
            </a:r>
            <a:endParaRPr lang="it-IT" sz="1600" dirty="0">
              <a:solidFill>
                <a:schemeClr val="tx2"/>
              </a:solidFill>
            </a:endParaRP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lang="it-IT" sz="1600" dirty="0" smtClean="0">
                <a:solidFill>
                  <a:schemeClr val="tx2"/>
                </a:solidFill>
              </a:rPr>
              <a:t> </a:t>
            </a:r>
            <a:r>
              <a:rPr lang="it-IT" sz="1600" dirty="0">
                <a:solidFill>
                  <a:schemeClr val="tx2"/>
                </a:solidFill>
              </a:rPr>
              <a:t>la descrizione qualitativa (caratteristiche tipologiche, tecnologiche, prestazionali e commerciali) non definibile attraverso un criterio misurabile e codificabile</a:t>
            </a:r>
            <a:r>
              <a:rPr lang="it-IT" sz="1600" dirty="0" smtClean="0">
                <a:solidFill>
                  <a:schemeClr val="tx2"/>
                </a:solidFill>
              </a:rPr>
              <a:t>;</a:t>
            </a:r>
            <a:endParaRPr lang="it-IT" sz="1600" dirty="0">
              <a:solidFill>
                <a:schemeClr val="tx2"/>
              </a:solidFill>
            </a:endParaRPr>
          </a:p>
          <a:p>
            <a:pPr marL="334715" marR="563880" indent="-285750">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lang="it-IT" sz="1600" dirty="0" smtClean="0">
                <a:solidFill>
                  <a:schemeClr val="tx2"/>
                </a:solidFill>
              </a:rPr>
              <a:t> </a:t>
            </a:r>
            <a:r>
              <a:rPr lang="it-IT" sz="1600" dirty="0">
                <a:solidFill>
                  <a:schemeClr val="tx2"/>
                </a:solidFill>
              </a:rPr>
              <a:t>la descrizione quantitativa (caratteristiche tipologiche, tecnologiche, prestazionali e commerciali) definibile attraverso un criterio di misurazione.</a:t>
            </a:r>
          </a:p>
        </p:txBody>
      </p:sp>
    </p:spTree>
    <p:extLst>
      <p:ext uri="{BB962C8B-B14F-4D97-AF65-F5344CB8AC3E}">
        <p14:creationId xmlns:p14="http://schemas.microsoft.com/office/powerpoint/2010/main" val="183126936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928462" y="3676161"/>
            <a:ext cx="4826165" cy="2946603"/>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18" name="object 18"/>
          <p:cNvSpPr txBox="1">
            <a:spLocks noGrp="1"/>
          </p:cNvSpPr>
          <p:nvPr>
            <p:ph type="title"/>
          </p:nvPr>
        </p:nvSpPr>
        <p:spPr>
          <a:xfrm>
            <a:off x="575893" y="584636"/>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sp>
        <p:nvSpPr>
          <p:cNvPr id="19" name="object 19"/>
          <p:cNvSpPr txBox="1"/>
          <p:nvPr/>
        </p:nvSpPr>
        <p:spPr>
          <a:xfrm>
            <a:off x="1607616" y="1877192"/>
            <a:ext cx="3733929" cy="320601"/>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1" i="0" u="none" strike="noStrike" kern="1200" cap="none" spc="-5" normalizeH="0" baseline="0" noProof="0" dirty="0">
                <a:ln>
                  <a:noFill/>
                </a:ln>
                <a:solidFill>
                  <a:prstClr val="black"/>
                </a:solidFill>
                <a:effectLst/>
                <a:uLnTx/>
                <a:uFillTx/>
                <a:ea typeface="+mn-ea"/>
                <a:cs typeface="Calibri"/>
              </a:rPr>
              <a:t>CAMPO DI APPLICAZIONE</a:t>
            </a:r>
            <a:endParaRPr kumimoji="0" sz="2000" b="0" i="0" u="none" strike="noStrike" kern="1200" cap="none" spc="0" normalizeH="0" baseline="0" noProof="0" dirty="0">
              <a:ln>
                <a:noFill/>
              </a:ln>
              <a:solidFill>
                <a:prstClr val="black"/>
              </a:solidFill>
              <a:effectLst/>
              <a:uLnTx/>
              <a:uFillTx/>
              <a:ea typeface="+mn-ea"/>
              <a:cs typeface="Calibri"/>
            </a:endParaRPr>
          </a:p>
        </p:txBody>
      </p:sp>
      <p:sp>
        <p:nvSpPr>
          <p:cNvPr id="22" name="object 22"/>
          <p:cNvSpPr txBox="1"/>
          <p:nvPr/>
        </p:nvSpPr>
        <p:spPr>
          <a:xfrm>
            <a:off x="1607616" y="2311179"/>
            <a:ext cx="8793480" cy="1150315"/>
          </a:xfrm>
          <a:prstGeom prst="rect">
            <a:avLst/>
          </a:prstGeom>
        </p:spPr>
        <p:txBody>
          <a:bodyPr vert="horz" wrap="square" lIns="0" tIns="46990" rIns="0" bIns="0" rtlCol="0">
            <a:spAutoFit/>
          </a:bodyPr>
          <a:lstStyle/>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specificare gli obiettivi di ciascuna delle fasi di un processo (numerate da 0 a 7)  introdotte nella UNI 11337-1.</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definire una scala comune di livello di sviluppo informativo degli oggetti relativi ai  modelli;</a:t>
            </a:r>
          </a:p>
          <a:p>
            <a:pPr marL="334715" marR="563880" lvl="0" indent="-285750"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dirty="0">
                <a:solidFill>
                  <a:schemeClr val="tx2"/>
                </a:solidFill>
              </a:rPr>
              <a:t>definire una scala comune di stati di lavorazione e di approvazione del contenuto  informativo.</a:t>
            </a:r>
          </a:p>
        </p:txBody>
      </p:sp>
      <p:pic>
        <p:nvPicPr>
          <p:cNvPr id="3" name="Immagine 2"/>
          <p:cNvPicPr>
            <a:picLocks noChangeAspect="1"/>
          </p:cNvPicPr>
          <p:nvPr/>
        </p:nvPicPr>
        <p:blipFill>
          <a:blip r:embed="rId3"/>
          <a:stretch>
            <a:fillRect/>
          </a:stretch>
        </p:blipFill>
        <p:spPr>
          <a:xfrm>
            <a:off x="7086599" y="1247463"/>
            <a:ext cx="4674577" cy="1007023"/>
          </a:xfrm>
          <a:prstGeom prst="rect">
            <a:avLst/>
          </a:prstGeom>
        </p:spPr>
      </p:pic>
    </p:spTree>
    <p:extLst>
      <p:ext uri="{BB962C8B-B14F-4D97-AF65-F5344CB8AC3E}">
        <p14:creationId xmlns:p14="http://schemas.microsoft.com/office/powerpoint/2010/main" val="40315301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 name="CasellaDiTesto 2"/>
          <p:cNvSpPr txBox="1"/>
          <p:nvPr/>
        </p:nvSpPr>
        <p:spPr>
          <a:xfrm>
            <a:off x="409602" y="1387741"/>
            <a:ext cx="5895703" cy="369332"/>
          </a:xfrm>
          <a:prstGeom prst="rect">
            <a:avLst/>
          </a:prstGeom>
          <a:noFill/>
        </p:spPr>
        <p:txBody>
          <a:bodyPr wrap="square" rtlCol="0">
            <a:spAutoFit/>
          </a:bodyPr>
          <a:lstStyle/>
          <a:p>
            <a:r>
              <a:rPr lang="it-IT" dirty="0" smtClean="0"/>
              <a:t>Ricordiamo approccio tradizionale:</a:t>
            </a:r>
          </a:p>
        </p:txBody>
      </p:sp>
      <p:pic>
        <p:nvPicPr>
          <p:cNvPr id="5" name="Immagine 4"/>
          <p:cNvPicPr>
            <a:picLocks noChangeAspect="1"/>
          </p:cNvPicPr>
          <p:nvPr/>
        </p:nvPicPr>
        <p:blipFill>
          <a:blip r:embed="rId2"/>
          <a:stretch>
            <a:fillRect/>
          </a:stretch>
        </p:blipFill>
        <p:spPr>
          <a:xfrm>
            <a:off x="4271426" y="1982543"/>
            <a:ext cx="3638550" cy="4362450"/>
          </a:xfrm>
          <a:prstGeom prst="rect">
            <a:avLst/>
          </a:prstGeom>
        </p:spPr>
      </p:pic>
    </p:spTree>
    <p:extLst>
      <p:ext uri="{BB962C8B-B14F-4D97-AF65-F5344CB8AC3E}">
        <p14:creationId xmlns:p14="http://schemas.microsoft.com/office/powerpoint/2010/main" val="202053907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81192" y="594488"/>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a:t>
            </a:r>
            <a:r>
              <a:rPr sz="2000" spc="-5" dirty="0">
                <a:latin typeface="+mn-lt"/>
                <a:cs typeface="Calibri"/>
              </a:rPr>
              <a:t>informativi  delle costruzioni - Evoluzione e sviluppo informativo di modelli,  elaborati e oggetti</a:t>
            </a:r>
          </a:p>
        </p:txBody>
      </p:sp>
      <p:sp>
        <p:nvSpPr>
          <p:cNvPr id="3" name="object 3"/>
          <p:cNvSpPr txBox="1"/>
          <p:nvPr/>
        </p:nvSpPr>
        <p:spPr>
          <a:xfrm>
            <a:off x="1480934" y="2517036"/>
            <a:ext cx="8773160" cy="2516073"/>
          </a:xfrm>
          <a:prstGeom prst="rect">
            <a:avLst/>
          </a:prstGeom>
        </p:spPr>
        <p:txBody>
          <a:bodyPr vert="horz" wrap="square" lIns="0" tIns="124460" rIns="0" bIns="0" rtlCol="0">
            <a:spAutoFit/>
          </a:bodyPr>
          <a:lstStyle/>
          <a:p>
            <a:pPr marL="12700" marR="0" lvl="0" indent="0" algn="l" defTabSz="914400" rtl="0" eaLnBrk="1" fontAlgn="auto" latinLnBrk="0" hangingPunct="1">
              <a:lnSpc>
                <a:spcPct val="100000"/>
              </a:lnSpc>
              <a:spcBef>
                <a:spcPts val="980"/>
              </a:spcBef>
              <a:spcAft>
                <a:spcPts val="0"/>
              </a:spcAft>
              <a:buClrTx/>
              <a:buSzTx/>
              <a:buFontTx/>
              <a:buNone/>
              <a:tabLst/>
              <a:defRPr/>
            </a:pPr>
            <a:r>
              <a:rPr sz="1600" b="1" dirty="0">
                <a:solidFill>
                  <a:schemeClr val="tx2"/>
                </a:solidFill>
              </a:rPr>
              <a:t>Definizioni</a:t>
            </a:r>
          </a:p>
          <a:p>
            <a:pPr marL="419100" marR="563880" lvl="0" indent="-406400"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livello di sviluppo degli oggetti digitali (LOD): Livello di approfondimento e stabilità dei dati  e delle informazioni degli oggetti digitali che compongono i modelli.</a:t>
            </a:r>
          </a:p>
          <a:p>
            <a:pPr marL="12700" marR="0" lvl="0" indent="0" algn="l" defTabSz="914400" rtl="0" eaLnBrk="1" fontAlgn="auto" latinLnBrk="0" hangingPunct="1">
              <a:lnSpc>
                <a:spcPct val="100000"/>
              </a:lnSpc>
              <a:spcBef>
                <a:spcPts val="755"/>
              </a:spcBef>
              <a:spcAft>
                <a:spcPts val="0"/>
              </a:spcAft>
              <a:buClrTx/>
              <a:buSzTx/>
              <a:buFontTx/>
              <a:buNone/>
              <a:tabLst/>
              <a:defRPr/>
            </a:pPr>
            <a:r>
              <a:rPr lang="it-IT" sz="1600" dirty="0" smtClean="0">
                <a:solidFill>
                  <a:schemeClr val="tx2"/>
                </a:solidFill>
              </a:rPr>
              <a:t>Note:</a:t>
            </a:r>
            <a:endParaRPr sz="1600" dirty="0">
              <a:solidFill>
                <a:schemeClr val="tx2"/>
              </a:solidFill>
            </a:endParaRPr>
          </a:p>
          <a:p>
            <a:pPr marL="419100" marR="563880" indent="-406400">
              <a:lnSpc>
                <a:spcPts val="1730"/>
              </a:lnSpc>
              <a:spcBef>
                <a:spcPts val="315"/>
              </a:spcBef>
              <a:spcAft>
                <a:spcPts val="600"/>
              </a:spcAft>
              <a:buClr>
                <a:schemeClr val="accent2"/>
              </a:buClr>
              <a:buSzPct val="92000"/>
              <a:buFont typeface="Wingdings" panose="05000000000000000000" pitchFamily="2" charset="2"/>
              <a:buChar char="§"/>
              <a:tabLst>
                <a:tab pos="120650" algn="l"/>
              </a:tabLst>
            </a:pPr>
            <a:r>
              <a:rPr sz="1600" dirty="0">
                <a:solidFill>
                  <a:schemeClr val="tx2"/>
                </a:solidFill>
              </a:rPr>
              <a:t>Per uniformità con la terminologia adottata in campo internazionale si utilizza  l’acronimo «LOD» così come dedotto dalla lingua inglese «Level of Development».</a:t>
            </a:r>
          </a:p>
          <a:p>
            <a:pPr marL="419100" marR="563880" indent="-406400">
              <a:lnSpc>
                <a:spcPts val="1730"/>
              </a:lnSpc>
              <a:spcBef>
                <a:spcPts val="315"/>
              </a:spcBef>
              <a:spcAft>
                <a:spcPts val="600"/>
              </a:spcAft>
              <a:buClr>
                <a:schemeClr val="accent2"/>
              </a:buClr>
              <a:buSzPct val="92000"/>
              <a:buFont typeface="Wingdings" panose="05000000000000000000" pitchFamily="2" charset="2"/>
              <a:buChar char="§"/>
              <a:tabLst>
                <a:tab pos="120650" algn="l"/>
              </a:tabLst>
            </a:pPr>
            <a:r>
              <a:rPr sz="1600" dirty="0">
                <a:solidFill>
                  <a:schemeClr val="tx2"/>
                </a:solidFill>
              </a:rPr>
              <a:t>ln analogia con il sistema di riferimento inglese e statunitense presente al momento di  pubblicazione della norma il complessivo livello di sviluppo (LOD-development) è  definito sulla base dei livelli di sviluppo degli attributi sia grafici che non grafici.</a:t>
            </a:r>
          </a:p>
        </p:txBody>
      </p:sp>
    </p:spTree>
    <p:extLst>
      <p:ext uri="{BB962C8B-B14F-4D97-AF65-F5344CB8AC3E}">
        <p14:creationId xmlns:p14="http://schemas.microsoft.com/office/powerpoint/2010/main" val="241238843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58260"/>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sp>
        <p:nvSpPr>
          <p:cNvPr id="5" name="object 5"/>
          <p:cNvSpPr txBox="1"/>
          <p:nvPr/>
        </p:nvSpPr>
        <p:spPr>
          <a:xfrm>
            <a:off x="1728885" y="2458384"/>
            <a:ext cx="9498891" cy="1749197"/>
          </a:xfrm>
          <a:prstGeom prst="rect">
            <a:avLst/>
          </a:prstGeom>
        </p:spPr>
        <p:txBody>
          <a:bodyPr vert="horz" wrap="square" lIns="0" tIns="40640" rIns="0" bIns="0" rtlCol="0">
            <a:spAutoFit/>
          </a:bodyPr>
          <a:lstStyle/>
          <a:p>
            <a:pPr marL="12700" defTabSz="914400">
              <a:spcBef>
                <a:spcPts val="980"/>
              </a:spcBef>
            </a:pPr>
            <a:r>
              <a:rPr lang="it-IT" sz="1600" b="1" dirty="0">
                <a:solidFill>
                  <a:schemeClr val="tx2"/>
                </a:solidFill>
              </a:rPr>
              <a:t>Definizioni</a:t>
            </a:r>
          </a:p>
          <a:p>
            <a:pPr marL="334715" marR="563880" lvl="0" indent="-285750" algn="just"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b="1" dirty="0" err="1">
                <a:solidFill>
                  <a:schemeClr val="tx2"/>
                </a:solidFill>
              </a:rPr>
              <a:t>livello</a:t>
            </a:r>
            <a:r>
              <a:rPr sz="1600" b="1" dirty="0">
                <a:solidFill>
                  <a:schemeClr val="tx2"/>
                </a:solidFill>
              </a:rPr>
              <a:t> di sviluppo degli oggetti – attributi geometrici (LOG): </a:t>
            </a:r>
            <a:r>
              <a:rPr sz="1600" dirty="0">
                <a:solidFill>
                  <a:schemeClr val="tx2"/>
                </a:solidFill>
              </a:rPr>
              <a:t>Livello di approfondimento e  stabilità degli attributi geometrici degli oggetti digitali che compongono i modelli. Parte  costituente dei LOD, assieme ai LOI, riferita agli </a:t>
            </a:r>
            <a:r>
              <a:rPr sz="1600" dirty="0" err="1">
                <a:solidFill>
                  <a:schemeClr val="tx2"/>
                </a:solidFill>
              </a:rPr>
              <a:t>attributi</a:t>
            </a:r>
            <a:r>
              <a:rPr sz="1600" dirty="0">
                <a:solidFill>
                  <a:schemeClr val="tx2"/>
                </a:solidFill>
              </a:rPr>
              <a:t> </a:t>
            </a:r>
            <a:r>
              <a:rPr sz="1600" dirty="0" err="1">
                <a:solidFill>
                  <a:schemeClr val="tx2"/>
                </a:solidFill>
              </a:rPr>
              <a:t>geometrici</a:t>
            </a:r>
            <a:r>
              <a:rPr sz="1600" dirty="0">
                <a:solidFill>
                  <a:schemeClr val="tx2"/>
                </a:solidFill>
              </a:rPr>
              <a:t>.</a:t>
            </a:r>
            <a:endParaRPr lang="it-IT" sz="1600" dirty="0">
              <a:solidFill>
                <a:schemeClr val="tx2"/>
              </a:solidFill>
            </a:endParaRPr>
          </a:p>
          <a:p>
            <a:pPr marL="334715" marR="563880" lvl="0" indent="-285750" algn="just"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sz="1600" b="1" dirty="0" err="1">
                <a:solidFill>
                  <a:schemeClr val="tx2"/>
                </a:solidFill>
              </a:rPr>
              <a:t>livello</a:t>
            </a:r>
            <a:r>
              <a:rPr sz="1600" b="1" dirty="0">
                <a:solidFill>
                  <a:schemeClr val="tx2"/>
                </a:solidFill>
              </a:rPr>
              <a:t> di sviluppo degli oggetti – attributi informativi (LOI): </a:t>
            </a:r>
            <a:r>
              <a:rPr sz="1600" dirty="0">
                <a:solidFill>
                  <a:schemeClr val="tx2"/>
                </a:solidFill>
              </a:rPr>
              <a:t>Livello di approfondimento e  </a:t>
            </a:r>
            <a:r>
              <a:rPr sz="1600" dirty="0" err="1" smtClean="0">
                <a:solidFill>
                  <a:schemeClr val="tx2"/>
                </a:solidFill>
              </a:rPr>
              <a:t>stabilità</a:t>
            </a:r>
            <a:r>
              <a:rPr lang="it-IT" sz="1600" dirty="0" smtClean="0">
                <a:solidFill>
                  <a:schemeClr val="tx2"/>
                </a:solidFill>
              </a:rPr>
              <a:t> </a:t>
            </a:r>
            <a:r>
              <a:rPr sz="1600" dirty="0" err="1" smtClean="0">
                <a:solidFill>
                  <a:schemeClr val="tx2"/>
                </a:solidFill>
              </a:rPr>
              <a:t>degli</a:t>
            </a:r>
            <a:r>
              <a:rPr sz="1600" dirty="0" smtClean="0">
                <a:solidFill>
                  <a:schemeClr val="tx2"/>
                </a:solidFill>
              </a:rPr>
              <a:t> </a:t>
            </a:r>
            <a:r>
              <a:rPr sz="1600" dirty="0">
                <a:solidFill>
                  <a:schemeClr val="tx2"/>
                </a:solidFill>
              </a:rPr>
              <a:t>attributi informativi degli oggetti digitali che compongono i modelli. Parte  costituente dei LOD, assieme ai LOG, riferita agli attributi non geometrici.</a:t>
            </a:r>
          </a:p>
        </p:txBody>
      </p:sp>
    </p:spTree>
    <p:extLst>
      <p:ext uri="{BB962C8B-B14F-4D97-AF65-F5344CB8AC3E}">
        <p14:creationId xmlns:p14="http://schemas.microsoft.com/office/powerpoint/2010/main" val="364412211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58260"/>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sp>
        <p:nvSpPr>
          <p:cNvPr id="5" name="object 5"/>
          <p:cNvSpPr txBox="1"/>
          <p:nvPr/>
        </p:nvSpPr>
        <p:spPr>
          <a:xfrm>
            <a:off x="1823834" y="2623380"/>
            <a:ext cx="8919845" cy="1361911"/>
          </a:xfrm>
          <a:prstGeom prst="rect">
            <a:avLst/>
          </a:prstGeom>
        </p:spPr>
        <p:txBody>
          <a:bodyPr vert="horz" wrap="square" lIns="0" tIns="40640" rIns="0" bIns="0" rtlCol="0">
            <a:spAutoFit/>
          </a:bodyPr>
          <a:lstStyle/>
          <a:p>
            <a:pPr marL="48965" marR="563880">
              <a:lnSpc>
                <a:spcPts val="1730"/>
              </a:lnSpc>
              <a:spcBef>
                <a:spcPts val="315"/>
              </a:spcBef>
              <a:spcAft>
                <a:spcPts val="600"/>
              </a:spcAft>
              <a:buClr>
                <a:schemeClr val="accent2"/>
              </a:buClr>
              <a:buSzPct val="92000"/>
              <a:tabLst>
                <a:tab pos="120650" algn="l"/>
              </a:tabLst>
            </a:pPr>
            <a:r>
              <a:rPr lang="it-IT" sz="1600" b="1" dirty="0" smtClean="0">
                <a:solidFill>
                  <a:schemeClr val="tx2"/>
                </a:solidFill>
              </a:rPr>
              <a:t>Definizioni</a:t>
            </a:r>
          </a:p>
          <a:p>
            <a:pPr marL="334715" marR="563880" indent="-285750" algn="just">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b="1" dirty="0" err="1" smtClean="0">
                <a:solidFill>
                  <a:schemeClr val="tx2"/>
                </a:solidFill>
              </a:rPr>
              <a:t>stato</a:t>
            </a:r>
            <a:r>
              <a:rPr sz="1600" b="1" dirty="0" smtClean="0">
                <a:solidFill>
                  <a:schemeClr val="tx2"/>
                </a:solidFill>
              </a:rPr>
              <a:t> </a:t>
            </a:r>
            <a:r>
              <a:rPr sz="1600" b="1" dirty="0">
                <a:solidFill>
                  <a:schemeClr val="tx2"/>
                </a:solidFill>
              </a:rPr>
              <a:t>di approvazione del contenuto informativo: </a:t>
            </a:r>
            <a:r>
              <a:rPr sz="1600" dirty="0">
                <a:solidFill>
                  <a:schemeClr val="tx2"/>
                </a:solidFill>
              </a:rPr>
              <a:t>Condizione di evoluzione formale del  contenuto informativo di un modello o un elaborato secondo un flusso di natura  processuale.</a:t>
            </a:r>
          </a:p>
          <a:p>
            <a:pPr marL="334715" marR="563880" indent="-285750" algn="just">
              <a:lnSpc>
                <a:spcPts val="1730"/>
              </a:lnSpc>
              <a:spcBef>
                <a:spcPts val="315"/>
              </a:spcBef>
              <a:spcAft>
                <a:spcPts val="600"/>
              </a:spcAft>
              <a:buClr>
                <a:schemeClr val="accent2"/>
              </a:buClr>
              <a:buSzPct val="92000"/>
              <a:buFont typeface="Wingdings 2" panose="05020102010507070707" pitchFamily="18" charset="2"/>
              <a:buChar char=""/>
              <a:tabLst>
                <a:tab pos="120650" algn="l"/>
              </a:tabLst>
            </a:pPr>
            <a:r>
              <a:rPr sz="1600" b="1" dirty="0">
                <a:solidFill>
                  <a:schemeClr val="tx2"/>
                </a:solidFill>
              </a:rPr>
              <a:t>stato di lavorazione del contenuto informativo: </a:t>
            </a:r>
            <a:r>
              <a:rPr sz="1600" dirty="0">
                <a:solidFill>
                  <a:schemeClr val="tx2"/>
                </a:solidFill>
              </a:rPr>
              <a:t>Condizione di evoluzione operativa del  contenuto informativo di un modello o un elaborato secondo un flusso di natura produttiva.</a:t>
            </a:r>
          </a:p>
        </p:txBody>
      </p:sp>
    </p:spTree>
    <p:extLst>
      <p:ext uri="{BB962C8B-B14F-4D97-AF65-F5344CB8AC3E}">
        <p14:creationId xmlns:p14="http://schemas.microsoft.com/office/powerpoint/2010/main" val="401231486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58260"/>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sp>
        <p:nvSpPr>
          <p:cNvPr id="3" name="object 3"/>
          <p:cNvSpPr/>
          <p:nvPr/>
        </p:nvSpPr>
        <p:spPr>
          <a:xfrm>
            <a:off x="1926159" y="4182191"/>
            <a:ext cx="6874941" cy="2491172"/>
          </a:xfrm>
          <a:prstGeom prst="rect">
            <a:avLst/>
          </a:prstGeom>
          <a:blipFill>
            <a:blip r:embed="rId2" cstate="print"/>
            <a:srcRect/>
            <a:stretch>
              <a:fillRect r="-686" b="-1691"/>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4" name="object 4"/>
          <p:cNvSpPr txBox="1"/>
          <p:nvPr/>
        </p:nvSpPr>
        <p:spPr>
          <a:xfrm>
            <a:off x="1252334" y="1367317"/>
            <a:ext cx="10186458" cy="2814873"/>
          </a:xfrm>
          <a:prstGeom prst="rect">
            <a:avLst/>
          </a:prstGeom>
        </p:spPr>
        <p:txBody>
          <a:bodyPr vert="horz" wrap="square" lIns="0" tIns="158750" rIns="0" bIns="0" rtlCol="0">
            <a:spAutoFit/>
          </a:bodyPr>
          <a:lstStyle/>
          <a:p>
            <a:pPr marL="12700" marR="0" lvl="0" indent="0" algn="l" defTabSz="914400" rtl="0" eaLnBrk="1" fontAlgn="auto" latinLnBrk="0" hangingPunct="1">
              <a:lnSpc>
                <a:spcPct val="100000"/>
              </a:lnSpc>
              <a:spcBef>
                <a:spcPts val="1250"/>
              </a:spcBef>
              <a:spcAft>
                <a:spcPts val="0"/>
              </a:spcAft>
              <a:buClrTx/>
              <a:buSzTx/>
              <a:buFontTx/>
              <a:buNone/>
              <a:tabLst/>
              <a:defRPr/>
            </a:pPr>
            <a:r>
              <a:rPr kumimoji="0" sz="2000" b="1" i="0" u="none" strike="noStrike" kern="1200" cap="none" spc="-10" normalizeH="0" baseline="0" noProof="0" dirty="0">
                <a:ln>
                  <a:noFill/>
                </a:ln>
                <a:solidFill>
                  <a:prstClr val="black"/>
                </a:solidFill>
                <a:effectLst/>
                <a:uLnTx/>
                <a:uFillTx/>
                <a:latin typeface="Calibri"/>
                <a:ea typeface="+mn-ea"/>
                <a:cs typeface="Calibri"/>
              </a:rPr>
              <a:t>LOD</a:t>
            </a:r>
            <a:endParaRPr kumimoji="0" sz="2000" b="0" i="0" u="none" strike="noStrike" kern="1200" cap="none" spc="0" normalizeH="0" baseline="0" noProof="0" dirty="0">
              <a:ln>
                <a:noFill/>
              </a:ln>
              <a:solidFill>
                <a:prstClr val="black"/>
              </a:solidFill>
              <a:effectLst/>
              <a:uLnTx/>
              <a:uFillTx/>
              <a:latin typeface="Calibri"/>
              <a:ea typeface="+mn-ea"/>
              <a:cs typeface="Calibri"/>
            </a:endParaRPr>
          </a:p>
          <a:p>
            <a:pPr marL="48965" marR="563880" lvl="0" algn="just" fontAlgn="auto">
              <a:lnSpc>
                <a:spcPts val="1730"/>
              </a:lnSpc>
              <a:spcBef>
                <a:spcPts val="315"/>
              </a:spcBef>
              <a:spcAft>
                <a:spcPts val="600"/>
              </a:spcAft>
              <a:buClr>
                <a:schemeClr val="accent2"/>
              </a:buClr>
              <a:buSzPct val="92000"/>
              <a:tabLst>
                <a:tab pos="120650" algn="l"/>
              </a:tabLst>
              <a:defRPr/>
            </a:pPr>
            <a:r>
              <a:rPr sz="1600" dirty="0">
                <a:solidFill>
                  <a:schemeClr val="tx2"/>
                </a:solidFill>
              </a:rPr>
              <a:t>Il livello di sviluppo di un oggetto  digitale (LOD) è </a:t>
            </a:r>
            <a:r>
              <a:rPr sz="1600" dirty="0" err="1">
                <a:solidFill>
                  <a:schemeClr val="tx2"/>
                </a:solidFill>
              </a:rPr>
              <a:t>misurato</a:t>
            </a:r>
            <a:r>
              <a:rPr sz="1600" dirty="0">
                <a:solidFill>
                  <a:schemeClr val="tx2"/>
                </a:solidFill>
              </a:rPr>
              <a:t> </a:t>
            </a:r>
            <a:r>
              <a:rPr sz="1600" dirty="0" err="1" smtClean="0">
                <a:solidFill>
                  <a:schemeClr val="tx2"/>
                </a:solidFill>
              </a:rPr>
              <a:t>dalla</a:t>
            </a:r>
            <a:r>
              <a:rPr lang="it-IT" sz="1600" dirty="0" smtClean="0">
                <a:solidFill>
                  <a:schemeClr val="tx2"/>
                </a:solidFill>
              </a:rPr>
              <a:t> </a:t>
            </a:r>
            <a:r>
              <a:rPr sz="1600" dirty="0" err="1" smtClean="0">
                <a:solidFill>
                  <a:schemeClr val="tx2"/>
                </a:solidFill>
              </a:rPr>
              <a:t>natura</a:t>
            </a:r>
            <a:r>
              <a:rPr sz="1600" dirty="0">
                <a:solidFill>
                  <a:schemeClr val="tx2"/>
                </a:solidFill>
              </a:rPr>
              <a:t>, quantità, qualità e stabilità dei dati e  </a:t>
            </a:r>
            <a:r>
              <a:rPr sz="1600" dirty="0" err="1">
                <a:solidFill>
                  <a:schemeClr val="tx2"/>
                </a:solidFill>
              </a:rPr>
              <a:t>delle</a:t>
            </a:r>
            <a:r>
              <a:rPr sz="1600" dirty="0">
                <a:solidFill>
                  <a:schemeClr val="tx2"/>
                </a:solidFill>
              </a:rPr>
              <a:t> </a:t>
            </a:r>
            <a:r>
              <a:rPr lang="it-IT" sz="1600" dirty="0" smtClean="0">
                <a:solidFill>
                  <a:schemeClr val="tx2"/>
                </a:solidFill>
              </a:rPr>
              <a:t>informazioni</a:t>
            </a:r>
            <a:r>
              <a:rPr sz="1600" dirty="0" smtClean="0">
                <a:solidFill>
                  <a:schemeClr val="tx2"/>
                </a:solidFill>
              </a:rPr>
              <a:t> </a:t>
            </a:r>
            <a:r>
              <a:rPr lang="it-IT" sz="1600" dirty="0" smtClean="0">
                <a:solidFill>
                  <a:schemeClr val="tx2"/>
                </a:solidFill>
              </a:rPr>
              <a:t>costituenti</a:t>
            </a:r>
            <a:r>
              <a:rPr sz="1600" dirty="0" smtClean="0">
                <a:solidFill>
                  <a:schemeClr val="tx2"/>
                </a:solidFill>
              </a:rPr>
              <a:t> </a:t>
            </a:r>
            <a:r>
              <a:rPr lang="it-IT" sz="1600" dirty="0" smtClean="0">
                <a:solidFill>
                  <a:schemeClr val="tx2"/>
                </a:solidFill>
              </a:rPr>
              <a:t>l’oggetto </a:t>
            </a:r>
            <a:r>
              <a:rPr sz="1600" dirty="0" err="1" smtClean="0">
                <a:solidFill>
                  <a:schemeClr val="tx2"/>
                </a:solidFill>
              </a:rPr>
              <a:t>così</a:t>
            </a:r>
            <a:r>
              <a:rPr sz="1600" dirty="0" smtClean="0">
                <a:solidFill>
                  <a:schemeClr val="tx2"/>
                </a:solidFill>
              </a:rPr>
              <a:t> </a:t>
            </a:r>
            <a:r>
              <a:rPr sz="1600" dirty="0">
                <a:solidFill>
                  <a:schemeClr val="tx2"/>
                </a:solidFill>
              </a:rPr>
              <a:t>come definite dal </a:t>
            </a:r>
            <a:r>
              <a:rPr sz="1600" dirty="0" err="1" smtClean="0">
                <a:solidFill>
                  <a:schemeClr val="tx2"/>
                </a:solidFill>
              </a:rPr>
              <a:t>collegamento</a:t>
            </a:r>
            <a:r>
              <a:rPr lang="it-IT" sz="1600" dirty="0" smtClean="0">
                <a:solidFill>
                  <a:schemeClr val="tx2"/>
                </a:solidFill>
              </a:rPr>
              <a:t> </a:t>
            </a:r>
            <a:r>
              <a:rPr sz="1600" dirty="0" smtClean="0">
                <a:solidFill>
                  <a:schemeClr val="tx2"/>
                </a:solidFill>
              </a:rPr>
              <a:t>stabile </a:t>
            </a:r>
            <a:r>
              <a:rPr sz="1600" dirty="0">
                <a:solidFill>
                  <a:schemeClr val="tx2"/>
                </a:solidFill>
              </a:rPr>
              <a:t>e strutturato dei suoi attributi  di natura geometrica e non </a:t>
            </a:r>
            <a:r>
              <a:rPr lang="it-IT" sz="1600" dirty="0" smtClean="0">
                <a:solidFill>
                  <a:schemeClr val="tx2"/>
                </a:solidFill>
              </a:rPr>
              <a:t>geometrica </a:t>
            </a:r>
            <a:r>
              <a:rPr sz="1600" dirty="0" smtClean="0">
                <a:solidFill>
                  <a:schemeClr val="tx2"/>
                </a:solidFill>
              </a:rPr>
              <a:t>(</a:t>
            </a:r>
            <a:r>
              <a:rPr sz="1600" dirty="0" err="1" smtClean="0">
                <a:solidFill>
                  <a:schemeClr val="tx2"/>
                </a:solidFill>
              </a:rPr>
              <a:t>attributi</a:t>
            </a:r>
            <a:r>
              <a:rPr sz="1600" dirty="0">
                <a:solidFill>
                  <a:schemeClr val="tx2"/>
                </a:solidFill>
              </a:rPr>
              <a:t>	tecnologici,	economici,	giuridici,  etc</a:t>
            </a:r>
            <a:r>
              <a:rPr sz="1600" dirty="0" smtClean="0">
                <a:solidFill>
                  <a:schemeClr val="tx2"/>
                </a:solidFill>
              </a:rPr>
              <a:t>.).</a:t>
            </a:r>
            <a:endParaRPr lang="it-IT" sz="1600" dirty="0" smtClean="0">
              <a:solidFill>
                <a:schemeClr val="tx2"/>
              </a:solidFill>
            </a:endParaRPr>
          </a:p>
          <a:p>
            <a:pPr marL="48965" marR="563880" lvl="0" algn="just" fontAlgn="auto">
              <a:lnSpc>
                <a:spcPts val="1730"/>
              </a:lnSpc>
              <a:spcBef>
                <a:spcPts val="315"/>
              </a:spcBef>
              <a:spcAft>
                <a:spcPts val="600"/>
              </a:spcAft>
              <a:buClr>
                <a:schemeClr val="accent2"/>
              </a:buClr>
              <a:buSzPct val="92000"/>
              <a:tabLst>
                <a:tab pos="120650" algn="l"/>
              </a:tabLst>
              <a:defRPr/>
            </a:pPr>
            <a:r>
              <a:rPr lang="it-IT" sz="1600" dirty="0" smtClean="0">
                <a:solidFill>
                  <a:schemeClr val="tx2"/>
                </a:solidFill>
              </a:rPr>
              <a:t>Tali dati e informazioni, attributi geometrici e non, sono espressi:</a:t>
            </a:r>
          </a:p>
          <a:p>
            <a:pPr marL="334715" marR="563880" lvl="0" indent="-285750" algn="just"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lang="it-IT" sz="1600" dirty="0" smtClean="0">
                <a:solidFill>
                  <a:schemeClr val="tx2"/>
                </a:solidFill>
              </a:rPr>
              <a:t>In forma grafica, per virtualizzazione tridimensionali (oggetto 3D), eventualmente accompagnata da specifiche rappresentazioni bidimensionali (disegno 2D)</a:t>
            </a:r>
          </a:p>
          <a:p>
            <a:pPr marL="334715" marR="563880" lvl="0" indent="-285750" algn="just" fontAlgn="auto">
              <a:lnSpc>
                <a:spcPts val="1730"/>
              </a:lnSpc>
              <a:spcBef>
                <a:spcPts val="315"/>
              </a:spcBef>
              <a:spcAft>
                <a:spcPts val="600"/>
              </a:spcAft>
              <a:buClr>
                <a:schemeClr val="accent2"/>
              </a:buClr>
              <a:buSzPct val="92000"/>
              <a:buFont typeface="Wingdings 2" panose="05020102010507070707" pitchFamily="18" charset="2"/>
              <a:buChar char=""/>
              <a:tabLst>
                <a:tab pos="120650" algn="l"/>
              </a:tabLst>
              <a:defRPr/>
            </a:pPr>
            <a:r>
              <a:rPr lang="it-IT" sz="1600" dirty="0" smtClean="0">
                <a:solidFill>
                  <a:schemeClr val="tx2"/>
                </a:solidFill>
              </a:rPr>
              <a:t>In forma scritta e multimediale (ad esempio: attributi per la gestione dei tempi, costi, </a:t>
            </a:r>
            <a:r>
              <a:rPr lang="it-IT" sz="1600" dirty="0" err="1" smtClean="0">
                <a:solidFill>
                  <a:schemeClr val="tx2"/>
                </a:solidFill>
              </a:rPr>
              <a:t>sostebibilità</a:t>
            </a:r>
            <a:r>
              <a:rPr lang="it-IT" sz="1600" dirty="0" smtClean="0">
                <a:solidFill>
                  <a:schemeClr val="tx2"/>
                </a:solidFill>
              </a:rPr>
              <a:t>, gestione e manutenzione) anche attraverso l’uso di specifiche schede informative di prodotto e di processo (UNI/TS 11337-3)</a:t>
            </a:r>
            <a:endParaRPr sz="1600" dirty="0">
              <a:solidFill>
                <a:schemeClr val="tx2"/>
              </a:solidFill>
            </a:endParaRPr>
          </a:p>
        </p:txBody>
      </p:sp>
    </p:spTree>
    <p:extLst>
      <p:ext uri="{BB962C8B-B14F-4D97-AF65-F5344CB8AC3E}">
        <p14:creationId xmlns:p14="http://schemas.microsoft.com/office/powerpoint/2010/main" val="51006595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58260"/>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sp>
        <p:nvSpPr>
          <p:cNvPr id="5" name="object 5"/>
          <p:cNvSpPr txBox="1"/>
          <p:nvPr/>
        </p:nvSpPr>
        <p:spPr>
          <a:xfrm>
            <a:off x="1983442" y="2215016"/>
            <a:ext cx="8198050" cy="2203167"/>
          </a:xfrm>
          <a:prstGeom prst="rect">
            <a:avLst/>
          </a:prstGeom>
        </p:spPr>
        <p:txBody>
          <a:bodyPr vert="horz" wrap="square" lIns="0" tIns="111760" rIns="0" bIns="0" rtlCol="0">
            <a:spAutoFit/>
          </a:bodyPr>
          <a:lstStyle/>
          <a:p>
            <a:pPr marL="419100" marR="563880" algn="just">
              <a:lnSpc>
                <a:spcPts val="1730"/>
              </a:lnSpc>
              <a:spcBef>
                <a:spcPts val="315"/>
              </a:spcBef>
              <a:spcAft>
                <a:spcPts val="600"/>
              </a:spcAft>
              <a:buClr>
                <a:schemeClr val="accent2"/>
              </a:buClr>
              <a:buSzPct val="92000"/>
              <a:tabLst>
                <a:tab pos="120650" algn="l"/>
              </a:tabLst>
            </a:pPr>
            <a:r>
              <a:rPr lang="it-IT" sz="1600" spc="-30" dirty="0">
                <a:solidFill>
                  <a:prstClr val="black"/>
                </a:solidFill>
                <a:cs typeface="Calibri"/>
              </a:rPr>
              <a:t>Nel </a:t>
            </a:r>
            <a:r>
              <a:rPr lang="it-IT" sz="1600" b="1" spc="-30" dirty="0">
                <a:solidFill>
                  <a:prstClr val="black"/>
                </a:solidFill>
                <a:cs typeface="Calibri"/>
              </a:rPr>
              <a:t>capitolato informativo (</a:t>
            </a:r>
            <a:r>
              <a:rPr lang="it-IT" sz="1600" b="1" spc="-5" dirty="0" smtClean="0">
                <a:solidFill>
                  <a:prstClr val="black"/>
                </a:solidFill>
                <a:cs typeface="Calibri"/>
              </a:rPr>
              <a:t>CI)</a:t>
            </a:r>
            <a:r>
              <a:rPr lang="it-IT" sz="1600" b="1" spc="30" dirty="0" smtClean="0">
                <a:solidFill>
                  <a:prstClr val="black"/>
                </a:solidFill>
                <a:cs typeface="Calibri"/>
              </a:rPr>
              <a:t>, </a:t>
            </a:r>
            <a:r>
              <a:rPr lang="it-IT" sz="1600" spc="-25" dirty="0" smtClean="0">
                <a:solidFill>
                  <a:prstClr val="black"/>
                </a:solidFill>
                <a:cs typeface="Calibri"/>
              </a:rPr>
              <a:t>nell’offerta</a:t>
            </a:r>
            <a:r>
              <a:rPr lang="it-IT" sz="1600" spc="40" dirty="0" smtClean="0">
                <a:solidFill>
                  <a:prstClr val="black"/>
                </a:solidFill>
                <a:cs typeface="Calibri"/>
              </a:rPr>
              <a:t> </a:t>
            </a:r>
            <a:r>
              <a:rPr lang="it-IT" sz="1600" dirty="0">
                <a:solidFill>
                  <a:prstClr val="black"/>
                </a:solidFill>
                <a:cs typeface="Calibri"/>
              </a:rPr>
              <a:t>e</a:t>
            </a:r>
            <a:r>
              <a:rPr lang="it-IT" sz="1600" spc="50" dirty="0">
                <a:solidFill>
                  <a:prstClr val="black"/>
                </a:solidFill>
                <a:cs typeface="Calibri"/>
              </a:rPr>
              <a:t> </a:t>
            </a:r>
            <a:r>
              <a:rPr lang="it-IT" sz="1600" spc="-5" dirty="0">
                <a:solidFill>
                  <a:prstClr val="black"/>
                </a:solidFill>
                <a:cs typeface="Calibri"/>
              </a:rPr>
              <a:t>nel</a:t>
            </a:r>
            <a:r>
              <a:rPr lang="it-IT" sz="1600" spc="30" dirty="0">
                <a:solidFill>
                  <a:prstClr val="black"/>
                </a:solidFill>
                <a:cs typeface="Calibri"/>
              </a:rPr>
              <a:t> </a:t>
            </a:r>
            <a:r>
              <a:rPr lang="it-IT" sz="1600" spc="-5" dirty="0" smtClean="0">
                <a:solidFill>
                  <a:prstClr val="black"/>
                </a:solidFill>
                <a:cs typeface="Calibri"/>
              </a:rPr>
              <a:t>piano </a:t>
            </a:r>
            <a:r>
              <a:rPr lang="it-IT" sz="1600" dirty="0">
                <a:solidFill>
                  <a:prstClr val="black"/>
                </a:solidFill>
                <a:cs typeface="Calibri"/>
              </a:rPr>
              <a:t>di	</a:t>
            </a:r>
            <a:r>
              <a:rPr lang="it-IT" sz="1600" spc="-20" dirty="0">
                <a:solidFill>
                  <a:prstClr val="black"/>
                </a:solidFill>
                <a:cs typeface="Calibri"/>
              </a:rPr>
              <a:t>g</a:t>
            </a:r>
            <a:r>
              <a:rPr lang="it-IT" sz="1600" dirty="0">
                <a:solidFill>
                  <a:prstClr val="black"/>
                </a:solidFill>
                <a:cs typeface="Calibri"/>
              </a:rPr>
              <a:t>e</a:t>
            </a:r>
            <a:r>
              <a:rPr lang="it-IT" sz="1600" spc="-25" dirty="0">
                <a:solidFill>
                  <a:prstClr val="black"/>
                </a:solidFill>
                <a:cs typeface="Calibri"/>
              </a:rPr>
              <a:t>s</a:t>
            </a:r>
            <a:r>
              <a:rPr lang="it-IT" sz="1600" spc="-10" dirty="0">
                <a:solidFill>
                  <a:prstClr val="black"/>
                </a:solidFill>
                <a:cs typeface="Calibri"/>
              </a:rPr>
              <a:t>t</a:t>
            </a:r>
            <a:r>
              <a:rPr lang="it-IT" sz="1600" spc="-5" dirty="0">
                <a:solidFill>
                  <a:prstClr val="black"/>
                </a:solidFill>
                <a:cs typeface="Calibri"/>
              </a:rPr>
              <a:t>io</a:t>
            </a:r>
            <a:r>
              <a:rPr lang="it-IT" sz="1600" dirty="0">
                <a:solidFill>
                  <a:prstClr val="black"/>
                </a:solidFill>
                <a:cs typeface="Calibri"/>
              </a:rPr>
              <a:t>ne	</a:t>
            </a:r>
            <a:r>
              <a:rPr lang="it-IT" sz="1600" spc="-5" dirty="0">
                <a:solidFill>
                  <a:prstClr val="black"/>
                </a:solidFill>
                <a:cs typeface="Calibri"/>
              </a:rPr>
              <a:t>i</a:t>
            </a:r>
            <a:r>
              <a:rPr lang="it-IT" sz="1600" spc="-20" dirty="0">
                <a:solidFill>
                  <a:prstClr val="black"/>
                </a:solidFill>
                <a:cs typeface="Calibri"/>
              </a:rPr>
              <a:t>n</a:t>
            </a:r>
            <a:r>
              <a:rPr lang="it-IT" sz="1600" spc="-30" dirty="0">
                <a:solidFill>
                  <a:prstClr val="black"/>
                </a:solidFill>
                <a:cs typeface="Calibri"/>
              </a:rPr>
              <a:t>f</a:t>
            </a:r>
            <a:r>
              <a:rPr lang="it-IT" sz="1600" spc="-5" dirty="0">
                <a:solidFill>
                  <a:prstClr val="black"/>
                </a:solidFill>
                <a:cs typeface="Calibri"/>
              </a:rPr>
              <a:t>o</a:t>
            </a:r>
            <a:r>
              <a:rPr lang="it-IT" sz="1600" spc="-10" dirty="0">
                <a:solidFill>
                  <a:prstClr val="black"/>
                </a:solidFill>
                <a:cs typeface="Calibri"/>
              </a:rPr>
              <a:t>r</a:t>
            </a:r>
            <a:r>
              <a:rPr lang="it-IT" sz="1600" dirty="0">
                <a:solidFill>
                  <a:prstClr val="black"/>
                </a:solidFill>
                <a:cs typeface="Calibri"/>
              </a:rPr>
              <a:t>m</a:t>
            </a:r>
            <a:r>
              <a:rPr lang="it-IT" sz="1600" spc="-25" dirty="0">
                <a:solidFill>
                  <a:prstClr val="black"/>
                </a:solidFill>
                <a:cs typeface="Calibri"/>
              </a:rPr>
              <a:t>a</a:t>
            </a:r>
            <a:r>
              <a:rPr lang="it-IT" sz="1600" spc="-10" dirty="0">
                <a:solidFill>
                  <a:prstClr val="black"/>
                </a:solidFill>
                <a:cs typeface="Calibri"/>
              </a:rPr>
              <a:t>t</a:t>
            </a:r>
            <a:r>
              <a:rPr lang="it-IT" sz="1600" spc="-5" dirty="0">
                <a:solidFill>
                  <a:prstClr val="black"/>
                </a:solidFill>
                <a:cs typeface="Calibri"/>
              </a:rPr>
              <a:t>i</a:t>
            </a:r>
            <a:r>
              <a:rPr lang="it-IT" sz="1600" spc="-25" dirty="0">
                <a:solidFill>
                  <a:prstClr val="black"/>
                </a:solidFill>
                <a:cs typeface="Calibri"/>
              </a:rPr>
              <a:t>v</a:t>
            </a:r>
            <a:r>
              <a:rPr lang="it-IT" sz="1600" spc="-5" dirty="0">
                <a:solidFill>
                  <a:prstClr val="black"/>
                </a:solidFill>
                <a:cs typeface="Calibri"/>
              </a:rPr>
              <a:t>a</a:t>
            </a:r>
            <a:r>
              <a:rPr lang="it-IT" sz="1600" dirty="0">
                <a:solidFill>
                  <a:prstClr val="black"/>
                </a:solidFill>
                <a:cs typeface="Calibri"/>
              </a:rPr>
              <a:t>,	per	</a:t>
            </a:r>
            <a:r>
              <a:rPr lang="it-IT" sz="1600" spc="-15" dirty="0">
                <a:solidFill>
                  <a:prstClr val="black"/>
                </a:solidFill>
                <a:cs typeface="Calibri"/>
              </a:rPr>
              <a:t>c</a:t>
            </a:r>
            <a:r>
              <a:rPr lang="it-IT" sz="1600" spc="-5" dirty="0">
                <a:solidFill>
                  <a:prstClr val="black"/>
                </a:solidFill>
                <a:cs typeface="Calibri"/>
              </a:rPr>
              <a:t>ia</a:t>
            </a:r>
            <a:r>
              <a:rPr lang="it-IT" sz="1600" dirty="0">
                <a:solidFill>
                  <a:prstClr val="black"/>
                </a:solidFill>
                <a:cs typeface="Calibri"/>
              </a:rPr>
              <a:t>s</a:t>
            </a:r>
            <a:r>
              <a:rPr lang="it-IT" sz="1600" spc="-5" dirty="0">
                <a:solidFill>
                  <a:prstClr val="black"/>
                </a:solidFill>
                <a:cs typeface="Calibri"/>
              </a:rPr>
              <a:t>c</a:t>
            </a:r>
            <a:r>
              <a:rPr lang="it-IT" sz="1600" dirty="0">
                <a:solidFill>
                  <a:prstClr val="black"/>
                </a:solidFill>
                <a:cs typeface="Calibri"/>
              </a:rPr>
              <a:t>un	</a:t>
            </a:r>
            <a:r>
              <a:rPr lang="it-IT" sz="1600" spc="-10" dirty="0">
                <a:solidFill>
                  <a:prstClr val="black"/>
                </a:solidFill>
                <a:cs typeface="Calibri"/>
              </a:rPr>
              <a:t>o</a:t>
            </a:r>
            <a:r>
              <a:rPr lang="it-IT" sz="1600" spc="15" dirty="0">
                <a:solidFill>
                  <a:prstClr val="black"/>
                </a:solidFill>
                <a:cs typeface="Calibri"/>
              </a:rPr>
              <a:t>g</a:t>
            </a:r>
            <a:r>
              <a:rPr lang="it-IT" sz="1600" spc="-20" dirty="0">
                <a:solidFill>
                  <a:prstClr val="black"/>
                </a:solidFill>
                <a:cs typeface="Calibri"/>
              </a:rPr>
              <a:t>ge</a:t>
            </a:r>
            <a:r>
              <a:rPr lang="it-IT" sz="1600" spc="-35" dirty="0">
                <a:solidFill>
                  <a:prstClr val="black"/>
                </a:solidFill>
                <a:cs typeface="Calibri"/>
              </a:rPr>
              <a:t>t</a:t>
            </a:r>
            <a:r>
              <a:rPr lang="it-IT" sz="1600" spc="-50" dirty="0">
                <a:solidFill>
                  <a:prstClr val="black"/>
                </a:solidFill>
                <a:cs typeface="Calibri"/>
              </a:rPr>
              <a:t>t</a:t>
            </a:r>
            <a:r>
              <a:rPr lang="it-IT" sz="1600" dirty="0">
                <a:solidFill>
                  <a:prstClr val="black"/>
                </a:solidFill>
                <a:cs typeface="Calibri"/>
              </a:rPr>
              <a:t>o	e	</a:t>
            </a:r>
            <a:r>
              <a:rPr lang="it-IT" sz="1600" spc="-30" dirty="0">
                <a:solidFill>
                  <a:prstClr val="black"/>
                </a:solidFill>
                <a:cs typeface="Calibri"/>
              </a:rPr>
              <a:t>r</a:t>
            </a:r>
            <a:r>
              <a:rPr lang="it-IT" sz="1600" dirty="0">
                <a:solidFill>
                  <a:prstClr val="black"/>
                </a:solidFill>
                <a:cs typeface="Calibri"/>
              </a:rPr>
              <a:t>e</a:t>
            </a:r>
            <a:r>
              <a:rPr lang="it-IT" sz="1600" spc="-15" dirty="0">
                <a:solidFill>
                  <a:prstClr val="black"/>
                </a:solidFill>
                <a:cs typeface="Calibri"/>
              </a:rPr>
              <a:t>l</a:t>
            </a:r>
            <a:r>
              <a:rPr lang="it-IT" sz="1600" spc="-25" dirty="0">
                <a:solidFill>
                  <a:prstClr val="black"/>
                </a:solidFill>
                <a:cs typeface="Calibri"/>
              </a:rPr>
              <a:t>a</a:t>
            </a:r>
            <a:r>
              <a:rPr lang="it-IT" sz="1600" spc="-10" dirty="0">
                <a:solidFill>
                  <a:prstClr val="black"/>
                </a:solidFill>
                <a:cs typeface="Calibri"/>
              </a:rPr>
              <a:t>t</a:t>
            </a:r>
            <a:r>
              <a:rPr lang="it-IT" sz="1600" spc="-5" dirty="0">
                <a:solidFill>
                  <a:prstClr val="black"/>
                </a:solidFill>
                <a:cs typeface="Calibri"/>
              </a:rPr>
              <a:t>i</a:t>
            </a:r>
            <a:r>
              <a:rPr lang="it-IT" sz="1600" spc="-25" dirty="0">
                <a:solidFill>
                  <a:prstClr val="black"/>
                </a:solidFill>
                <a:cs typeface="Calibri"/>
              </a:rPr>
              <a:t>v</a:t>
            </a:r>
            <a:r>
              <a:rPr lang="it-IT" sz="1600" dirty="0">
                <a:solidFill>
                  <a:prstClr val="black"/>
                </a:solidFill>
                <a:cs typeface="Calibri"/>
              </a:rPr>
              <a:t>o	</a:t>
            </a:r>
            <a:r>
              <a:rPr lang="it-IT" sz="1600" spc="-40" dirty="0">
                <a:solidFill>
                  <a:prstClr val="black"/>
                </a:solidFill>
                <a:cs typeface="Calibri"/>
              </a:rPr>
              <a:t>L</a:t>
            </a:r>
            <a:r>
              <a:rPr lang="it-IT" sz="1600" spc="-5" dirty="0">
                <a:solidFill>
                  <a:prstClr val="black"/>
                </a:solidFill>
                <a:cs typeface="Calibri"/>
              </a:rPr>
              <a:t>O</a:t>
            </a:r>
            <a:r>
              <a:rPr lang="it-IT" sz="1600" spc="-50" dirty="0">
                <a:solidFill>
                  <a:prstClr val="black"/>
                </a:solidFill>
                <a:cs typeface="Calibri"/>
              </a:rPr>
              <a:t>D</a:t>
            </a:r>
            <a:r>
              <a:rPr lang="it-IT" sz="1600" dirty="0" smtClean="0">
                <a:solidFill>
                  <a:prstClr val="black"/>
                </a:solidFill>
                <a:cs typeface="Calibri"/>
              </a:rPr>
              <a:t>, </a:t>
            </a:r>
            <a:r>
              <a:rPr lang="it-IT" sz="1600" dirty="0">
                <a:solidFill>
                  <a:prstClr val="black"/>
                </a:solidFill>
                <a:cs typeface="Calibri"/>
              </a:rPr>
              <a:t>	</a:t>
            </a:r>
            <a:r>
              <a:rPr lang="it-IT" sz="1600" spc="-5" dirty="0" smtClean="0">
                <a:solidFill>
                  <a:prstClr val="black"/>
                </a:solidFill>
                <a:cs typeface="Calibri"/>
              </a:rPr>
              <a:t>so</a:t>
            </a:r>
            <a:r>
              <a:rPr lang="it-IT" sz="1600" dirty="0" smtClean="0">
                <a:solidFill>
                  <a:prstClr val="black"/>
                </a:solidFill>
                <a:cs typeface="Calibri"/>
              </a:rPr>
              <a:t>no </a:t>
            </a:r>
            <a:r>
              <a:rPr sz="1600" dirty="0" err="1" smtClean="0">
                <a:solidFill>
                  <a:schemeClr val="tx2"/>
                </a:solidFill>
              </a:rPr>
              <a:t>specificati</a:t>
            </a:r>
            <a:r>
              <a:rPr sz="1600" dirty="0">
                <a:solidFill>
                  <a:schemeClr val="tx2"/>
                </a:solidFill>
              </a:rPr>
              <a:t>:</a:t>
            </a:r>
          </a:p>
          <a:p>
            <a:pPr marL="419100" marR="563880" indent="-40640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pPr>
            <a:r>
              <a:rPr sz="1600" dirty="0">
                <a:solidFill>
                  <a:schemeClr val="tx2"/>
                </a:solidFill>
              </a:rPr>
              <a:t>limiti e modalità di utilizzo di eventuali attributi geometrici non parametrici  e/o non relazionali (disegni 2D);</a:t>
            </a:r>
          </a:p>
          <a:p>
            <a:pPr marL="419100" marR="563880" indent="-40640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pPr>
            <a:r>
              <a:rPr sz="1600" dirty="0">
                <a:solidFill>
                  <a:schemeClr val="tx2"/>
                </a:solidFill>
              </a:rPr>
              <a:t>limiti	e	modalità	di	utilizzo	di	eventuali	attributi	non	geometrici	non  relazionali (elaborati documentali, immagini, ecc.);</a:t>
            </a:r>
          </a:p>
          <a:p>
            <a:pPr marL="419100" marR="563880" indent="-40640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pPr>
            <a:r>
              <a:rPr sz="1600" dirty="0">
                <a:solidFill>
                  <a:schemeClr val="tx2"/>
                </a:solidFill>
              </a:rPr>
              <a:t>la natura, la quantità e qualità delle informazioni non geometriche correlate  alla virtualizzazione tridimensionale (oggetto 3D).</a:t>
            </a:r>
          </a:p>
        </p:txBody>
      </p:sp>
    </p:spTree>
    <p:extLst>
      <p:ext uri="{BB962C8B-B14F-4D97-AF65-F5344CB8AC3E}">
        <p14:creationId xmlns:p14="http://schemas.microsoft.com/office/powerpoint/2010/main" val="76498263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84636"/>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sp>
        <p:nvSpPr>
          <p:cNvPr id="3" name="object 3"/>
          <p:cNvSpPr txBox="1"/>
          <p:nvPr/>
        </p:nvSpPr>
        <p:spPr>
          <a:xfrm>
            <a:off x="1887953" y="2168759"/>
            <a:ext cx="8405495" cy="2814232"/>
          </a:xfrm>
          <a:prstGeom prst="rect">
            <a:avLst/>
          </a:prstGeom>
        </p:spPr>
        <p:txBody>
          <a:bodyPr vert="horz" wrap="square" lIns="0" tIns="43815" rIns="0" bIns="0" rtlCol="0">
            <a:spAutoFit/>
          </a:bodyPr>
          <a:lstStyle/>
          <a:p>
            <a:pPr marL="12700" marR="563880" lvl="0" algn="just" fontAlgn="auto">
              <a:lnSpc>
                <a:spcPts val="1730"/>
              </a:lnSpc>
              <a:spcBef>
                <a:spcPts val="315"/>
              </a:spcBef>
              <a:spcAft>
                <a:spcPts val="600"/>
              </a:spcAft>
              <a:buClr>
                <a:schemeClr val="accent2"/>
              </a:buClr>
              <a:buSzPct val="92000"/>
              <a:tabLst>
                <a:tab pos="120650" algn="l"/>
              </a:tabLst>
              <a:defRPr/>
            </a:pPr>
            <a:r>
              <a:rPr sz="1600" dirty="0">
                <a:solidFill>
                  <a:schemeClr val="tx2"/>
                </a:solidFill>
              </a:rPr>
              <a:t>I livelli di sviluppo degli oggetti digitali (LOD) sono identificati attraverso una scala  alfabetica a partire dalla lettera A maiuscola:</a:t>
            </a:r>
          </a:p>
          <a:p>
            <a:pPr marL="419100" marR="563880" lvl="0" indent="-406400"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LOD A oggetto simbolico;</a:t>
            </a:r>
          </a:p>
          <a:p>
            <a:pPr marL="419100" marR="563880" lvl="0" indent="-406400"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LOD B oggetto generico;  </a:t>
            </a:r>
            <a:endParaRPr lang="it-IT" sz="1600" dirty="0" smtClean="0">
              <a:solidFill>
                <a:schemeClr val="tx2"/>
              </a:solidFill>
            </a:endParaRPr>
          </a:p>
          <a:p>
            <a:pPr marL="419100" marR="563880" lvl="0" indent="-406400"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smtClean="0">
                <a:solidFill>
                  <a:schemeClr val="tx2"/>
                </a:solidFill>
              </a:rPr>
              <a:t>LOD </a:t>
            </a:r>
            <a:r>
              <a:rPr sz="1600" dirty="0">
                <a:solidFill>
                  <a:schemeClr val="tx2"/>
                </a:solidFill>
              </a:rPr>
              <a:t>C oggetto definito;  </a:t>
            </a:r>
            <a:endParaRPr lang="it-IT" sz="1600" dirty="0" smtClean="0">
              <a:solidFill>
                <a:schemeClr val="tx2"/>
              </a:solidFill>
            </a:endParaRPr>
          </a:p>
          <a:p>
            <a:pPr marL="419100" marR="563880" lvl="0" indent="-406400"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smtClean="0">
                <a:solidFill>
                  <a:schemeClr val="tx2"/>
                </a:solidFill>
              </a:rPr>
              <a:t>LOD </a:t>
            </a:r>
            <a:r>
              <a:rPr sz="1600" dirty="0">
                <a:solidFill>
                  <a:schemeClr val="tx2"/>
                </a:solidFill>
              </a:rPr>
              <a:t>D oggetto dettagliato;  </a:t>
            </a:r>
            <a:endParaRPr lang="it-IT" sz="1600" dirty="0" smtClean="0">
              <a:solidFill>
                <a:schemeClr val="tx2"/>
              </a:solidFill>
            </a:endParaRPr>
          </a:p>
          <a:p>
            <a:pPr marL="419100" marR="563880" lvl="0" indent="-406400"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smtClean="0">
                <a:solidFill>
                  <a:schemeClr val="tx2"/>
                </a:solidFill>
              </a:rPr>
              <a:t>LOD </a:t>
            </a:r>
            <a:r>
              <a:rPr sz="1600" dirty="0">
                <a:solidFill>
                  <a:schemeClr val="tx2"/>
                </a:solidFill>
              </a:rPr>
              <a:t>E oggetto specifico; </a:t>
            </a:r>
            <a:endParaRPr lang="it-IT" sz="1600" dirty="0" smtClean="0">
              <a:solidFill>
                <a:schemeClr val="tx2"/>
              </a:solidFill>
            </a:endParaRPr>
          </a:p>
          <a:p>
            <a:pPr marL="419100" marR="563880" lvl="0" indent="-406400"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smtClean="0">
                <a:solidFill>
                  <a:schemeClr val="tx2"/>
                </a:solidFill>
              </a:rPr>
              <a:t>LOD </a:t>
            </a:r>
            <a:r>
              <a:rPr sz="1600" dirty="0">
                <a:solidFill>
                  <a:schemeClr val="tx2"/>
                </a:solidFill>
              </a:rPr>
              <a:t>F oggetto eseguito;  </a:t>
            </a:r>
            <a:endParaRPr lang="it-IT" sz="1600" dirty="0" smtClean="0">
              <a:solidFill>
                <a:schemeClr val="tx2"/>
              </a:solidFill>
            </a:endParaRPr>
          </a:p>
          <a:p>
            <a:pPr marL="419100" marR="563880" lvl="0" indent="-406400"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smtClean="0">
                <a:solidFill>
                  <a:schemeClr val="tx2"/>
                </a:solidFill>
              </a:rPr>
              <a:t>LOD </a:t>
            </a:r>
            <a:r>
              <a:rPr sz="1600" dirty="0">
                <a:solidFill>
                  <a:schemeClr val="tx2"/>
                </a:solidFill>
              </a:rPr>
              <a:t>G oggetto aggiornato</a:t>
            </a:r>
          </a:p>
        </p:txBody>
      </p:sp>
    </p:spTree>
    <p:extLst>
      <p:ext uri="{BB962C8B-B14F-4D97-AF65-F5344CB8AC3E}">
        <p14:creationId xmlns:p14="http://schemas.microsoft.com/office/powerpoint/2010/main" val="234849585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67052"/>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pic>
        <p:nvPicPr>
          <p:cNvPr id="8" name="Immagine 7"/>
          <p:cNvPicPr>
            <a:picLocks noChangeAspect="1"/>
          </p:cNvPicPr>
          <p:nvPr/>
        </p:nvPicPr>
        <p:blipFill>
          <a:blip r:embed="rId2"/>
          <a:stretch>
            <a:fillRect/>
          </a:stretch>
        </p:blipFill>
        <p:spPr>
          <a:xfrm>
            <a:off x="1626577" y="1284610"/>
            <a:ext cx="8299939" cy="5477503"/>
          </a:xfrm>
          <a:prstGeom prst="rect">
            <a:avLst/>
          </a:prstGeom>
        </p:spPr>
      </p:pic>
    </p:spTree>
    <p:extLst>
      <p:ext uri="{BB962C8B-B14F-4D97-AF65-F5344CB8AC3E}">
        <p14:creationId xmlns:p14="http://schemas.microsoft.com/office/powerpoint/2010/main" val="419228945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67052"/>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pic>
        <p:nvPicPr>
          <p:cNvPr id="3" name="Immagine 2"/>
          <p:cNvPicPr>
            <a:picLocks noChangeAspect="1"/>
          </p:cNvPicPr>
          <p:nvPr/>
        </p:nvPicPr>
        <p:blipFill>
          <a:blip r:embed="rId3"/>
          <a:stretch>
            <a:fillRect/>
          </a:stretch>
        </p:blipFill>
        <p:spPr>
          <a:xfrm>
            <a:off x="1507881" y="1298106"/>
            <a:ext cx="8453804" cy="5497981"/>
          </a:xfrm>
          <a:prstGeom prst="rect">
            <a:avLst/>
          </a:prstGeom>
        </p:spPr>
      </p:pic>
    </p:spTree>
    <p:extLst>
      <p:ext uri="{BB962C8B-B14F-4D97-AF65-F5344CB8AC3E}">
        <p14:creationId xmlns:p14="http://schemas.microsoft.com/office/powerpoint/2010/main" val="372107994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67052"/>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pic>
        <p:nvPicPr>
          <p:cNvPr id="3" name="Immagine 2"/>
          <p:cNvPicPr>
            <a:picLocks noChangeAspect="1"/>
          </p:cNvPicPr>
          <p:nvPr/>
        </p:nvPicPr>
        <p:blipFill>
          <a:blip r:embed="rId2"/>
          <a:stretch>
            <a:fillRect/>
          </a:stretch>
        </p:blipFill>
        <p:spPr>
          <a:xfrm>
            <a:off x="1453610" y="1472472"/>
            <a:ext cx="8735890" cy="4813654"/>
          </a:xfrm>
          <a:prstGeom prst="rect">
            <a:avLst/>
          </a:prstGeom>
        </p:spPr>
      </p:pic>
    </p:spTree>
    <p:extLst>
      <p:ext uri="{BB962C8B-B14F-4D97-AF65-F5344CB8AC3E}">
        <p14:creationId xmlns:p14="http://schemas.microsoft.com/office/powerpoint/2010/main" val="103383860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67052"/>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pic>
        <p:nvPicPr>
          <p:cNvPr id="4" name="Immagine 3"/>
          <p:cNvPicPr>
            <a:picLocks noChangeAspect="1"/>
          </p:cNvPicPr>
          <p:nvPr/>
        </p:nvPicPr>
        <p:blipFill>
          <a:blip r:embed="rId2"/>
          <a:stretch>
            <a:fillRect/>
          </a:stretch>
        </p:blipFill>
        <p:spPr>
          <a:xfrm>
            <a:off x="1393442" y="1508582"/>
            <a:ext cx="9394517" cy="4566294"/>
          </a:xfrm>
          <a:prstGeom prst="rect">
            <a:avLst/>
          </a:prstGeom>
        </p:spPr>
      </p:pic>
    </p:spTree>
    <p:extLst>
      <p:ext uri="{BB962C8B-B14F-4D97-AF65-F5344CB8AC3E}">
        <p14:creationId xmlns:p14="http://schemas.microsoft.com/office/powerpoint/2010/main" val="1455483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Che cosa è il </a:t>
            </a:r>
            <a:r>
              <a:rPr lang="it-IT" dirty="0" err="1"/>
              <a:t>bim</a:t>
            </a:r>
            <a:r>
              <a:rPr lang="it-IT" dirty="0"/>
              <a:t>?</a:t>
            </a:r>
          </a:p>
        </p:txBody>
      </p:sp>
      <p:sp>
        <p:nvSpPr>
          <p:cNvPr id="3" name="CasellaDiTesto 2"/>
          <p:cNvSpPr txBox="1"/>
          <p:nvPr/>
        </p:nvSpPr>
        <p:spPr>
          <a:xfrm>
            <a:off x="400272" y="1532045"/>
            <a:ext cx="5895703" cy="369332"/>
          </a:xfrm>
          <a:prstGeom prst="rect">
            <a:avLst/>
          </a:prstGeom>
          <a:noFill/>
        </p:spPr>
        <p:txBody>
          <a:bodyPr wrap="square" rtlCol="0">
            <a:spAutoFit/>
          </a:bodyPr>
          <a:lstStyle/>
          <a:p>
            <a:r>
              <a:rPr lang="it-IT" dirty="0" smtClean="0"/>
              <a:t>Approccio BIM:</a:t>
            </a:r>
          </a:p>
        </p:txBody>
      </p:sp>
      <p:pic>
        <p:nvPicPr>
          <p:cNvPr id="5" name="Immagine 4"/>
          <p:cNvPicPr>
            <a:picLocks noChangeAspect="1"/>
          </p:cNvPicPr>
          <p:nvPr/>
        </p:nvPicPr>
        <p:blipFill>
          <a:blip r:embed="rId3">
            <a:duotone>
              <a:schemeClr val="accent1">
                <a:shade val="45000"/>
                <a:satMod val="135000"/>
              </a:schemeClr>
              <a:prstClr val="white"/>
            </a:duotone>
          </a:blip>
          <a:stretch>
            <a:fillRect/>
          </a:stretch>
        </p:blipFill>
        <p:spPr>
          <a:xfrm>
            <a:off x="3076448" y="2271151"/>
            <a:ext cx="5858547" cy="4128344"/>
          </a:xfrm>
          <a:prstGeom prst="rect">
            <a:avLst/>
          </a:prstGeom>
        </p:spPr>
      </p:pic>
    </p:spTree>
    <p:extLst>
      <p:ext uri="{BB962C8B-B14F-4D97-AF65-F5344CB8AC3E}">
        <p14:creationId xmlns:p14="http://schemas.microsoft.com/office/powerpoint/2010/main" val="84258472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67052"/>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pic>
        <p:nvPicPr>
          <p:cNvPr id="3" name="Immagine 2"/>
          <p:cNvPicPr>
            <a:picLocks noChangeAspect="1"/>
          </p:cNvPicPr>
          <p:nvPr/>
        </p:nvPicPr>
        <p:blipFill>
          <a:blip r:embed="rId3"/>
          <a:stretch>
            <a:fillRect/>
          </a:stretch>
        </p:blipFill>
        <p:spPr>
          <a:xfrm>
            <a:off x="1338451" y="1594217"/>
            <a:ext cx="9697723" cy="4672949"/>
          </a:xfrm>
          <a:prstGeom prst="rect">
            <a:avLst/>
          </a:prstGeom>
        </p:spPr>
      </p:pic>
    </p:spTree>
    <p:extLst>
      <p:ext uri="{BB962C8B-B14F-4D97-AF65-F5344CB8AC3E}">
        <p14:creationId xmlns:p14="http://schemas.microsoft.com/office/powerpoint/2010/main" val="348119217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567052"/>
            <a:ext cx="11029616" cy="604012"/>
          </a:xfrm>
          <a:prstGeom prst="rect">
            <a:avLst/>
          </a:prstGeom>
        </p:spPr>
        <p:txBody>
          <a:bodyPr vert="horz" wrap="square" lIns="0" tIns="49530" rIns="0" bIns="0" rtlCol="0">
            <a:spAutoFit/>
          </a:bodyPr>
          <a:lstStyle/>
          <a:p>
            <a:pPr marL="12700" marR="5080">
              <a:lnSpc>
                <a:spcPct val="89900"/>
              </a:lnSpc>
              <a:spcBef>
                <a:spcPts val="390"/>
              </a:spcBef>
            </a:pPr>
            <a:r>
              <a:rPr sz="2000" i="0" spc="-5" dirty="0">
                <a:latin typeface="+mn-lt"/>
                <a:cs typeface="Calibri"/>
              </a:rPr>
              <a:t>Norma </a:t>
            </a:r>
            <a:r>
              <a:rPr sz="2000" i="0" dirty="0">
                <a:latin typeface="+mn-lt"/>
                <a:cs typeface="Calibri"/>
              </a:rPr>
              <a:t>UNI </a:t>
            </a:r>
            <a:r>
              <a:rPr sz="2000" i="0" spc="-10" dirty="0">
                <a:latin typeface="+mn-lt"/>
                <a:cs typeface="Calibri"/>
              </a:rPr>
              <a:t>11337-4:2017 </a:t>
            </a:r>
            <a:r>
              <a:rPr sz="2000" spc="-15" dirty="0">
                <a:latin typeface="+mn-lt"/>
              </a:rPr>
              <a:t>Gestione </a:t>
            </a:r>
            <a:r>
              <a:rPr sz="2000" spc="-10" dirty="0">
                <a:latin typeface="+mn-lt"/>
              </a:rPr>
              <a:t>digitale </a:t>
            </a:r>
            <a:r>
              <a:rPr sz="2000" spc="-5" dirty="0">
                <a:latin typeface="+mn-lt"/>
              </a:rPr>
              <a:t>dei </a:t>
            </a:r>
            <a:r>
              <a:rPr sz="2000" spc="-10" dirty="0">
                <a:latin typeface="+mn-lt"/>
              </a:rPr>
              <a:t>processi informativi  </a:t>
            </a:r>
            <a:r>
              <a:rPr sz="2000" i="1" spc="-5" dirty="0">
                <a:latin typeface="+mn-lt"/>
              </a:rPr>
              <a:t>delle </a:t>
            </a:r>
            <a:r>
              <a:rPr sz="2000" i="1" spc="-15" dirty="0">
                <a:latin typeface="+mn-lt"/>
              </a:rPr>
              <a:t>costruzioni </a:t>
            </a:r>
            <a:r>
              <a:rPr sz="2000" i="1" dirty="0">
                <a:latin typeface="+mn-lt"/>
              </a:rPr>
              <a:t>- </a:t>
            </a:r>
            <a:r>
              <a:rPr sz="2000" i="1" spc="-15" dirty="0">
                <a:latin typeface="+mn-lt"/>
              </a:rPr>
              <a:t>Evoluzione </a:t>
            </a:r>
            <a:r>
              <a:rPr sz="2000" i="1" dirty="0">
                <a:latin typeface="+mn-lt"/>
              </a:rPr>
              <a:t>e </a:t>
            </a:r>
            <a:r>
              <a:rPr sz="2000" i="1" spc="-10" dirty="0">
                <a:latin typeface="+mn-lt"/>
              </a:rPr>
              <a:t>sviluppo informativo </a:t>
            </a:r>
            <a:r>
              <a:rPr sz="2000" i="1" dirty="0">
                <a:latin typeface="+mn-lt"/>
              </a:rPr>
              <a:t>di </a:t>
            </a:r>
            <a:r>
              <a:rPr sz="2000" i="1" spc="-10" dirty="0">
                <a:latin typeface="+mn-lt"/>
              </a:rPr>
              <a:t>modelli,  </a:t>
            </a:r>
            <a:r>
              <a:rPr sz="2000" i="1" spc="-5" dirty="0">
                <a:latin typeface="+mn-lt"/>
              </a:rPr>
              <a:t>elaborati </a:t>
            </a:r>
            <a:r>
              <a:rPr sz="2000" i="1" dirty="0">
                <a:latin typeface="+mn-lt"/>
              </a:rPr>
              <a:t>e</a:t>
            </a:r>
            <a:r>
              <a:rPr sz="2000" i="1" spc="-15" dirty="0">
                <a:latin typeface="+mn-lt"/>
              </a:rPr>
              <a:t> </a:t>
            </a:r>
            <a:r>
              <a:rPr sz="2000" i="1" spc="-20" dirty="0">
                <a:latin typeface="+mn-lt"/>
              </a:rPr>
              <a:t>oggetti</a:t>
            </a:r>
          </a:p>
        </p:txBody>
      </p:sp>
      <p:pic>
        <p:nvPicPr>
          <p:cNvPr id="3" name="Immagine 2"/>
          <p:cNvPicPr>
            <a:picLocks noChangeAspect="1"/>
          </p:cNvPicPr>
          <p:nvPr/>
        </p:nvPicPr>
        <p:blipFill>
          <a:blip r:embed="rId2"/>
          <a:stretch>
            <a:fillRect/>
          </a:stretch>
        </p:blipFill>
        <p:spPr>
          <a:xfrm>
            <a:off x="1071074" y="1312773"/>
            <a:ext cx="9883620" cy="5222752"/>
          </a:xfrm>
          <a:prstGeom prst="rect">
            <a:avLst/>
          </a:prstGeom>
        </p:spPr>
      </p:pic>
    </p:spTree>
    <p:extLst>
      <p:ext uri="{BB962C8B-B14F-4D97-AF65-F5344CB8AC3E}">
        <p14:creationId xmlns:p14="http://schemas.microsoft.com/office/powerpoint/2010/main" val="71704701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27375"/>
            <a:ext cx="11029616" cy="320601"/>
          </a:xfrm>
          <a:prstGeom prst="rect">
            <a:avLst/>
          </a:prstGeom>
        </p:spPr>
        <p:txBody>
          <a:bodyPr vert="horz" wrap="square" lIns="0" tIns="12700" rIns="0" bIns="0" rtlCol="0">
            <a:spAutoFit/>
          </a:bodyPr>
          <a:lstStyle/>
          <a:p>
            <a:pPr marL="12700">
              <a:lnSpc>
                <a:spcPct val="100000"/>
              </a:lnSpc>
              <a:spcBef>
                <a:spcPts val="100"/>
              </a:spcBef>
            </a:pPr>
            <a:r>
              <a:rPr sz="2000" i="0" spc="-5" dirty="0">
                <a:latin typeface="+mn-lt"/>
                <a:cs typeface="Calibri"/>
              </a:rPr>
              <a:t>Norma </a:t>
            </a:r>
            <a:r>
              <a:rPr sz="2000" i="0" dirty="0">
                <a:latin typeface="+mn-lt"/>
                <a:cs typeface="Calibri"/>
              </a:rPr>
              <a:t>UNI </a:t>
            </a:r>
            <a:r>
              <a:rPr sz="2000" i="0" spc="-10" dirty="0">
                <a:latin typeface="+mn-lt"/>
                <a:cs typeface="Calibri"/>
              </a:rPr>
              <a:t>11337-5:2017 </a:t>
            </a:r>
            <a:r>
              <a:rPr sz="2000" spc="-5" dirty="0">
                <a:latin typeface="+mn-lt"/>
              </a:rPr>
              <a:t>Flussi </a:t>
            </a:r>
            <a:r>
              <a:rPr sz="2000" spc="-10" dirty="0">
                <a:latin typeface="+mn-lt"/>
              </a:rPr>
              <a:t>informativi </a:t>
            </a:r>
            <a:r>
              <a:rPr sz="2000" spc="-5" dirty="0">
                <a:latin typeface="+mn-lt"/>
              </a:rPr>
              <a:t>nei </a:t>
            </a:r>
            <a:r>
              <a:rPr sz="2000" spc="-10" dirty="0">
                <a:latin typeface="+mn-lt"/>
              </a:rPr>
              <a:t>processi</a:t>
            </a:r>
            <a:r>
              <a:rPr sz="2000" spc="10" dirty="0">
                <a:latin typeface="+mn-lt"/>
              </a:rPr>
              <a:t> </a:t>
            </a:r>
            <a:r>
              <a:rPr sz="2000" spc="-10" dirty="0">
                <a:latin typeface="+mn-lt"/>
              </a:rPr>
              <a:t>digitalizzati</a:t>
            </a:r>
          </a:p>
        </p:txBody>
      </p:sp>
      <p:sp>
        <p:nvSpPr>
          <p:cNvPr id="3" name="object 3"/>
          <p:cNvSpPr txBox="1"/>
          <p:nvPr/>
        </p:nvSpPr>
        <p:spPr>
          <a:xfrm>
            <a:off x="1837471" y="2066400"/>
            <a:ext cx="8506460" cy="2550698"/>
          </a:xfrm>
          <a:prstGeom prst="rect">
            <a:avLst/>
          </a:prstGeom>
        </p:spPr>
        <p:txBody>
          <a:bodyPr vert="horz" wrap="square" lIns="0" tIns="113030" rIns="0" bIns="0" rtlCol="0">
            <a:spAutoFit/>
          </a:bodyPr>
          <a:lstStyle/>
          <a:p>
            <a:pPr marL="12700" marR="563880" indent="0" algn="just">
              <a:lnSpc>
                <a:spcPts val="1730"/>
              </a:lnSpc>
              <a:spcBef>
                <a:spcPts val="315"/>
              </a:spcBef>
              <a:spcAft>
                <a:spcPts val="600"/>
              </a:spcAft>
              <a:buClr>
                <a:schemeClr val="accent2"/>
              </a:buClr>
              <a:buSzPct val="92000"/>
              <a:buFontTx/>
              <a:buNone/>
              <a:tabLst>
                <a:tab pos="120650" algn="l"/>
              </a:tabLst>
              <a:defRPr/>
            </a:pPr>
            <a:r>
              <a:rPr sz="1600" b="1" dirty="0">
                <a:solidFill>
                  <a:schemeClr val="tx2"/>
                </a:solidFill>
              </a:rPr>
              <a:t>CAMPO DI APPLICAZIONE</a:t>
            </a:r>
          </a:p>
          <a:p>
            <a:pPr marL="12700" marR="563880" indent="0" algn="just">
              <a:lnSpc>
                <a:spcPts val="1730"/>
              </a:lnSpc>
              <a:spcBef>
                <a:spcPts val="315"/>
              </a:spcBef>
              <a:spcAft>
                <a:spcPts val="600"/>
              </a:spcAft>
              <a:buClr>
                <a:schemeClr val="accent2"/>
              </a:buClr>
              <a:buSzPct val="92000"/>
              <a:buFontTx/>
              <a:buNone/>
              <a:tabLst>
                <a:tab pos="120650" algn="l"/>
              </a:tabLst>
              <a:defRPr/>
            </a:pPr>
            <a:r>
              <a:rPr sz="1600" dirty="0">
                <a:solidFill>
                  <a:schemeClr val="tx2"/>
                </a:solidFill>
              </a:rPr>
              <a:t>Definisce i ruoli, i requisiti ed i flussi necessari alla produzione, gestione e trasmissione delle  informazioni e la loro connessione e interazione nei processi di costruzione digitalizzati.</a:t>
            </a:r>
          </a:p>
          <a:p>
            <a:pPr marL="12700" marR="563880" indent="0" algn="just">
              <a:lnSpc>
                <a:spcPts val="1730"/>
              </a:lnSpc>
              <a:spcBef>
                <a:spcPts val="315"/>
              </a:spcBef>
              <a:spcAft>
                <a:spcPts val="600"/>
              </a:spcAft>
              <a:buClr>
                <a:schemeClr val="accent2"/>
              </a:buClr>
              <a:buSzPct val="92000"/>
              <a:buFontTx/>
              <a:buNone/>
              <a:tabLst>
                <a:tab pos="120650" algn="l"/>
              </a:tabLst>
              <a:defRPr/>
            </a:pPr>
            <a:r>
              <a:rPr sz="1600" dirty="0">
                <a:solidFill>
                  <a:schemeClr val="tx2"/>
                </a:solidFill>
              </a:rPr>
              <a:t>La norma è applicabile a:</a:t>
            </a:r>
          </a:p>
          <a:p>
            <a:pPr marL="2984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un edificio od una infrastruttura</a:t>
            </a:r>
          </a:p>
          <a:p>
            <a:pPr marL="2984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qualsiasi tipologia e stadio di processo: di programmazione, produzione od  esercizio.</a:t>
            </a:r>
          </a:p>
          <a:p>
            <a:pPr marL="2984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nuova costruzione</a:t>
            </a:r>
          </a:p>
          <a:p>
            <a:pPr marL="298450" marR="563880" indent="-285750" algn="just">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conservazione</a:t>
            </a:r>
          </a:p>
        </p:txBody>
      </p:sp>
      <p:pic>
        <p:nvPicPr>
          <p:cNvPr id="6" name="Immagine 5"/>
          <p:cNvPicPr>
            <a:picLocks noChangeAspect="1"/>
          </p:cNvPicPr>
          <p:nvPr/>
        </p:nvPicPr>
        <p:blipFill>
          <a:blip r:embed="rId2"/>
          <a:stretch>
            <a:fillRect/>
          </a:stretch>
        </p:blipFill>
        <p:spPr>
          <a:xfrm>
            <a:off x="7049628" y="1401250"/>
            <a:ext cx="4555881" cy="943439"/>
          </a:xfrm>
          <a:prstGeom prst="rect">
            <a:avLst/>
          </a:prstGeom>
        </p:spPr>
      </p:pic>
    </p:spTree>
    <p:extLst>
      <p:ext uri="{BB962C8B-B14F-4D97-AF65-F5344CB8AC3E}">
        <p14:creationId xmlns:p14="http://schemas.microsoft.com/office/powerpoint/2010/main" val="345671883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18581"/>
            <a:ext cx="11029616" cy="320601"/>
          </a:xfrm>
          <a:prstGeom prst="rect">
            <a:avLst/>
          </a:prstGeom>
        </p:spPr>
        <p:txBody>
          <a:bodyPr vert="horz" wrap="square" lIns="0" tIns="12700" rIns="0" bIns="0" rtlCol="0">
            <a:spAutoFit/>
          </a:bodyPr>
          <a:lstStyle/>
          <a:p>
            <a:pPr marL="12700">
              <a:lnSpc>
                <a:spcPct val="100000"/>
              </a:lnSpc>
              <a:spcBef>
                <a:spcPts val="100"/>
              </a:spcBef>
            </a:pPr>
            <a:r>
              <a:rPr sz="2000" i="0" spc="-5" dirty="0">
                <a:latin typeface="+mn-lt"/>
                <a:cs typeface="Calibri"/>
              </a:rPr>
              <a:t>Norma </a:t>
            </a:r>
            <a:r>
              <a:rPr sz="2000" i="0" dirty="0">
                <a:latin typeface="+mn-lt"/>
                <a:cs typeface="Calibri"/>
              </a:rPr>
              <a:t>UNI </a:t>
            </a:r>
            <a:r>
              <a:rPr sz="2000" i="0" spc="-10" dirty="0">
                <a:latin typeface="+mn-lt"/>
                <a:cs typeface="Calibri"/>
              </a:rPr>
              <a:t>11337-5:2017 </a:t>
            </a:r>
            <a:r>
              <a:rPr sz="2000" spc="-5" dirty="0">
                <a:latin typeface="+mn-lt"/>
              </a:rPr>
              <a:t>Flussi </a:t>
            </a:r>
            <a:r>
              <a:rPr sz="2000" spc="-10" dirty="0">
                <a:latin typeface="+mn-lt"/>
              </a:rPr>
              <a:t>informativi </a:t>
            </a:r>
            <a:r>
              <a:rPr sz="2000" spc="-5" dirty="0">
                <a:latin typeface="+mn-lt"/>
              </a:rPr>
              <a:t>nei </a:t>
            </a:r>
            <a:r>
              <a:rPr sz="2000" spc="-10" dirty="0">
                <a:latin typeface="+mn-lt"/>
              </a:rPr>
              <a:t>processi</a:t>
            </a:r>
            <a:r>
              <a:rPr sz="2000" spc="10" dirty="0">
                <a:latin typeface="+mn-lt"/>
              </a:rPr>
              <a:t> </a:t>
            </a:r>
            <a:r>
              <a:rPr sz="2000" spc="-10" dirty="0">
                <a:latin typeface="+mn-lt"/>
              </a:rPr>
              <a:t>digitalizzati</a:t>
            </a:r>
          </a:p>
        </p:txBody>
      </p:sp>
      <p:sp>
        <p:nvSpPr>
          <p:cNvPr id="3" name="object 3"/>
          <p:cNvSpPr txBox="1"/>
          <p:nvPr/>
        </p:nvSpPr>
        <p:spPr>
          <a:xfrm>
            <a:off x="1480934" y="1872970"/>
            <a:ext cx="8597265" cy="3980064"/>
          </a:xfrm>
          <a:prstGeom prst="rect">
            <a:avLst/>
          </a:prstGeom>
        </p:spPr>
        <p:txBody>
          <a:bodyPr vert="horz" wrap="square" lIns="0" tIns="113030" rIns="0" bIns="0" rtlCol="0">
            <a:spAutoFit/>
          </a:bodyPr>
          <a:lstStyle/>
          <a:p>
            <a:pPr marL="12700" marR="0" lvl="0" indent="0" algn="just" defTabSz="914400" rtl="0" eaLnBrk="1" fontAlgn="auto" latinLnBrk="0" hangingPunct="1">
              <a:lnSpc>
                <a:spcPct val="100000"/>
              </a:lnSpc>
              <a:spcBef>
                <a:spcPts val="890"/>
              </a:spcBef>
              <a:spcAft>
                <a:spcPts val="0"/>
              </a:spcAft>
              <a:buClrTx/>
              <a:buSzTx/>
              <a:buFontTx/>
              <a:buNone/>
              <a:tabLst/>
              <a:defRPr/>
            </a:pPr>
            <a:r>
              <a:rPr sz="1600" b="1" dirty="0">
                <a:solidFill>
                  <a:schemeClr val="tx2"/>
                </a:solidFill>
              </a:rPr>
              <a:t>Termini e </a:t>
            </a:r>
            <a:r>
              <a:rPr sz="1600" b="1" dirty="0" err="1" smtClean="0">
                <a:solidFill>
                  <a:schemeClr val="tx2"/>
                </a:solidFill>
              </a:rPr>
              <a:t>definizioni</a:t>
            </a:r>
            <a:endParaRPr lang="it-IT" sz="1600" b="1" dirty="0" smtClean="0">
              <a:solidFill>
                <a:schemeClr val="tx2"/>
              </a:solidFill>
            </a:endParaRPr>
          </a:p>
          <a:p>
            <a:pPr marL="12700" marR="0" lvl="0" indent="0" algn="just" defTabSz="914400" rtl="0" eaLnBrk="1" fontAlgn="auto" latinLnBrk="0" hangingPunct="1">
              <a:lnSpc>
                <a:spcPct val="100000"/>
              </a:lnSpc>
              <a:spcBef>
                <a:spcPts val="890"/>
              </a:spcBef>
              <a:spcAft>
                <a:spcPts val="0"/>
              </a:spcAft>
              <a:buClrTx/>
              <a:buSzTx/>
              <a:buFontTx/>
              <a:buNone/>
              <a:tabLst/>
              <a:defRPr/>
            </a:pPr>
            <a:endParaRPr sz="1600" b="1" dirty="0">
              <a:solidFill>
                <a:schemeClr val="tx2"/>
              </a:solidFill>
            </a:endParaRPr>
          </a:p>
          <a:p>
            <a:pPr marL="12700" marR="191770" lvl="0" indent="0" algn="just" defTabSz="914400" rtl="0" eaLnBrk="1" fontAlgn="auto" latinLnBrk="0" hangingPunct="1">
              <a:lnSpc>
                <a:spcPct val="136100"/>
              </a:lnSpc>
              <a:spcBef>
                <a:spcPts val="10"/>
              </a:spcBef>
              <a:spcAft>
                <a:spcPts val="0"/>
              </a:spcAft>
              <a:buClrTx/>
              <a:buSzTx/>
              <a:buFontTx/>
              <a:buNone/>
              <a:tabLst/>
              <a:defRPr/>
            </a:pPr>
            <a:r>
              <a:rPr sz="1600" b="1" dirty="0">
                <a:solidFill>
                  <a:schemeClr val="tx2"/>
                </a:solidFill>
              </a:rPr>
              <a:t>affidatario: </a:t>
            </a:r>
            <a:r>
              <a:rPr sz="1600" dirty="0">
                <a:solidFill>
                  <a:schemeClr val="tx2"/>
                </a:solidFill>
              </a:rPr>
              <a:t>Qualsiasi soggetto fisico o giuridico contraente di un lavoro, servizio o </a:t>
            </a:r>
            <a:r>
              <a:rPr sz="1600" dirty="0" err="1">
                <a:solidFill>
                  <a:schemeClr val="tx2"/>
                </a:solidFill>
              </a:rPr>
              <a:t>fornitura</a:t>
            </a:r>
            <a:r>
              <a:rPr sz="1600" dirty="0">
                <a:solidFill>
                  <a:schemeClr val="tx2"/>
                </a:solidFill>
              </a:rPr>
              <a:t>  </a:t>
            </a:r>
            <a:r>
              <a:rPr sz="1600" dirty="0" err="1" smtClean="0">
                <a:solidFill>
                  <a:schemeClr val="tx2"/>
                </a:solidFill>
              </a:rPr>
              <a:t>commissionatagli</a:t>
            </a:r>
            <a:r>
              <a:rPr sz="1600" dirty="0" smtClean="0">
                <a:solidFill>
                  <a:schemeClr val="tx2"/>
                </a:solidFill>
              </a:rPr>
              <a:t> </a:t>
            </a:r>
            <a:r>
              <a:rPr sz="1600" dirty="0">
                <a:solidFill>
                  <a:schemeClr val="tx2"/>
                </a:solidFill>
              </a:rPr>
              <a:t>in qualsiasi forma di contratto da un committente.</a:t>
            </a:r>
          </a:p>
          <a:p>
            <a:pPr marL="12700" marR="452120" lvl="0" indent="0" algn="just" defTabSz="914400" rtl="0" eaLnBrk="1" fontAlgn="auto" latinLnBrk="0" hangingPunct="1">
              <a:lnSpc>
                <a:spcPts val="2940"/>
              </a:lnSpc>
              <a:spcBef>
                <a:spcPts val="229"/>
              </a:spcBef>
              <a:spcAft>
                <a:spcPts val="0"/>
              </a:spcAft>
              <a:buClrTx/>
              <a:buSzTx/>
              <a:buFontTx/>
              <a:buNone/>
              <a:tabLst/>
              <a:defRPr/>
            </a:pPr>
            <a:r>
              <a:rPr sz="1600" b="1" dirty="0">
                <a:solidFill>
                  <a:schemeClr val="tx2"/>
                </a:solidFill>
              </a:rPr>
              <a:t>sub-affidatario: </a:t>
            </a:r>
            <a:r>
              <a:rPr sz="1600" dirty="0">
                <a:solidFill>
                  <a:schemeClr val="tx2"/>
                </a:solidFill>
              </a:rPr>
              <a:t>Qualsiasi soggetto fisico o giuridico affidatario di secondo (o successivo)  </a:t>
            </a:r>
            <a:r>
              <a:rPr sz="1600" dirty="0" err="1" smtClean="0">
                <a:solidFill>
                  <a:schemeClr val="tx2"/>
                </a:solidFill>
              </a:rPr>
              <a:t>livello</a:t>
            </a:r>
            <a:r>
              <a:rPr lang="it-IT" sz="1600" dirty="0">
                <a:solidFill>
                  <a:schemeClr val="tx2"/>
                </a:solidFill>
              </a:rPr>
              <a:t> </a:t>
            </a:r>
            <a:r>
              <a:rPr sz="1600" dirty="0" smtClean="0">
                <a:solidFill>
                  <a:schemeClr val="tx2"/>
                </a:solidFill>
              </a:rPr>
              <a:t>di </a:t>
            </a:r>
            <a:r>
              <a:rPr sz="1600" dirty="0">
                <a:solidFill>
                  <a:schemeClr val="tx2"/>
                </a:solidFill>
              </a:rPr>
              <a:t>un lavoro, un servizio od una fornitura.</a:t>
            </a:r>
          </a:p>
          <a:p>
            <a:pPr marL="12700" marR="462915" lvl="0" indent="0" algn="just" defTabSz="914400" rtl="0" eaLnBrk="1" fontAlgn="auto" latinLnBrk="0" hangingPunct="1">
              <a:lnSpc>
                <a:spcPts val="2940"/>
              </a:lnSpc>
              <a:spcBef>
                <a:spcPts val="10"/>
              </a:spcBef>
              <a:spcAft>
                <a:spcPts val="0"/>
              </a:spcAft>
              <a:buClrTx/>
              <a:buSzTx/>
              <a:buFontTx/>
              <a:buNone/>
              <a:tabLst/>
              <a:defRPr/>
            </a:pPr>
            <a:r>
              <a:rPr sz="1600" b="1" dirty="0">
                <a:solidFill>
                  <a:schemeClr val="tx2"/>
                </a:solidFill>
              </a:rPr>
              <a:t>committente: </a:t>
            </a:r>
            <a:r>
              <a:rPr sz="1600" dirty="0">
                <a:solidFill>
                  <a:schemeClr val="tx2"/>
                </a:solidFill>
              </a:rPr>
              <a:t>Qualsiasi soggetto fisico o giuridico che commissioni, in qualsiasi forma di  contratto, un lavoro, un servizio od una </a:t>
            </a:r>
            <a:r>
              <a:rPr sz="1600" dirty="0" err="1">
                <a:solidFill>
                  <a:schemeClr val="tx2"/>
                </a:solidFill>
              </a:rPr>
              <a:t>fornitura</a:t>
            </a:r>
            <a:r>
              <a:rPr sz="1600" dirty="0" smtClean="0">
                <a:solidFill>
                  <a:schemeClr val="tx2"/>
                </a:solidFill>
              </a:rPr>
              <a:t>.</a:t>
            </a:r>
            <a:endParaRPr lang="it-IT" sz="1600" dirty="0" smtClean="0">
              <a:solidFill>
                <a:schemeClr val="tx2"/>
              </a:solidFill>
            </a:endParaRPr>
          </a:p>
          <a:p>
            <a:pPr marL="12700" marR="462915" lvl="0" indent="0" algn="just" defTabSz="914400" rtl="0" eaLnBrk="1" fontAlgn="auto" latinLnBrk="0" hangingPunct="1">
              <a:lnSpc>
                <a:spcPts val="2940"/>
              </a:lnSpc>
              <a:spcBef>
                <a:spcPts val="10"/>
              </a:spcBef>
              <a:spcAft>
                <a:spcPts val="0"/>
              </a:spcAft>
              <a:buClrTx/>
              <a:buSzTx/>
              <a:buFontTx/>
              <a:buNone/>
              <a:tabLst/>
              <a:defRPr/>
            </a:pPr>
            <a:endParaRPr sz="1600" dirty="0">
              <a:solidFill>
                <a:schemeClr val="tx2"/>
              </a:solidFill>
            </a:endParaRPr>
          </a:p>
          <a:p>
            <a:pPr marL="469900" marR="5080" lvl="0" indent="0" algn="just" defTabSz="914400" rtl="0" eaLnBrk="1" fontAlgn="auto" latinLnBrk="0" hangingPunct="1">
              <a:lnSpc>
                <a:spcPct val="89800"/>
              </a:lnSpc>
              <a:spcBef>
                <a:spcPts val="270"/>
              </a:spcBef>
              <a:spcAft>
                <a:spcPts val="0"/>
              </a:spcAft>
              <a:buClrTx/>
              <a:buSzTx/>
              <a:buFontTx/>
              <a:buNone/>
              <a:tabLst/>
              <a:defRPr/>
            </a:pPr>
            <a:r>
              <a:rPr sz="1600" b="1" dirty="0">
                <a:solidFill>
                  <a:schemeClr val="tx2"/>
                </a:solidFill>
              </a:rPr>
              <a:t>Nota: </a:t>
            </a:r>
            <a:r>
              <a:rPr sz="1600" dirty="0">
                <a:solidFill>
                  <a:schemeClr val="tx2"/>
                </a:solidFill>
              </a:rPr>
              <a:t>è definito committente sia il soggetto che dà origine al processo di costruzione di  un’opera, cioè il committente dell’opera; sia un progettista nei confronti di un altro  progettista suo fornitore (ad esempio architetto committente di un servizio di </a:t>
            </a:r>
            <a:r>
              <a:rPr sz="1600" dirty="0" err="1">
                <a:solidFill>
                  <a:schemeClr val="tx2"/>
                </a:solidFill>
              </a:rPr>
              <a:t>ingegneria</a:t>
            </a:r>
            <a:r>
              <a:rPr sz="1600" dirty="0">
                <a:solidFill>
                  <a:schemeClr val="tx2"/>
                </a:solidFill>
              </a:rPr>
              <a:t>  </a:t>
            </a:r>
            <a:r>
              <a:rPr sz="1600" dirty="0" err="1" smtClean="0">
                <a:solidFill>
                  <a:schemeClr val="tx2"/>
                </a:solidFill>
              </a:rPr>
              <a:t>strutturale</a:t>
            </a:r>
            <a:r>
              <a:rPr lang="it-IT" sz="1600" dirty="0" smtClean="0">
                <a:solidFill>
                  <a:schemeClr val="tx2"/>
                </a:solidFill>
              </a:rPr>
              <a:t>)</a:t>
            </a:r>
            <a:endParaRPr sz="1600" dirty="0">
              <a:solidFill>
                <a:schemeClr val="tx2"/>
              </a:solidFill>
            </a:endParaRPr>
          </a:p>
        </p:txBody>
      </p:sp>
    </p:spTree>
    <p:extLst>
      <p:ext uri="{BB962C8B-B14F-4D97-AF65-F5344CB8AC3E}">
        <p14:creationId xmlns:p14="http://schemas.microsoft.com/office/powerpoint/2010/main" val="40163140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62543"/>
            <a:ext cx="11029616" cy="320601"/>
          </a:xfrm>
          <a:prstGeom prst="rect">
            <a:avLst/>
          </a:prstGeom>
        </p:spPr>
        <p:txBody>
          <a:bodyPr vert="horz" wrap="square" lIns="0" tIns="12700" rIns="0" bIns="0" rtlCol="0">
            <a:spAutoFit/>
          </a:bodyPr>
          <a:lstStyle/>
          <a:p>
            <a:pPr marL="12700">
              <a:lnSpc>
                <a:spcPct val="100000"/>
              </a:lnSpc>
              <a:spcBef>
                <a:spcPts val="100"/>
              </a:spcBef>
            </a:pPr>
            <a:r>
              <a:rPr sz="2000" i="0" spc="-5" dirty="0">
                <a:latin typeface="+mn-lt"/>
                <a:cs typeface="Calibri"/>
              </a:rPr>
              <a:t>Norma </a:t>
            </a:r>
            <a:r>
              <a:rPr sz="2000" i="0" dirty="0">
                <a:latin typeface="+mn-lt"/>
                <a:cs typeface="Calibri"/>
              </a:rPr>
              <a:t>UNI </a:t>
            </a:r>
            <a:r>
              <a:rPr sz="2000" i="0" spc="-10" dirty="0">
                <a:latin typeface="+mn-lt"/>
                <a:cs typeface="Calibri"/>
              </a:rPr>
              <a:t>11337-5:2017 </a:t>
            </a:r>
            <a:r>
              <a:rPr sz="2000" spc="-5" dirty="0">
                <a:latin typeface="+mn-lt"/>
              </a:rPr>
              <a:t>Flussi </a:t>
            </a:r>
            <a:r>
              <a:rPr sz="2000" spc="-10" dirty="0">
                <a:latin typeface="+mn-lt"/>
              </a:rPr>
              <a:t>informativi </a:t>
            </a:r>
            <a:r>
              <a:rPr sz="2000" spc="-5" dirty="0">
                <a:latin typeface="+mn-lt"/>
              </a:rPr>
              <a:t>nei </a:t>
            </a:r>
            <a:r>
              <a:rPr sz="2000" spc="-10" dirty="0">
                <a:latin typeface="+mn-lt"/>
              </a:rPr>
              <a:t>processi</a:t>
            </a:r>
            <a:r>
              <a:rPr sz="2000" spc="10" dirty="0">
                <a:latin typeface="+mn-lt"/>
              </a:rPr>
              <a:t> </a:t>
            </a:r>
            <a:r>
              <a:rPr sz="2000" spc="-10" dirty="0">
                <a:latin typeface="+mn-lt"/>
              </a:rPr>
              <a:t>digitalizzati</a:t>
            </a:r>
          </a:p>
        </p:txBody>
      </p:sp>
      <p:sp>
        <p:nvSpPr>
          <p:cNvPr id="3" name="object 3"/>
          <p:cNvSpPr txBox="1"/>
          <p:nvPr/>
        </p:nvSpPr>
        <p:spPr>
          <a:xfrm>
            <a:off x="1480934" y="1872970"/>
            <a:ext cx="8859520" cy="3065839"/>
          </a:xfrm>
          <a:prstGeom prst="rect">
            <a:avLst/>
          </a:prstGeom>
        </p:spPr>
        <p:txBody>
          <a:bodyPr vert="horz" wrap="square" lIns="0" tIns="113030" rIns="0" bIns="0" rtlCol="0">
            <a:spAutoFit/>
          </a:bodyPr>
          <a:lstStyle/>
          <a:p>
            <a:pPr marL="12700" marR="0" algn="just" defTabSz="914400">
              <a:lnSpc>
                <a:spcPct val="100000"/>
              </a:lnSpc>
              <a:spcBef>
                <a:spcPts val="890"/>
              </a:spcBef>
              <a:defRPr/>
            </a:pPr>
            <a:r>
              <a:rPr sz="1600" b="1" dirty="0">
                <a:solidFill>
                  <a:schemeClr val="tx2"/>
                </a:solidFill>
              </a:rPr>
              <a:t>Termini e </a:t>
            </a:r>
            <a:r>
              <a:rPr sz="1600" b="1" dirty="0" err="1" smtClean="0">
                <a:solidFill>
                  <a:schemeClr val="tx2"/>
                </a:solidFill>
              </a:rPr>
              <a:t>definizioni</a:t>
            </a:r>
            <a:endParaRPr lang="it-IT" sz="1600" b="1" dirty="0" smtClean="0">
              <a:solidFill>
                <a:schemeClr val="tx2"/>
              </a:solidFill>
            </a:endParaRPr>
          </a:p>
          <a:p>
            <a:pPr marL="12700" marR="0" algn="just" defTabSz="914400">
              <a:lnSpc>
                <a:spcPct val="100000"/>
              </a:lnSpc>
              <a:spcBef>
                <a:spcPts val="890"/>
              </a:spcBef>
              <a:defRPr/>
            </a:pPr>
            <a:endParaRPr sz="1600" b="1" dirty="0">
              <a:solidFill>
                <a:schemeClr val="tx2"/>
              </a:solidFill>
            </a:endParaRPr>
          </a:p>
          <a:p>
            <a:pPr marL="12700" marR="481965" algn="just" defTabSz="914400">
              <a:lnSpc>
                <a:spcPct val="136100"/>
              </a:lnSpc>
              <a:spcBef>
                <a:spcPts val="10"/>
              </a:spcBef>
              <a:defRPr/>
            </a:pPr>
            <a:r>
              <a:rPr sz="1600" b="1" dirty="0">
                <a:solidFill>
                  <a:schemeClr val="tx2"/>
                </a:solidFill>
              </a:rPr>
              <a:t>capitolato informativo (CI): </a:t>
            </a:r>
            <a:r>
              <a:rPr sz="1600" dirty="0">
                <a:solidFill>
                  <a:schemeClr val="tx2"/>
                </a:solidFill>
              </a:rPr>
              <a:t>Esplicitazione delle esigenze e dei requisiti informativi richiesti  dal committente agli </a:t>
            </a:r>
            <a:r>
              <a:rPr sz="1600" dirty="0" err="1">
                <a:solidFill>
                  <a:schemeClr val="tx2"/>
                </a:solidFill>
              </a:rPr>
              <a:t>affidatari</a:t>
            </a:r>
            <a:r>
              <a:rPr sz="1600" dirty="0">
                <a:solidFill>
                  <a:schemeClr val="tx2"/>
                </a:solidFill>
              </a:rPr>
              <a:t>.</a:t>
            </a:r>
            <a:endParaRPr lang="it-IT" sz="1600" dirty="0">
              <a:solidFill>
                <a:schemeClr val="tx2"/>
              </a:solidFill>
            </a:endParaRPr>
          </a:p>
          <a:p>
            <a:pPr marL="12700" marR="481965" algn="just" defTabSz="914400">
              <a:lnSpc>
                <a:spcPct val="136100"/>
              </a:lnSpc>
              <a:spcBef>
                <a:spcPts val="10"/>
              </a:spcBef>
              <a:defRPr/>
            </a:pPr>
            <a:r>
              <a:rPr lang="it-IT" sz="1600" b="1" dirty="0">
                <a:solidFill>
                  <a:schemeClr val="tx2"/>
                </a:solidFill>
              </a:rPr>
              <a:t>offerta per la gestione informativa (</a:t>
            </a:r>
            <a:r>
              <a:rPr lang="it-IT" sz="1600" b="1" dirty="0" err="1">
                <a:solidFill>
                  <a:schemeClr val="tx2"/>
                </a:solidFill>
              </a:rPr>
              <a:t>oGI</a:t>
            </a:r>
            <a:r>
              <a:rPr lang="it-IT" sz="1600" b="1" dirty="0">
                <a:solidFill>
                  <a:schemeClr val="tx2"/>
                </a:solidFill>
              </a:rPr>
              <a:t>): </a:t>
            </a:r>
            <a:r>
              <a:rPr lang="it-IT" sz="1600" dirty="0">
                <a:solidFill>
                  <a:schemeClr val="tx2"/>
                </a:solidFill>
              </a:rPr>
              <a:t>Esplicitazione e specificazione della gestione  informativa offerta dall’affidatario in risposta alle esigenze ed i requisiti richiesti dal  committente.</a:t>
            </a:r>
          </a:p>
          <a:p>
            <a:pPr marL="12700" marR="481965" algn="just" defTabSz="914400">
              <a:lnSpc>
                <a:spcPct val="136100"/>
              </a:lnSpc>
              <a:spcBef>
                <a:spcPts val="10"/>
              </a:spcBef>
              <a:defRPr/>
            </a:pPr>
            <a:r>
              <a:rPr lang="it-IT" sz="1600" b="1" dirty="0">
                <a:solidFill>
                  <a:schemeClr val="tx2"/>
                </a:solidFill>
              </a:rPr>
              <a:t>piano per la gestione informativa (</a:t>
            </a:r>
            <a:r>
              <a:rPr lang="it-IT" sz="1600" b="1" dirty="0" err="1">
                <a:solidFill>
                  <a:schemeClr val="tx2"/>
                </a:solidFill>
              </a:rPr>
              <a:t>pGI</a:t>
            </a:r>
            <a:r>
              <a:rPr lang="it-IT" sz="1600" b="1" dirty="0">
                <a:solidFill>
                  <a:schemeClr val="tx2"/>
                </a:solidFill>
              </a:rPr>
              <a:t>): </a:t>
            </a:r>
            <a:r>
              <a:rPr lang="it-IT" sz="1600" dirty="0">
                <a:solidFill>
                  <a:schemeClr val="tx2"/>
                </a:solidFill>
              </a:rPr>
              <a:t>Pianificazione operativa della gestione  informativa attuata dall’affidatario in risposta alle esigenze ed al rispetto dei requisiti della  committenza.</a:t>
            </a:r>
          </a:p>
          <a:p>
            <a:pPr marL="12700" marR="481965" algn="just" defTabSz="914400">
              <a:lnSpc>
                <a:spcPct val="136100"/>
              </a:lnSpc>
              <a:spcBef>
                <a:spcPts val="10"/>
              </a:spcBef>
              <a:defRPr/>
            </a:pPr>
            <a:endParaRPr lang="it-IT" sz="1600" dirty="0" smtClean="0">
              <a:solidFill>
                <a:prstClr val="black"/>
              </a:solidFill>
              <a:latin typeface="Calibri"/>
              <a:cs typeface="Calibri"/>
            </a:endParaRPr>
          </a:p>
        </p:txBody>
      </p:sp>
    </p:spTree>
    <p:extLst>
      <p:ext uri="{BB962C8B-B14F-4D97-AF65-F5344CB8AC3E}">
        <p14:creationId xmlns:p14="http://schemas.microsoft.com/office/powerpoint/2010/main" val="38129485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74996"/>
            <a:ext cx="11029616" cy="320601"/>
          </a:xfrm>
          <a:prstGeom prst="rect">
            <a:avLst/>
          </a:prstGeom>
        </p:spPr>
        <p:txBody>
          <a:bodyPr vert="horz" wrap="square" lIns="0" tIns="12700" rIns="0" bIns="0" rtlCol="0">
            <a:spAutoFit/>
          </a:bodyPr>
          <a:lstStyle/>
          <a:p>
            <a:pPr marL="12700">
              <a:lnSpc>
                <a:spcPct val="100000"/>
              </a:lnSpc>
              <a:spcBef>
                <a:spcPts val="100"/>
              </a:spcBef>
            </a:pPr>
            <a:r>
              <a:rPr sz="2000" i="0" spc="-5" dirty="0">
                <a:latin typeface="+mn-lt"/>
                <a:cs typeface="Calibri"/>
              </a:rPr>
              <a:t>Norma </a:t>
            </a:r>
            <a:r>
              <a:rPr sz="2000" i="0" dirty="0">
                <a:latin typeface="+mn-lt"/>
                <a:cs typeface="Calibri"/>
              </a:rPr>
              <a:t>UNI </a:t>
            </a:r>
            <a:r>
              <a:rPr sz="2000" i="0" spc="-10" dirty="0">
                <a:latin typeface="+mn-lt"/>
                <a:cs typeface="Calibri"/>
              </a:rPr>
              <a:t>11337-5:2017 </a:t>
            </a:r>
            <a:r>
              <a:rPr sz="2000" spc="-5" dirty="0">
                <a:latin typeface="+mn-lt"/>
              </a:rPr>
              <a:t>Flussi </a:t>
            </a:r>
            <a:r>
              <a:rPr sz="2000" spc="-10" dirty="0">
                <a:latin typeface="+mn-lt"/>
              </a:rPr>
              <a:t>informativi </a:t>
            </a:r>
            <a:r>
              <a:rPr sz="2000" spc="-5" dirty="0">
                <a:latin typeface="+mn-lt"/>
              </a:rPr>
              <a:t>nei </a:t>
            </a:r>
            <a:r>
              <a:rPr sz="2000" spc="-10" dirty="0">
                <a:latin typeface="+mn-lt"/>
              </a:rPr>
              <a:t>processi</a:t>
            </a:r>
            <a:r>
              <a:rPr sz="2000" spc="10" dirty="0">
                <a:latin typeface="+mn-lt"/>
              </a:rPr>
              <a:t> </a:t>
            </a:r>
            <a:r>
              <a:rPr sz="2000" spc="-10" dirty="0">
                <a:latin typeface="+mn-lt"/>
              </a:rPr>
              <a:t>digitalizzati</a:t>
            </a:r>
          </a:p>
        </p:txBody>
      </p:sp>
      <p:sp>
        <p:nvSpPr>
          <p:cNvPr id="3" name="object 3"/>
          <p:cNvSpPr txBox="1"/>
          <p:nvPr/>
        </p:nvSpPr>
        <p:spPr>
          <a:xfrm>
            <a:off x="1480934" y="1889387"/>
            <a:ext cx="8926830" cy="3447098"/>
          </a:xfrm>
          <a:prstGeom prst="rect">
            <a:avLst/>
          </a:prstGeom>
        </p:spPr>
        <p:txBody>
          <a:bodyPr vert="horz" wrap="square" lIns="0" tIns="97790" rIns="0" bIns="0" rtlCol="0">
            <a:spAutoFit/>
          </a:bodyPr>
          <a:lstStyle/>
          <a:p>
            <a:pPr marL="12700" marR="481965" lvl="0" indent="0" algn="just" defTabSz="914400" fontAlgn="auto">
              <a:lnSpc>
                <a:spcPct val="136100"/>
              </a:lnSpc>
              <a:spcBef>
                <a:spcPts val="10"/>
              </a:spcBef>
              <a:spcAft>
                <a:spcPts val="0"/>
              </a:spcAft>
              <a:buClrTx/>
              <a:buSzTx/>
              <a:buFontTx/>
              <a:buNone/>
              <a:tabLst/>
              <a:defRPr/>
            </a:pPr>
            <a:r>
              <a:rPr sz="1600" b="1" dirty="0">
                <a:solidFill>
                  <a:schemeClr val="tx2"/>
                </a:solidFill>
              </a:rPr>
              <a:t>Termini e definizioni</a:t>
            </a:r>
          </a:p>
          <a:p>
            <a:pPr marL="12700" marR="481965" lvl="0" indent="0" algn="just" defTabSz="914400" fontAlgn="auto">
              <a:lnSpc>
                <a:spcPct val="136100"/>
              </a:lnSpc>
              <a:spcBef>
                <a:spcPts val="10"/>
              </a:spcBef>
              <a:spcAft>
                <a:spcPts val="0"/>
              </a:spcAft>
              <a:buClrTx/>
              <a:buSzTx/>
              <a:buFontTx/>
              <a:buNone/>
              <a:tabLst/>
              <a:defRPr/>
            </a:pPr>
            <a:r>
              <a:rPr sz="1600" b="1" dirty="0">
                <a:solidFill>
                  <a:schemeClr val="tx2"/>
                </a:solidFill>
              </a:rPr>
              <a:t>analisi delle incoerenze: </a:t>
            </a:r>
            <a:r>
              <a:rPr sz="1600" dirty="0">
                <a:solidFill>
                  <a:schemeClr val="tx2"/>
                </a:solidFill>
              </a:rPr>
              <a:t>Analisi delle possibili incoerenze informative di oggetti,  modelli ed elaborati rispetto a regole e regolamenti.</a:t>
            </a:r>
          </a:p>
          <a:p>
            <a:pPr marL="12700" marR="481965" lvl="0" indent="0" algn="just" defTabSz="914400" fontAlgn="auto">
              <a:lnSpc>
                <a:spcPct val="136100"/>
              </a:lnSpc>
              <a:spcBef>
                <a:spcPts val="10"/>
              </a:spcBef>
              <a:spcAft>
                <a:spcPts val="0"/>
              </a:spcAft>
              <a:buClrTx/>
              <a:buSzTx/>
              <a:buFontTx/>
              <a:buNone/>
              <a:tabLst/>
              <a:defRPr/>
            </a:pPr>
            <a:endParaRPr sz="1600" dirty="0">
              <a:solidFill>
                <a:schemeClr val="tx2"/>
              </a:solidFill>
            </a:endParaRPr>
          </a:p>
          <a:p>
            <a:pPr marL="12700" marR="481965" lvl="0" indent="0" algn="just" defTabSz="914400" fontAlgn="auto">
              <a:lnSpc>
                <a:spcPct val="136100"/>
              </a:lnSpc>
              <a:spcBef>
                <a:spcPts val="10"/>
              </a:spcBef>
              <a:spcAft>
                <a:spcPts val="0"/>
              </a:spcAft>
              <a:buClrTx/>
              <a:buSzTx/>
              <a:buFontTx/>
              <a:buNone/>
              <a:tabLst/>
              <a:defRPr/>
            </a:pPr>
            <a:r>
              <a:rPr sz="1600" b="1" dirty="0">
                <a:solidFill>
                  <a:schemeClr val="tx2"/>
                </a:solidFill>
              </a:rPr>
              <a:t>Nota: </a:t>
            </a:r>
            <a:r>
              <a:rPr sz="1600" dirty="0">
                <a:solidFill>
                  <a:schemeClr val="tx2"/>
                </a:solidFill>
              </a:rPr>
              <a:t>Corrispondente al termine anglosassone Model e Code Checking.</a:t>
            </a:r>
          </a:p>
          <a:p>
            <a:pPr marL="12700" marR="481965" lvl="0" indent="0" algn="just" defTabSz="914400" fontAlgn="auto">
              <a:lnSpc>
                <a:spcPct val="136100"/>
              </a:lnSpc>
              <a:spcBef>
                <a:spcPts val="10"/>
              </a:spcBef>
              <a:spcAft>
                <a:spcPts val="0"/>
              </a:spcAft>
              <a:buClrTx/>
              <a:buSzTx/>
              <a:buFontTx/>
              <a:buNone/>
              <a:tabLst/>
              <a:defRPr/>
            </a:pPr>
            <a:endParaRPr sz="1600" dirty="0">
              <a:solidFill>
                <a:schemeClr val="tx2"/>
              </a:solidFill>
            </a:endParaRPr>
          </a:p>
          <a:p>
            <a:pPr marL="12700" marR="481965" lvl="0" indent="0" algn="just" defTabSz="914400" fontAlgn="auto">
              <a:lnSpc>
                <a:spcPct val="136100"/>
              </a:lnSpc>
              <a:spcBef>
                <a:spcPts val="10"/>
              </a:spcBef>
              <a:spcAft>
                <a:spcPts val="0"/>
              </a:spcAft>
              <a:buClrTx/>
              <a:buSzTx/>
              <a:buFontTx/>
              <a:buNone/>
              <a:tabLst/>
              <a:defRPr/>
            </a:pPr>
            <a:r>
              <a:rPr sz="1600" b="1" dirty="0">
                <a:solidFill>
                  <a:schemeClr val="tx2"/>
                </a:solidFill>
              </a:rPr>
              <a:t>analisi delle interferenze geometriche: </a:t>
            </a:r>
            <a:r>
              <a:rPr sz="1600" dirty="0">
                <a:solidFill>
                  <a:schemeClr val="tx2"/>
                </a:solidFill>
              </a:rPr>
              <a:t>Analisi delle possibili interferenze geometriche  tra oggetti, modelli ed elaborati rispetto ad altri.</a:t>
            </a:r>
          </a:p>
          <a:p>
            <a:pPr marL="12700" marR="481965" lvl="0" indent="0" algn="just" defTabSz="914400" fontAlgn="auto">
              <a:lnSpc>
                <a:spcPct val="136100"/>
              </a:lnSpc>
              <a:spcBef>
                <a:spcPts val="10"/>
              </a:spcBef>
              <a:spcAft>
                <a:spcPts val="0"/>
              </a:spcAft>
              <a:buClrTx/>
              <a:buSzTx/>
              <a:buFontTx/>
              <a:buNone/>
              <a:tabLst/>
              <a:defRPr/>
            </a:pPr>
            <a:endParaRPr sz="1600" dirty="0">
              <a:solidFill>
                <a:schemeClr val="tx2"/>
              </a:solidFill>
            </a:endParaRPr>
          </a:p>
          <a:p>
            <a:pPr marL="12700" marR="481965" lvl="0" indent="0" algn="just" defTabSz="914400" fontAlgn="auto">
              <a:lnSpc>
                <a:spcPct val="136100"/>
              </a:lnSpc>
              <a:spcBef>
                <a:spcPts val="10"/>
              </a:spcBef>
              <a:spcAft>
                <a:spcPts val="0"/>
              </a:spcAft>
              <a:buClrTx/>
              <a:buSzTx/>
              <a:buFontTx/>
              <a:buNone/>
              <a:tabLst/>
              <a:defRPr/>
            </a:pPr>
            <a:r>
              <a:rPr sz="1600" b="1" dirty="0">
                <a:solidFill>
                  <a:schemeClr val="tx2"/>
                </a:solidFill>
              </a:rPr>
              <a:t>Nota: </a:t>
            </a:r>
            <a:r>
              <a:rPr sz="1600" dirty="0">
                <a:solidFill>
                  <a:schemeClr val="tx2"/>
                </a:solidFill>
              </a:rPr>
              <a:t>Corrispondente al termine anglosassone Clash Detection</a:t>
            </a:r>
          </a:p>
        </p:txBody>
      </p:sp>
    </p:spTree>
    <p:extLst>
      <p:ext uri="{BB962C8B-B14F-4D97-AF65-F5344CB8AC3E}">
        <p14:creationId xmlns:p14="http://schemas.microsoft.com/office/powerpoint/2010/main" val="340354135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55946"/>
            <a:ext cx="11029616" cy="320601"/>
          </a:xfrm>
          <a:prstGeom prst="rect">
            <a:avLst/>
          </a:prstGeom>
        </p:spPr>
        <p:txBody>
          <a:bodyPr vert="horz" wrap="square" lIns="0" tIns="12700" rIns="0" bIns="0" rtlCol="0">
            <a:spAutoFit/>
          </a:bodyPr>
          <a:lstStyle/>
          <a:p>
            <a:pPr marL="12700">
              <a:lnSpc>
                <a:spcPct val="100000"/>
              </a:lnSpc>
              <a:spcBef>
                <a:spcPts val="100"/>
              </a:spcBef>
            </a:pPr>
            <a:r>
              <a:rPr sz="2000" i="0" spc="-5" dirty="0">
                <a:latin typeface="+mn-lt"/>
                <a:cs typeface="Calibri"/>
              </a:rPr>
              <a:t>Norma </a:t>
            </a:r>
            <a:r>
              <a:rPr sz="2000" i="0" dirty="0">
                <a:latin typeface="+mn-lt"/>
                <a:cs typeface="Calibri"/>
              </a:rPr>
              <a:t>UNI </a:t>
            </a:r>
            <a:r>
              <a:rPr sz="2000" i="0" spc="-10" dirty="0">
                <a:latin typeface="+mn-lt"/>
                <a:cs typeface="Calibri"/>
              </a:rPr>
              <a:t>11337-5:2017 </a:t>
            </a:r>
            <a:r>
              <a:rPr sz="2000" spc="-5" dirty="0">
                <a:latin typeface="+mn-lt"/>
              </a:rPr>
              <a:t>Flussi </a:t>
            </a:r>
            <a:r>
              <a:rPr sz="2000" spc="-10" dirty="0">
                <a:latin typeface="+mn-lt"/>
              </a:rPr>
              <a:t>informativi </a:t>
            </a:r>
            <a:r>
              <a:rPr sz="2000" spc="-5" dirty="0">
                <a:latin typeface="+mn-lt"/>
              </a:rPr>
              <a:t>nei </a:t>
            </a:r>
            <a:r>
              <a:rPr sz="2000" spc="-10" dirty="0">
                <a:latin typeface="+mn-lt"/>
              </a:rPr>
              <a:t>processi</a:t>
            </a:r>
            <a:r>
              <a:rPr sz="2000" spc="10" dirty="0">
                <a:latin typeface="+mn-lt"/>
              </a:rPr>
              <a:t> </a:t>
            </a:r>
            <a:r>
              <a:rPr sz="2000" spc="-10" dirty="0">
                <a:latin typeface="+mn-lt"/>
              </a:rPr>
              <a:t>digitalizzati</a:t>
            </a:r>
          </a:p>
        </p:txBody>
      </p:sp>
      <p:sp>
        <p:nvSpPr>
          <p:cNvPr id="3" name="object 3"/>
          <p:cNvSpPr txBox="1"/>
          <p:nvPr/>
        </p:nvSpPr>
        <p:spPr>
          <a:xfrm>
            <a:off x="1480934" y="2426652"/>
            <a:ext cx="8089900" cy="1701748"/>
          </a:xfrm>
          <a:prstGeom prst="rect">
            <a:avLst/>
          </a:prstGeom>
        </p:spPr>
        <p:txBody>
          <a:bodyPr vert="horz" wrap="square" lIns="0" tIns="46990" rIns="0" bIns="0" rtlCol="0">
            <a:spAutoFit/>
          </a:bodyPr>
          <a:lstStyle/>
          <a:p>
            <a:pPr marL="12700" marR="563880" lvl="0" indent="0" algn="just" fontAlgn="auto">
              <a:lnSpc>
                <a:spcPts val="1730"/>
              </a:lnSpc>
              <a:spcBef>
                <a:spcPts val="315"/>
              </a:spcBef>
              <a:spcAft>
                <a:spcPts val="600"/>
              </a:spcAft>
              <a:buClr>
                <a:schemeClr val="accent2"/>
              </a:buClr>
              <a:buSzPct val="92000"/>
              <a:buFontTx/>
              <a:buNone/>
              <a:tabLst>
                <a:tab pos="120650" algn="l"/>
              </a:tabLst>
              <a:defRPr/>
            </a:pPr>
            <a:r>
              <a:rPr sz="1600" dirty="0">
                <a:solidFill>
                  <a:schemeClr val="tx2"/>
                </a:solidFill>
              </a:rPr>
              <a:t>La definizione dei requisiti per la produzione, gestione (verifica, validazione,  archiviazione, etc.) e trasmissione di dati, informazioni e contenuti informativi,  avviene mediante l’elaborazione di tre differenti documenti:</a:t>
            </a:r>
          </a:p>
          <a:p>
            <a:pPr marL="354965" marR="563880" lvl="0" indent="-342265"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il capitolato informativo;</a:t>
            </a:r>
          </a:p>
          <a:p>
            <a:pPr marL="354965" marR="563880" lvl="0" indent="-342265"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sz="1600" dirty="0">
                <a:solidFill>
                  <a:schemeClr val="tx2"/>
                </a:solidFill>
              </a:rPr>
              <a:t>l’offerta per la gestione informativa;</a:t>
            </a:r>
          </a:p>
          <a:p>
            <a:pPr marL="354965" marR="563880" lvl="0" indent="-342265"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sz="1600" dirty="0">
                <a:solidFill>
                  <a:schemeClr val="tx2"/>
                </a:solidFill>
              </a:rPr>
              <a:t>I</a:t>
            </a:r>
            <a:r>
              <a:rPr sz="1600" dirty="0">
                <a:solidFill>
                  <a:schemeClr val="tx2"/>
                </a:solidFill>
              </a:rPr>
              <a:t>l</a:t>
            </a:r>
            <a:r>
              <a:rPr lang="it-IT" sz="1600" dirty="0">
                <a:solidFill>
                  <a:schemeClr val="tx2"/>
                </a:solidFill>
              </a:rPr>
              <a:t> piano per la gestione </a:t>
            </a:r>
            <a:r>
              <a:rPr lang="it-IT" sz="1600" dirty="0" smtClean="0">
                <a:solidFill>
                  <a:schemeClr val="tx2"/>
                </a:solidFill>
              </a:rPr>
              <a:t>informativa;</a:t>
            </a:r>
            <a:endParaRPr sz="1600" dirty="0">
              <a:solidFill>
                <a:schemeClr val="tx2"/>
              </a:solidFill>
            </a:endParaRPr>
          </a:p>
        </p:txBody>
      </p:sp>
    </p:spTree>
    <p:extLst>
      <p:ext uri="{BB962C8B-B14F-4D97-AF65-F5344CB8AC3E}">
        <p14:creationId xmlns:p14="http://schemas.microsoft.com/office/powerpoint/2010/main" val="136844388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62543"/>
            <a:ext cx="11029616" cy="320601"/>
          </a:xfrm>
          <a:prstGeom prst="rect">
            <a:avLst/>
          </a:prstGeom>
        </p:spPr>
        <p:txBody>
          <a:bodyPr vert="horz" wrap="square" lIns="0" tIns="12700" rIns="0" bIns="0" rtlCol="0">
            <a:spAutoFit/>
          </a:bodyPr>
          <a:lstStyle/>
          <a:p>
            <a:pPr marL="12700">
              <a:lnSpc>
                <a:spcPct val="100000"/>
              </a:lnSpc>
              <a:spcBef>
                <a:spcPts val="100"/>
              </a:spcBef>
            </a:pPr>
            <a:r>
              <a:rPr sz="2000" i="0" spc="-5" dirty="0">
                <a:latin typeface="+mn-lt"/>
                <a:cs typeface="Calibri"/>
              </a:rPr>
              <a:t>Norma </a:t>
            </a:r>
            <a:r>
              <a:rPr sz="2000" i="0" dirty="0">
                <a:latin typeface="+mn-lt"/>
                <a:cs typeface="Calibri"/>
              </a:rPr>
              <a:t>UNI </a:t>
            </a:r>
            <a:r>
              <a:rPr sz="2000" i="0" spc="-10" dirty="0">
                <a:latin typeface="+mn-lt"/>
                <a:cs typeface="Calibri"/>
              </a:rPr>
              <a:t>11337-5:2017 </a:t>
            </a:r>
            <a:r>
              <a:rPr sz="2000" spc="-5" dirty="0">
                <a:latin typeface="+mn-lt"/>
              </a:rPr>
              <a:t>Flussi </a:t>
            </a:r>
            <a:r>
              <a:rPr sz="2000" spc="-10" dirty="0">
                <a:latin typeface="+mn-lt"/>
              </a:rPr>
              <a:t>informativi </a:t>
            </a:r>
            <a:r>
              <a:rPr sz="2000" spc="-5" dirty="0">
                <a:latin typeface="+mn-lt"/>
              </a:rPr>
              <a:t>nei </a:t>
            </a:r>
            <a:r>
              <a:rPr sz="2000" spc="-10" dirty="0">
                <a:latin typeface="+mn-lt"/>
              </a:rPr>
              <a:t>processi</a:t>
            </a:r>
            <a:r>
              <a:rPr sz="2000" spc="10" dirty="0">
                <a:latin typeface="+mn-lt"/>
              </a:rPr>
              <a:t> </a:t>
            </a:r>
            <a:r>
              <a:rPr sz="2000" spc="-10" dirty="0">
                <a:latin typeface="+mn-lt"/>
              </a:rPr>
              <a:t>digitalizzati</a:t>
            </a:r>
          </a:p>
        </p:txBody>
      </p:sp>
      <p:grpSp>
        <p:nvGrpSpPr>
          <p:cNvPr id="31" name="Gruppo 30"/>
          <p:cNvGrpSpPr/>
          <p:nvPr/>
        </p:nvGrpSpPr>
        <p:grpSpPr>
          <a:xfrm>
            <a:off x="893949" y="2340036"/>
            <a:ext cx="10613311" cy="1504166"/>
            <a:chOff x="465324" y="1873311"/>
            <a:chExt cx="10613311" cy="1504166"/>
          </a:xfrm>
        </p:grpSpPr>
        <p:sp>
          <p:nvSpPr>
            <p:cNvPr id="4" name="object 5"/>
            <p:cNvSpPr/>
            <p:nvPr/>
          </p:nvSpPr>
          <p:spPr>
            <a:xfrm>
              <a:off x="1542198" y="2415460"/>
              <a:ext cx="224653" cy="206262"/>
            </a:xfrm>
            <a:custGeom>
              <a:avLst/>
              <a:gdLst/>
              <a:ahLst/>
              <a:cxnLst/>
              <a:rect l="l" t="t" r="r" b="b"/>
              <a:pathLst>
                <a:path w="889635" h="668654">
                  <a:moveTo>
                    <a:pt x="555375" y="0"/>
                  </a:moveTo>
                  <a:lnTo>
                    <a:pt x="555375" y="167115"/>
                  </a:lnTo>
                  <a:lnTo>
                    <a:pt x="0" y="167115"/>
                  </a:lnTo>
                  <a:lnTo>
                    <a:pt x="0" y="501345"/>
                  </a:lnTo>
                  <a:lnTo>
                    <a:pt x="555375" y="501345"/>
                  </a:lnTo>
                  <a:lnTo>
                    <a:pt x="555375" y="668461"/>
                  </a:lnTo>
                  <a:lnTo>
                    <a:pt x="889606" y="334230"/>
                  </a:lnTo>
                  <a:lnTo>
                    <a:pt x="555375" y="0"/>
                  </a:lnTo>
                  <a:close/>
                </a:path>
              </a:pathLst>
            </a:custGeom>
            <a:solidFill>
              <a:schemeClr val="accent1"/>
            </a:solidFill>
          </p:spPr>
          <p:txBody>
            <a:bodyPr wrap="square" lIns="0" tIns="0" rIns="0" bIns="0" rtlCol="0"/>
            <a:lstStyle/>
            <a:p>
              <a:endParaRPr/>
            </a:p>
          </p:txBody>
        </p:sp>
        <p:sp>
          <p:nvSpPr>
            <p:cNvPr id="7" name="object 9"/>
            <p:cNvSpPr/>
            <p:nvPr/>
          </p:nvSpPr>
          <p:spPr>
            <a:xfrm>
              <a:off x="465324" y="1925537"/>
              <a:ext cx="934755" cy="1065893"/>
            </a:xfrm>
            <a:prstGeom prst="rect">
              <a:avLst/>
            </a:prstGeom>
            <a:blipFill>
              <a:blip r:embed="rId3" cstate="print"/>
              <a:stretch>
                <a:fillRect/>
              </a:stretch>
            </a:blipFill>
          </p:spPr>
          <p:txBody>
            <a:bodyPr wrap="square" lIns="0" tIns="0" rIns="0" bIns="0" rtlCol="0"/>
            <a:lstStyle/>
            <a:p>
              <a:endParaRPr/>
            </a:p>
          </p:txBody>
        </p:sp>
        <p:sp>
          <p:nvSpPr>
            <p:cNvPr id="8" name="object 10"/>
            <p:cNvSpPr/>
            <p:nvPr/>
          </p:nvSpPr>
          <p:spPr>
            <a:xfrm>
              <a:off x="2026307" y="2030188"/>
              <a:ext cx="715186" cy="961242"/>
            </a:xfrm>
            <a:prstGeom prst="rect">
              <a:avLst/>
            </a:prstGeom>
            <a:blipFill>
              <a:blip r:embed="rId4" cstate="print"/>
              <a:stretch>
                <a:fillRect/>
              </a:stretch>
            </a:blipFill>
          </p:spPr>
          <p:txBody>
            <a:bodyPr wrap="square" lIns="0" tIns="0" rIns="0" bIns="0" rtlCol="0"/>
            <a:lstStyle/>
            <a:p>
              <a:endParaRPr/>
            </a:p>
          </p:txBody>
        </p:sp>
        <p:grpSp>
          <p:nvGrpSpPr>
            <p:cNvPr id="29" name="Gruppo 28"/>
            <p:cNvGrpSpPr/>
            <p:nvPr/>
          </p:nvGrpSpPr>
          <p:grpSpPr>
            <a:xfrm>
              <a:off x="3473179" y="2029413"/>
              <a:ext cx="1556021" cy="1348064"/>
              <a:chOff x="3473179" y="2029413"/>
              <a:chExt cx="1556021" cy="1348064"/>
            </a:xfrm>
          </p:grpSpPr>
          <p:sp>
            <p:nvSpPr>
              <p:cNvPr id="9" name="object 11"/>
              <p:cNvSpPr/>
              <p:nvPr/>
            </p:nvSpPr>
            <p:spPr>
              <a:xfrm>
                <a:off x="3473179" y="2029413"/>
                <a:ext cx="1431007" cy="1035660"/>
              </a:xfrm>
              <a:prstGeom prst="rect">
                <a:avLst/>
              </a:prstGeom>
              <a:blipFill>
                <a:blip r:embed="rId5" cstate="print"/>
                <a:stretch>
                  <a:fillRect/>
                </a:stretch>
              </a:blipFill>
            </p:spPr>
            <p:txBody>
              <a:bodyPr wrap="square" lIns="0" tIns="0" rIns="0" bIns="0" rtlCol="0"/>
              <a:lstStyle/>
              <a:p>
                <a:endParaRPr/>
              </a:p>
            </p:txBody>
          </p:sp>
          <p:sp>
            <p:nvSpPr>
              <p:cNvPr id="10" name="object 12"/>
              <p:cNvSpPr/>
              <p:nvPr/>
            </p:nvSpPr>
            <p:spPr>
              <a:xfrm>
                <a:off x="4022736" y="2665848"/>
                <a:ext cx="1006464" cy="711629"/>
              </a:xfrm>
              <a:prstGeom prst="rect">
                <a:avLst/>
              </a:prstGeom>
              <a:blipFill>
                <a:blip r:embed="rId6" cstate="print"/>
                <a:stretch>
                  <a:fillRect/>
                </a:stretch>
              </a:blipFill>
            </p:spPr>
            <p:txBody>
              <a:bodyPr wrap="square" lIns="0" tIns="0" rIns="0" bIns="0" rtlCol="0"/>
              <a:lstStyle/>
              <a:p>
                <a:endParaRPr/>
              </a:p>
            </p:txBody>
          </p:sp>
        </p:grpSp>
        <p:sp>
          <p:nvSpPr>
            <p:cNvPr id="17" name="object 9"/>
            <p:cNvSpPr/>
            <p:nvPr/>
          </p:nvSpPr>
          <p:spPr>
            <a:xfrm>
              <a:off x="7827795" y="2062782"/>
              <a:ext cx="1083644" cy="958880"/>
            </a:xfrm>
            <a:prstGeom prst="rect">
              <a:avLst/>
            </a:prstGeom>
            <a:blipFill>
              <a:blip r:embed="rId7" cstate="print"/>
              <a:stretch>
                <a:fillRect/>
              </a:stretch>
            </a:blipFill>
          </p:spPr>
          <p:txBody>
            <a:bodyPr wrap="square" lIns="0" tIns="0" rIns="0" bIns="0" rtlCol="0"/>
            <a:lstStyle/>
            <a:p>
              <a:endParaRPr/>
            </a:p>
          </p:txBody>
        </p:sp>
        <p:sp>
          <p:nvSpPr>
            <p:cNvPr id="21" name="object 14"/>
            <p:cNvSpPr/>
            <p:nvPr/>
          </p:nvSpPr>
          <p:spPr>
            <a:xfrm>
              <a:off x="5870952" y="2153144"/>
              <a:ext cx="991520" cy="602961"/>
            </a:xfrm>
            <a:prstGeom prst="rect">
              <a:avLst/>
            </a:prstGeom>
            <a:blipFill>
              <a:blip r:embed="rId8" cstate="print"/>
              <a:stretch>
                <a:fillRect/>
              </a:stretch>
            </a:blipFill>
          </p:spPr>
          <p:txBody>
            <a:bodyPr wrap="square" lIns="0" tIns="0" rIns="0" bIns="0" rtlCol="0"/>
            <a:lstStyle/>
            <a:p>
              <a:endParaRPr/>
            </a:p>
          </p:txBody>
        </p:sp>
        <p:grpSp>
          <p:nvGrpSpPr>
            <p:cNvPr id="30" name="Gruppo 29"/>
            <p:cNvGrpSpPr/>
            <p:nvPr/>
          </p:nvGrpSpPr>
          <p:grpSpPr>
            <a:xfrm>
              <a:off x="9687914" y="1873311"/>
              <a:ext cx="1390721" cy="1269593"/>
              <a:chOff x="10001179" y="1925537"/>
              <a:chExt cx="1390721" cy="1269593"/>
            </a:xfrm>
          </p:grpSpPr>
          <p:sp>
            <p:nvSpPr>
              <p:cNvPr id="18" name="object 10"/>
              <p:cNvSpPr/>
              <p:nvPr/>
            </p:nvSpPr>
            <p:spPr>
              <a:xfrm>
                <a:off x="10001179" y="1925537"/>
                <a:ext cx="689219" cy="1269593"/>
              </a:xfrm>
              <a:prstGeom prst="rect">
                <a:avLst/>
              </a:prstGeom>
              <a:blipFill>
                <a:blip r:embed="rId9" cstate="print"/>
                <a:stretch>
                  <a:fillRect/>
                </a:stretch>
              </a:blipFill>
            </p:spPr>
            <p:txBody>
              <a:bodyPr wrap="square" lIns="0" tIns="0" rIns="0" bIns="0" rtlCol="0"/>
              <a:lstStyle/>
              <a:p>
                <a:endParaRPr/>
              </a:p>
            </p:txBody>
          </p:sp>
          <p:sp>
            <p:nvSpPr>
              <p:cNvPr id="22" name="object 15"/>
              <p:cNvSpPr/>
              <p:nvPr/>
            </p:nvSpPr>
            <p:spPr>
              <a:xfrm>
                <a:off x="10549824" y="2404977"/>
                <a:ext cx="842076" cy="761501"/>
              </a:xfrm>
              <a:prstGeom prst="rect">
                <a:avLst/>
              </a:prstGeom>
              <a:blipFill>
                <a:blip r:embed="rId10" cstate="print"/>
                <a:stretch>
                  <a:fillRect/>
                </a:stretch>
              </a:blipFill>
            </p:spPr>
            <p:txBody>
              <a:bodyPr wrap="square" lIns="0" tIns="0" rIns="0" bIns="0" rtlCol="0"/>
              <a:lstStyle/>
              <a:p>
                <a:endParaRPr/>
              </a:p>
            </p:txBody>
          </p:sp>
        </p:grpSp>
        <p:sp>
          <p:nvSpPr>
            <p:cNvPr id="25" name="object 5"/>
            <p:cNvSpPr/>
            <p:nvPr/>
          </p:nvSpPr>
          <p:spPr>
            <a:xfrm>
              <a:off x="2990043" y="2404977"/>
              <a:ext cx="224653" cy="206262"/>
            </a:xfrm>
            <a:custGeom>
              <a:avLst/>
              <a:gdLst/>
              <a:ahLst/>
              <a:cxnLst/>
              <a:rect l="l" t="t" r="r" b="b"/>
              <a:pathLst>
                <a:path w="889635" h="668654">
                  <a:moveTo>
                    <a:pt x="555375" y="0"/>
                  </a:moveTo>
                  <a:lnTo>
                    <a:pt x="555375" y="167115"/>
                  </a:lnTo>
                  <a:lnTo>
                    <a:pt x="0" y="167115"/>
                  </a:lnTo>
                  <a:lnTo>
                    <a:pt x="0" y="501345"/>
                  </a:lnTo>
                  <a:lnTo>
                    <a:pt x="555375" y="501345"/>
                  </a:lnTo>
                  <a:lnTo>
                    <a:pt x="555375" y="668461"/>
                  </a:lnTo>
                  <a:lnTo>
                    <a:pt x="889606" y="334230"/>
                  </a:lnTo>
                  <a:lnTo>
                    <a:pt x="555375" y="0"/>
                  </a:lnTo>
                  <a:close/>
                </a:path>
              </a:pathLst>
            </a:custGeom>
            <a:solidFill>
              <a:schemeClr val="accent1"/>
            </a:solidFill>
          </p:spPr>
          <p:txBody>
            <a:bodyPr wrap="square" lIns="0" tIns="0" rIns="0" bIns="0" rtlCol="0"/>
            <a:lstStyle/>
            <a:p>
              <a:endParaRPr/>
            </a:p>
          </p:txBody>
        </p:sp>
        <p:sp>
          <p:nvSpPr>
            <p:cNvPr id="26" name="object 5"/>
            <p:cNvSpPr/>
            <p:nvPr/>
          </p:nvSpPr>
          <p:spPr>
            <a:xfrm>
              <a:off x="5179192" y="2351494"/>
              <a:ext cx="224653" cy="206262"/>
            </a:xfrm>
            <a:custGeom>
              <a:avLst/>
              <a:gdLst/>
              <a:ahLst/>
              <a:cxnLst/>
              <a:rect l="l" t="t" r="r" b="b"/>
              <a:pathLst>
                <a:path w="889635" h="668654">
                  <a:moveTo>
                    <a:pt x="555375" y="0"/>
                  </a:moveTo>
                  <a:lnTo>
                    <a:pt x="555375" y="167115"/>
                  </a:lnTo>
                  <a:lnTo>
                    <a:pt x="0" y="167115"/>
                  </a:lnTo>
                  <a:lnTo>
                    <a:pt x="0" y="501345"/>
                  </a:lnTo>
                  <a:lnTo>
                    <a:pt x="555375" y="501345"/>
                  </a:lnTo>
                  <a:lnTo>
                    <a:pt x="555375" y="668461"/>
                  </a:lnTo>
                  <a:lnTo>
                    <a:pt x="889606" y="334230"/>
                  </a:lnTo>
                  <a:lnTo>
                    <a:pt x="555375" y="0"/>
                  </a:lnTo>
                  <a:close/>
                </a:path>
              </a:pathLst>
            </a:custGeom>
            <a:solidFill>
              <a:schemeClr val="accent1"/>
            </a:solidFill>
          </p:spPr>
          <p:txBody>
            <a:bodyPr wrap="square" lIns="0" tIns="0" rIns="0" bIns="0" rtlCol="0"/>
            <a:lstStyle/>
            <a:p>
              <a:endParaRPr/>
            </a:p>
          </p:txBody>
        </p:sp>
        <p:sp>
          <p:nvSpPr>
            <p:cNvPr id="27" name="object 5"/>
            <p:cNvSpPr/>
            <p:nvPr/>
          </p:nvSpPr>
          <p:spPr>
            <a:xfrm>
              <a:off x="7352576" y="2342583"/>
              <a:ext cx="224653" cy="206262"/>
            </a:xfrm>
            <a:custGeom>
              <a:avLst/>
              <a:gdLst/>
              <a:ahLst/>
              <a:cxnLst/>
              <a:rect l="l" t="t" r="r" b="b"/>
              <a:pathLst>
                <a:path w="889635" h="668654">
                  <a:moveTo>
                    <a:pt x="555375" y="0"/>
                  </a:moveTo>
                  <a:lnTo>
                    <a:pt x="555375" y="167115"/>
                  </a:lnTo>
                  <a:lnTo>
                    <a:pt x="0" y="167115"/>
                  </a:lnTo>
                  <a:lnTo>
                    <a:pt x="0" y="501345"/>
                  </a:lnTo>
                  <a:lnTo>
                    <a:pt x="555375" y="501345"/>
                  </a:lnTo>
                  <a:lnTo>
                    <a:pt x="555375" y="668461"/>
                  </a:lnTo>
                  <a:lnTo>
                    <a:pt x="889606" y="334230"/>
                  </a:lnTo>
                  <a:lnTo>
                    <a:pt x="555375" y="0"/>
                  </a:lnTo>
                  <a:close/>
                </a:path>
              </a:pathLst>
            </a:custGeom>
            <a:solidFill>
              <a:schemeClr val="accent1"/>
            </a:solidFill>
          </p:spPr>
          <p:txBody>
            <a:bodyPr wrap="square" lIns="0" tIns="0" rIns="0" bIns="0" rtlCol="0"/>
            <a:lstStyle/>
            <a:p>
              <a:endParaRPr/>
            </a:p>
          </p:txBody>
        </p:sp>
        <p:sp>
          <p:nvSpPr>
            <p:cNvPr id="28" name="object 5"/>
            <p:cNvSpPr/>
            <p:nvPr/>
          </p:nvSpPr>
          <p:spPr>
            <a:xfrm>
              <a:off x="9187350" y="2342583"/>
              <a:ext cx="224653" cy="206262"/>
            </a:xfrm>
            <a:custGeom>
              <a:avLst/>
              <a:gdLst/>
              <a:ahLst/>
              <a:cxnLst/>
              <a:rect l="l" t="t" r="r" b="b"/>
              <a:pathLst>
                <a:path w="889635" h="668654">
                  <a:moveTo>
                    <a:pt x="555375" y="0"/>
                  </a:moveTo>
                  <a:lnTo>
                    <a:pt x="555375" y="167115"/>
                  </a:lnTo>
                  <a:lnTo>
                    <a:pt x="0" y="167115"/>
                  </a:lnTo>
                  <a:lnTo>
                    <a:pt x="0" y="501345"/>
                  </a:lnTo>
                  <a:lnTo>
                    <a:pt x="555375" y="501345"/>
                  </a:lnTo>
                  <a:lnTo>
                    <a:pt x="555375" y="668461"/>
                  </a:lnTo>
                  <a:lnTo>
                    <a:pt x="889606" y="334230"/>
                  </a:lnTo>
                  <a:lnTo>
                    <a:pt x="555375" y="0"/>
                  </a:lnTo>
                  <a:close/>
                </a:path>
              </a:pathLst>
            </a:custGeom>
            <a:solidFill>
              <a:schemeClr val="accent1"/>
            </a:solidFill>
          </p:spPr>
          <p:txBody>
            <a:bodyPr wrap="square" lIns="0" tIns="0" rIns="0" bIns="0" rtlCol="0"/>
            <a:lstStyle/>
            <a:p>
              <a:endParaRPr/>
            </a:p>
          </p:txBody>
        </p:sp>
      </p:grpSp>
      <p:sp>
        <p:nvSpPr>
          <p:cNvPr id="32" name="Rettangolo 31"/>
          <p:cNvSpPr/>
          <p:nvPr/>
        </p:nvSpPr>
        <p:spPr>
          <a:xfrm>
            <a:off x="420088" y="4000304"/>
            <a:ext cx="1729640" cy="523220"/>
          </a:xfrm>
          <a:prstGeom prst="rect">
            <a:avLst/>
          </a:prstGeom>
        </p:spPr>
        <p:txBody>
          <a:bodyPr wrap="none">
            <a:spAutoFit/>
          </a:bodyPr>
          <a:lstStyle/>
          <a:p>
            <a:pPr algn="ctr"/>
            <a:r>
              <a:rPr lang="it-IT" sz="1400" dirty="0" smtClean="0">
                <a:solidFill>
                  <a:schemeClr val="tx2"/>
                </a:solidFill>
              </a:rPr>
              <a:t>Committente</a:t>
            </a:r>
          </a:p>
          <a:p>
            <a:pPr algn="ctr"/>
            <a:r>
              <a:rPr lang="it-IT" sz="1400" dirty="0" smtClean="0">
                <a:solidFill>
                  <a:schemeClr val="tx2"/>
                </a:solidFill>
              </a:rPr>
              <a:t>(Stazione Appaltante)</a:t>
            </a:r>
            <a:endParaRPr lang="it-IT" sz="1400" dirty="0"/>
          </a:p>
        </p:txBody>
      </p:sp>
      <p:sp>
        <p:nvSpPr>
          <p:cNvPr id="33" name="Rettangolo 32"/>
          <p:cNvSpPr/>
          <p:nvPr/>
        </p:nvSpPr>
        <p:spPr>
          <a:xfrm>
            <a:off x="2759498" y="4000304"/>
            <a:ext cx="356188" cy="307777"/>
          </a:xfrm>
          <a:prstGeom prst="rect">
            <a:avLst/>
          </a:prstGeom>
        </p:spPr>
        <p:txBody>
          <a:bodyPr wrap="none">
            <a:spAutoFit/>
          </a:bodyPr>
          <a:lstStyle/>
          <a:p>
            <a:pPr algn="ctr"/>
            <a:r>
              <a:rPr lang="it-IT" sz="1400" dirty="0" smtClean="0">
                <a:solidFill>
                  <a:schemeClr val="tx2"/>
                </a:solidFill>
              </a:rPr>
              <a:t>CI</a:t>
            </a:r>
            <a:endParaRPr lang="it-IT" sz="1400" dirty="0"/>
          </a:p>
        </p:txBody>
      </p:sp>
      <p:sp>
        <p:nvSpPr>
          <p:cNvPr id="34" name="Rettangolo 33"/>
          <p:cNvSpPr/>
          <p:nvPr/>
        </p:nvSpPr>
        <p:spPr>
          <a:xfrm>
            <a:off x="4339117" y="4000304"/>
            <a:ext cx="461986" cy="307777"/>
          </a:xfrm>
          <a:prstGeom prst="rect">
            <a:avLst/>
          </a:prstGeom>
        </p:spPr>
        <p:txBody>
          <a:bodyPr wrap="none">
            <a:spAutoFit/>
          </a:bodyPr>
          <a:lstStyle/>
          <a:p>
            <a:pPr algn="ctr"/>
            <a:r>
              <a:rPr lang="it-IT" sz="1400" dirty="0" err="1" smtClean="0">
                <a:solidFill>
                  <a:schemeClr val="tx2"/>
                </a:solidFill>
              </a:rPr>
              <a:t>oGI</a:t>
            </a:r>
            <a:endParaRPr lang="it-IT" sz="1400" dirty="0"/>
          </a:p>
        </p:txBody>
      </p:sp>
      <p:sp>
        <p:nvSpPr>
          <p:cNvPr id="35" name="Rettangolo 34"/>
          <p:cNvSpPr/>
          <p:nvPr/>
        </p:nvSpPr>
        <p:spPr>
          <a:xfrm>
            <a:off x="6112099" y="3954111"/>
            <a:ext cx="1344087" cy="307777"/>
          </a:xfrm>
          <a:prstGeom prst="rect">
            <a:avLst/>
          </a:prstGeom>
        </p:spPr>
        <p:txBody>
          <a:bodyPr wrap="none">
            <a:spAutoFit/>
          </a:bodyPr>
          <a:lstStyle/>
          <a:p>
            <a:pPr algn="ctr"/>
            <a:r>
              <a:rPr lang="it-IT" sz="1400" dirty="0" smtClean="0">
                <a:solidFill>
                  <a:schemeClr val="tx2"/>
                </a:solidFill>
              </a:rPr>
              <a:t>Valutazione </a:t>
            </a:r>
            <a:r>
              <a:rPr lang="it-IT" sz="1400" dirty="0" err="1" smtClean="0">
                <a:solidFill>
                  <a:schemeClr val="tx2"/>
                </a:solidFill>
              </a:rPr>
              <a:t>oGI</a:t>
            </a:r>
            <a:endParaRPr lang="it-IT" sz="1400" dirty="0"/>
          </a:p>
        </p:txBody>
      </p:sp>
      <p:sp>
        <p:nvSpPr>
          <p:cNvPr id="36" name="Rettangolo 35"/>
          <p:cNvSpPr/>
          <p:nvPr/>
        </p:nvSpPr>
        <p:spPr>
          <a:xfrm>
            <a:off x="8401882" y="4000304"/>
            <a:ext cx="925253" cy="307777"/>
          </a:xfrm>
          <a:prstGeom prst="rect">
            <a:avLst/>
          </a:prstGeom>
        </p:spPr>
        <p:txBody>
          <a:bodyPr wrap="none">
            <a:spAutoFit/>
          </a:bodyPr>
          <a:lstStyle/>
          <a:p>
            <a:pPr algn="ctr"/>
            <a:r>
              <a:rPr lang="it-IT" sz="1400" dirty="0" smtClean="0">
                <a:solidFill>
                  <a:schemeClr val="tx2"/>
                </a:solidFill>
              </a:rPr>
              <a:t>Contratto</a:t>
            </a:r>
            <a:endParaRPr lang="it-IT" sz="1400" dirty="0"/>
          </a:p>
        </p:txBody>
      </p:sp>
      <p:sp>
        <p:nvSpPr>
          <p:cNvPr id="37" name="Rettangolo 36"/>
          <p:cNvSpPr/>
          <p:nvPr/>
        </p:nvSpPr>
        <p:spPr>
          <a:xfrm>
            <a:off x="10524029" y="3988506"/>
            <a:ext cx="452368" cy="307777"/>
          </a:xfrm>
          <a:prstGeom prst="rect">
            <a:avLst/>
          </a:prstGeom>
        </p:spPr>
        <p:txBody>
          <a:bodyPr wrap="none">
            <a:spAutoFit/>
          </a:bodyPr>
          <a:lstStyle/>
          <a:p>
            <a:pPr algn="ctr"/>
            <a:r>
              <a:rPr lang="it-IT" sz="1400" dirty="0" err="1" smtClean="0"/>
              <a:t>pGI</a:t>
            </a:r>
            <a:endParaRPr lang="it-IT" sz="1400" dirty="0"/>
          </a:p>
        </p:txBody>
      </p:sp>
    </p:spTree>
    <p:extLst>
      <p:ext uri="{BB962C8B-B14F-4D97-AF65-F5344CB8AC3E}">
        <p14:creationId xmlns:p14="http://schemas.microsoft.com/office/powerpoint/2010/main" val="308693441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3876723" y="1343026"/>
            <a:ext cx="3829002" cy="5384520"/>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9" name="Titolo 8"/>
          <p:cNvSpPr>
            <a:spLocks noGrp="1"/>
          </p:cNvSpPr>
          <p:nvPr>
            <p:ph type="title"/>
          </p:nvPr>
        </p:nvSpPr>
        <p:spPr/>
        <p:txBody>
          <a:bodyPr>
            <a:normAutofit fontScale="90000"/>
          </a:bodyPr>
          <a:lstStyle/>
          <a:p>
            <a:r>
              <a:rPr lang="it-IT" spc="-5" dirty="0">
                <a:cs typeface="Calibri"/>
              </a:rPr>
              <a:t>Norma </a:t>
            </a:r>
            <a:r>
              <a:rPr lang="it-IT" dirty="0">
                <a:cs typeface="Calibri"/>
              </a:rPr>
              <a:t>UNI </a:t>
            </a:r>
            <a:r>
              <a:rPr lang="it-IT" spc="-10" dirty="0">
                <a:cs typeface="Calibri"/>
              </a:rPr>
              <a:t>11337-5:2017 </a:t>
            </a:r>
            <a:r>
              <a:rPr lang="it-IT" spc="-5" dirty="0"/>
              <a:t>Flussi </a:t>
            </a:r>
            <a:r>
              <a:rPr lang="it-IT" spc="-10" dirty="0"/>
              <a:t>informativi </a:t>
            </a:r>
            <a:r>
              <a:rPr lang="it-IT" spc="-5" dirty="0"/>
              <a:t>nei </a:t>
            </a:r>
            <a:r>
              <a:rPr lang="it-IT" spc="-10" dirty="0"/>
              <a:t>processi</a:t>
            </a:r>
            <a:r>
              <a:rPr lang="it-IT" spc="10" dirty="0"/>
              <a:t> </a:t>
            </a:r>
            <a:r>
              <a:rPr lang="it-IT" spc="-10" dirty="0"/>
              <a:t>digitalizzati</a:t>
            </a:r>
            <a:endParaRPr lang="it-IT" dirty="0"/>
          </a:p>
        </p:txBody>
      </p:sp>
    </p:spTree>
    <p:extLst>
      <p:ext uri="{BB962C8B-B14F-4D97-AF65-F5344CB8AC3E}">
        <p14:creationId xmlns:p14="http://schemas.microsoft.com/office/powerpoint/2010/main" val="103781858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5893" y="717403"/>
            <a:ext cx="11029616" cy="365741"/>
          </a:xfrm>
          <a:prstGeom prst="rect">
            <a:avLst/>
          </a:prstGeom>
        </p:spPr>
        <p:txBody>
          <a:bodyPr vert="horz" wrap="square" lIns="0" tIns="53975" rIns="0" bIns="0" rtlCol="0">
            <a:spAutoFit/>
          </a:bodyPr>
          <a:lstStyle/>
          <a:p>
            <a:pPr marL="12700" marR="5080">
              <a:lnSpc>
                <a:spcPts val="2590"/>
              </a:lnSpc>
              <a:spcBef>
                <a:spcPts val="425"/>
              </a:spcBef>
            </a:pPr>
            <a:r>
              <a:rPr sz="2000" i="0" spc="-5" dirty="0">
                <a:latin typeface="+mn-lt"/>
                <a:cs typeface="Calibri"/>
              </a:rPr>
              <a:t>Norma </a:t>
            </a:r>
            <a:r>
              <a:rPr sz="2000" i="0" dirty="0">
                <a:latin typeface="+mn-lt"/>
                <a:cs typeface="Calibri"/>
              </a:rPr>
              <a:t>UNI </a:t>
            </a:r>
            <a:r>
              <a:rPr sz="2000" i="0" spc="-10" dirty="0">
                <a:latin typeface="+mn-lt"/>
                <a:cs typeface="Calibri"/>
              </a:rPr>
              <a:t>11337-6:2017 </a:t>
            </a:r>
            <a:r>
              <a:rPr lang="it-IT" sz="2000" spc="-15" dirty="0" smtClean="0">
                <a:latin typeface="+mn-lt"/>
              </a:rPr>
              <a:t>– Linea guida per la redazione del capitolato informativo</a:t>
            </a:r>
            <a:endParaRPr sz="2000" i="1" spc="-15" dirty="0">
              <a:latin typeface="+mn-lt"/>
            </a:endParaRPr>
          </a:p>
        </p:txBody>
      </p:sp>
      <p:pic>
        <p:nvPicPr>
          <p:cNvPr id="11" name="Immagine 10"/>
          <p:cNvPicPr>
            <a:picLocks noChangeAspect="1"/>
          </p:cNvPicPr>
          <p:nvPr/>
        </p:nvPicPr>
        <p:blipFill>
          <a:blip r:embed="rId2"/>
          <a:stretch>
            <a:fillRect/>
          </a:stretch>
        </p:blipFill>
        <p:spPr>
          <a:xfrm>
            <a:off x="7200900" y="1347861"/>
            <a:ext cx="4604238" cy="1061178"/>
          </a:xfrm>
          <a:prstGeom prst="rect">
            <a:avLst/>
          </a:prstGeom>
        </p:spPr>
      </p:pic>
      <p:sp>
        <p:nvSpPr>
          <p:cNvPr id="12" name="Rettangolo 11"/>
          <p:cNvSpPr/>
          <p:nvPr/>
        </p:nvSpPr>
        <p:spPr>
          <a:xfrm>
            <a:off x="1737043" y="2250778"/>
            <a:ext cx="8707315" cy="3849772"/>
          </a:xfrm>
          <a:prstGeom prst="rect">
            <a:avLst/>
          </a:prstGeom>
        </p:spPr>
        <p:txBody>
          <a:bodyPr wrap="square">
            <a:spAutoFit/>
          </a:bodyPr>
          <a:lstStyle/>
          <a:p>
            <a:pPr marL="12700" marR="563880" indent="0" algn="just">
              <a:lnSpc>
                <a:spcPts val="1730"/>
              </a:lnSpc>
              <a:spcBef>
                <a:spcPts val="315"/>
              </a:spcBef>
              <a:spcAft>
                <a:spcPts val="600"/>
              </a:spcAft>
              <a:buClr>
                <a:schemeClr val="accent2"/>
              </a:buClr>
              <a:buSzPct val="92000"/>
              <a:buFontTx/>
              <a:buNone/>
              <a:tabLst>
                <a:tab pos="120650" algn="l"/>
              </a:tabLst>
              <a:defRPr/>
            </a:pPr>
            <a:r>
              <a:rPr lang="it-IT" b="1" dirty="0">
                <a:solidFill>
                  <a:schemeClr val="tx2"/>
                </a:solidFill>
              </a:rPr>
              <a:t>CAMPO DI APPLICAZIONE</a:t>
            </a:r>
          </a:p>
          <a:p>
            <a:pPr marL="12700" marR="563880" indent="0" algn="just">
              <a:lnSpc>
                <a:spcPts val="1730"/>
              </a:lnSpc>
              <a:spcBef>
                <a:spcPts val="315"/>
              </a:spcBef>
              <a:spcAft>
                <a:spcPts val="600"/>
              </a:spcAft>
              <a:buClr>
                <a:schemeClr val="accent2"/>
              </a:buClr>
              <a:buSzPct val="92000"/>
              <a:buFontTx/>
              <a:buNone/>
              <a:tabLst>
                <a:tab pos="120650" algn="l"/>
              </a:tabLst>
              <a:defRPr/>
            </a:pPr>
            <a:r>
              <a:rPr lang="it-IT" dirty="0" smtClean="0">
                <a:solidFill>
                  <a:schemeClr val="tx2"/>
                </a:solidFill>
              </a:rPr>
              <a:t>Fornisce un line guida per la stesura del capitolato informativo. Fornisce indicazioni procedurali e uno schema generale dei contenuti del capitolato informativo (CI)</a:t>
            </a:r>
          </a:p>
          <a:p>
            <a:pPr marL="12700" marR="563880" indent="0" algn="just">
              <a:lnSpc>
                <a:spcPts val="1730"/>
              </a:lnSpc>
              <a:spcBef>
                <a:spcPts val="315"/>
              </a:spcBef>
              <a:spcAft>
                <a:spcPts val="600"/>
              </a:spcAft>
              <a:buClr>
                <a:schemeClr val="accent2"/>
              </a:buClr>
              <a:buSzPct val="92000"/>
              <a:buFontTx/>
              <a:buNone/>
              <a:tabLst>
                <a:tab pos="120650" algn="l"/>
              </a:tabLst>
              <a:defRPr/>
            </a:pPr>
            <a:r>
              <a:rPr lang="it-IT" dirty="0" smtClean="0">
                <a:solidFill>
                  <a:schemeClr val="tx2"/>
                </a:solidFill>
              </a:rPr>
              <a:t>Costituisce atto propedeutico alla redazione del piano per la gestione informativa.</a:t>
            </a:r>
          </a:p>
          <a:p>
            <a:pPr marL="12700" marR="563880" indent="0" algn="just">
              <a:lnSpc>
                <a:spcPts val="1730"/>
              </a:lnSpc>
              <a:spcBef>
                <a:spcPts val="315"/>
              </a:spcBef>
              <a:spcAft>
                <a:spcPts val="600"/>
              </a:spcAft>
              <a:buClr>
                <a:schemeClr val="accent2"/>
              </a:buClr>
              <a:buSzPct val="92000"/>
              <a:buFontTx/>
              <a:buNone/>
              <a:tabLst>
                <a:tab pos="120650" algn="l"/>
              </a:tabLst>
              <a:defRPr/>
            </a:pPr>
            <a:r>
              <a:rPr lang="it-IT" dirty="0" smtClean="0">
                <a:solidFill>
                  <a:schemeClr val="tx2"/>
                </a:solidFill>
              </a:rPr>
              <a:t>Il CI è da considerarsi documento contrattuale di commessa tra un soggetto proponente, in seguito denominato committente, e un soggetto contraente, in seguito denominato affidatario.</a:t>
            </a:r>
          </a:p>
          <a:p>
            <a:pPr marL="12700" marR="563880" indent="0" algn="just">
              <a:lnSpc>
                <a:spcPts val="1730"/>
              </a:lnSpc>
              <a:spcBef>
                <a:spcPts val="315"/>
              </a:spcBef>
              <a:spcAft>
                <a:spcPts val="600"/>
              </a:spcAft>
              <a:buClr>
                <a:schemeClr val="accent2"/>
              </a:buClr>
              <a:buSzPct val="92000"/>
              <a:buFontTx/>
              <a:buNone/>
              <a:tabLst>
                <a:tab pos="120650" algn="l"/>
              </a:tabLst>
              <a:defRPr/>
            </a:pPr>
            <a:r>
              <a:rPr lang="it-IT" dirty="0" smtClean="0">
                <a:solidFill>
                  <a:schemeClr val="tx2"/>
                </a:solidFill>
              </a:rPr>
              <a:t>Il presente documento può essere applicato a capitolati informativi destinati a qualsiasi tipologia di prodotto risultante di settore:</a:t>
            </a:r>
          </a:p>
          <a:p>
            <a:pPr marL="354965" marR="563880" lvl="0" indent="-342265"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dirty="0" smtClean="0">
                <a:solidFill>
                  <a:schemeClr val="tx2"/>
                </a:solidFill>
              </a:rPr>
              <a:t>Edificio</a:t>
            </a:r>
            <a:endParaRPr lang="it-IT" dirty="0">
              <a:solidFill>
                <a:schemeClr val="tx2"/>
              </a:solidFill>
            </a:endParaRPr>
          </a:p>
          <a:p>
            <a:pPr marL="354965" marR="563880" lvl="0" indent="-342265"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dirty="0" smtClean="0">
                <a:solidFill>
                  <a:schemeClr val="tx2"/>
                </a:solidFill>
              </a:rPr>
              <a:t>Infrastruttura</a:t>
            </a:r>
          </a:p>
          <a:p>
            <a:pPr marL="354965" marR="563880" lvl="0" indent="-342265"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dirty="0" smtClean="0">
                <a:solidFill>
                  <a:schemeClr val="tx2"/>
                </a:solidFill>
              </a:rPr>
              <a:t>Nuova costruzione o conservazione/riqualificazione</a:t>
            </a:r>
          </a:p>
          <a:p>
            <a:pPr marL="354965" marR="563880" lvl="0" indent="-342265" algn="just" fontAlgn="auto">
              <a:lnSpc>
                <a:spcPts val="1730"/>
              </a:lnSpc>
              <a:spcBef>
                <a:spcPts val="315"/>
              </a:spcBef>
              <a:spcAft>
                <a:spcPts val="600"/>
              </a:spcAft>
              <a:buClr>
                <a:schemeClr val="accent2"/>
              </a:buClr>
              <a:buSzPct val="92000"/>
              <a:buFont typeface="Wingdings" panose="05000000000000000000" pitchFamily="2" charset="2"/>
              <a:buChar char="§"/>
              <a:tabLst>
                <a:tab pos="120650" algn="l"/>
              </a:tabLst>
              <a:defRPr/>
            </a:pPr>
            <a:r>
              <a:rPr lang="it-IT" dirty="0" smtClean="0">
                <a:solidFill>
                  <a:schemeClr val="tx2"/>
                </a:solidFill>
              </a:rPr>
              <a:t>Ambiente o Patrimonio costruito</a:t>
            </a:r>
            <a:endParaRPr lang="it-IT" dirty="0">
              <a:solidFill>
                <a:schemeClr val="tx2"/>
              </a:solidFill>
            </a:endParaRPr>
          </a:p>
        </p:txBody>
      </p:sp>
    </p:spTree>
    <p:extLst>
      <p:ext uri="{BB962C8B-B14F-4D97-AF65-F5344CB8AC3E}">
        <p14:creationId xmlns:p14="http://schemas.microsoft.com/office/powerpoint/2010/main" val="4083337792"/>
      </p:ext>
    </p:extLst>
  </p:cSld>
  <p:clrMapOvr>
    <a:masterClrMapping/>
  </p:clrMapOvr>
  <p:timing>
    <p:tnLst>
      <p:par>
        <p:cTn id="1" dur="indefinite" restart="never" nodeType="tmRoot"/>
      </p:par>
    </p:tnLst>
  </p:timing>
</p:sld>
</file>

<file path=ppt/theme/theme1.xml><?xml version="1.0" encoding="utf-8"?>
<a:theme xmlns:a="http://schemas.openxmlformats.org/drawingml/2006/main" name="Dividendi">
  <a:themeElements>
    <a:clrScheme name="Rosso">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Dividendi">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TM03457464[[fn=Dividendi]]</Template>
  <TotalTime>4553</TotalTime>
  <Words>7856</Words>
  <Application>Microsoft Office PowerPoint</Application>
  <PresentationFormat>Widescreen</PresentationFormat>
  <Paragraphs>944</Paragraphs>
  <Slides>146</Slides>
  <Notes>81</Notes>
  <HiddenSlides>0</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146</vt:i4>
      </vt:variant>
    </vt:vector>
  </HeadingPairs>
  <TitlesOfParts>
    <vt:vector size="158" baseType="lpstr">
      <vt:lpstr>Arial</vt:lpstr>
      <vt:lpstr>Arial Narrow</vt:lpstr>
      <vt:lpstr>Calibri</vt:lpstr>
      <vt:lpstr>Corisande OT Light</vt:lpstr>
      <vt:lpstr>Courier New</vt:lpstr>
      <vt:lpstr>Gill Sans MT</vt:lpstr>
      <vt:lpstr>inherit</vt:lpstr>
      <vt:lpstr>Times New Roman</vt:lpstr>
      <vt:lpstr>Verdana</vt:lpstr>
      <vt:lpstr>Wingdings</vt:lpstr>
      <vt:lpstr>Wingdings 2</vt:lpstr>
      <vt:lpstr>Dividendi</vt:lpstr>
      <vt:lpstr>BIM - BUILDING INFORMATION MODELING</vt:lpstr>
      <vt:lpstr>La professione tecnica</vt:lpstr>
      <vt:lpstr>La professione tecnica</vt:lpstr>
      <vt:lpstr>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è il BIM?</vt:lpstr>
      <vt:lpstr>Che cosa non è il Bim?</vt:lpstr>
      <vt:lpstr>Che cosa non è il Bim?</vt:lpstr>
      <vt:lpstr>Che cosa non è il Bim?</vt:lpstr>
      <vt:lpstr>Che cosa non è il Bim?</vt:lpstr>
      <vt:lpstr>Chi ha voluto il BIM?</vt:lpstr>
      <vt:lpstr>Chi ha voluto il BIM?</vt:lpstr>
      <vt:lpstr>Chi ha voluto il BIM?</vt:lpstr>
      <vt:lpstr>Chi ha voluto il BIM?</vt:lpstr>
      <vt:lpstr>IL bim in europa </vt:lpstr>
      <vt:lpstr>IL bim in europa </vt:lpstr>
      <vt:lpstr>IL bim in europa </vt:lpstr>
      <vt:lpstr>IL bim in europa </vt:lpstr>
      <vt:lpstr>IL bim in europa </vt:lpstr>
      <vt:lpstr>IL bim in europa </vt:lpstr>
      <vt:lpstr>IL bim in europa </vt:lpstr>
      <vt:lpstr>IL bim in europa </vt:lpstr>
      <vt:lpstr>Quadro normativo</vt:lpstr>
      <vt:lpstr>Quadro normativo</vt:lpstr>
      <vt:lpstr>Quadro normativo</vt:lpstr>
      <vt:lpstr>Quadro normativo</vt:lpstr>
      <vt:lpstr>Quadro normativo</vt:lpstr>
      <vt:lpstr>Quadro normativo</vt:lpstr>
      <vt:lpstr>Quadro normativo</vt:lpstr>
      <vt:lpstr>Quadro normativo</vt:lpstr>
      <vt:lpstr>Quadro normativo</vt:lpstr>
      <vt:lpstr>Quadro normativo</vt:lpstr>
      <vt:lpstr>Quadro normativo</vt:lpstr>
      <vt:lpstr>Norme UNI 11337-1:2017 Modelli, elaborati e oggetti informativi per  prodotti e processi</vt:lpstr>
      <vt:lpstr>Norme UNI 11337-1:2017 Modelli, elaborati e oggetti informativi per  prodotti e processi</vt:lpstr>
      <vt:lpstr>Norme UNI 11337-1:2017 Modelli, elaborati e oggetti informativi per  prodotti e processi</vt:lpstr>
      <vt:lpstr>Norme UNI 11337-1:2017 Modelli, elaborati e oggetti informativi per  prodotti e processi</vt:lpstr>
      <vt:lpstr>Norme UNI 11337-1:2017 Modelli, elaborati e oggetti informativi per  prodotti e processi</vt:lpstr>
      <vt:lpstr>Norme UNI 11337-1:2017 Modelli, elaborati e oggetti informativi per  prodotti e processi</vt:lpstr>
      <vt:lpstr>Norme UNI 11337-1:2017 Modelli, elaborati e oggetti informativi per  prodotti e processi</vt:lpstr>
      <vt:lpstr>Norme UNI 11337-1:2017 Modelli, elaborati e oggetti informativi per  prodotti e processi</vt:lpstr>
      <vt:lpstr>Norme UNI 11337-1:2017 Modelli, elaborati e oggetti informativi per  prodotti e processi</vt:lpstr>
      <vt:lpstr>Presentazione standard di PowerPoint</vt:lpstr>
      <vt:lpstr>Norma UNI/TS 11337-3:2015 Criteri di codificazione di opere e prodotti  da costruzione, attività e risorse</vt:lpstr>
      <vt:lpstr>Norma UNI/TS 11337-3:2015 Criteri di codificazione di opere e prodotti  da costruzione, attività e risorse</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11337-4:2017 Gestione digitale dei processi informativi  delle costruzioni - Evoluzione e sviluppo informativo di modelli,  elaborati e oggetti</vt:lpstr>
      <vt:lpstr>Norma UNI 11337-5:2017 Flussi informativi nei processi digitalizzati</vt:lpstr>
      <vt:lpstr>Norma UNI 11337-5:2017 Flussi informativi nei processi digitalizzati</vt:lpstr>
      <vt:lpstr>Norma UNI 11337-5:2017 Flussi informativi nei processi digitalizzati</vt:lpstr>
      <vt:lpstr>Norma UNI 11337-5:2017 Flussi informativi nei processi digitalizzati</vt:lpstr>
      <vt:lpstr>Norma UNI 11337-5:2017 Flussi informativi nei processi digitalizzati</vt:lpstr>
      <vt:lpstr>Norma UNI 11337-5:2017 Flussi informativi nei processi digitalizzati</vt:lpstr>
      <vt:lpstr>Norma UNI 11337-5:2017 Flussi informativi nei processi digitalizzati</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11337-6:2017 – Linea guida per la redazione del capitolato informativo</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Norma UNI 11337-7:2017 Requisiti di conoscenza, abilità e competenza delle figure coinvolte nella gestione e nella modellazione informativa</vt:lpstr>
      <vt:lpstr>Implementazione del BIM</vt:lpstr>
      <vt:lpstr>Implementazione del BIM</vt:lpstr>
      <vt:lpstr>Implementazione del BIM</vt:lpstr>
      <vt:lpstr>Implementazione del BIM</vt:lpstr>
      <vt:lpstr>Implementazione del BIM</vt:lpstr>
      <vt:lpstr>Implementazione del BIM</vt:lpstr>
      <vt:lpstr>Implementazione del BIM</vt:lpstr>
      <vt:lpstr>Implementazione del BIM</vt:lpstr>
      <vt:lpstr>Implementazione del BIM</vt:lpstr>
      <vt:lpstr>Implementazione del BIM</vt:lpstr>
      <vt:lpstr>Implementazione del BIM</vt:lpstr>
      <vt:lpstr>Implementazione del BIM</vt:lpstr>
      <vt:lpstr>Numeri del BIM</vt:lpstr>
      <vt:lpstr>Numeri del BIM</vt:lpstr>
      <vt:lpstr>Numeri del BIM</vt:lpstr>
      <vt:lpstr>Impegnarsi per implementare il BIM</vt:lpstr>
      <vt:lpstr>Implementazione del BIM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Antonio Piccinini</dc:creator>
  <cp:lastModifiedBy>Antonio Piccinini</cp:lastModifiedBy>
  <cp:revision>209</cp:revision>
  <dcterms:created xsi:type="dcterms:W3CDTF">2019-05-24T08:49:37Z</dcterms:created>
  <dcterms:modified xsi:type="dcterms:W3CDTF">2019-06-11T15:49:52Z</dcterms:modified>
</cp:coreProperties>
</file>