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7"/>
    <p:restoredTop sz="91894"/>
  </p:normalViewPr>
  <p:slideViewPr>
    <p:cSldViewPr snapToGrid="0" snapToObjects="1">
      <p:cViewPr varScale="1">
        <p:scale>
          <a:sx n="109" d="100"/>
          <a:sy n="109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2F50-0F23-FD40-BB9A-D7F4ABF2D0FF}" type="datetimeFigureOut">
              <a:rPr lang="it-IT" smtClean="0"/>
              <a:t>13/01/19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C84E-E430-B440-B4D1-A885F742EE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5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88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83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18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4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41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41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21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1B1D5-CAED-CC43-9596-9C8634775CA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4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ADE571D7-FE59-184C-B4E4-6ACDAAEB1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2"/>
            <a:ext cx="9148970" cy="514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2870"/>
            <a:ext cx="9144000" cy="2354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ts val="4200"/>
              </a:lnSpc>
              <a:defRPr sz="4000" b="1" u="none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br>
              <a:rPr lang="it-IT" dirty="0"/>
            </a:br>
            <a:r>
              <a:rPr lang="it-IT" dirty="0"/>
              <a:t>TITOLO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346711"/>
            <a:ext cx="9144000" cy="302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 b="1" i="0" cap="all" baseline="0">
                <a:solidFill>
                  <a:srgbClr val="0070C0"/>
                </a:solidFill>
                <a:latin typeface="Arial" panose="020B0604020202020204" pitchFamily="34" charset="0"/>
                <a:cs typeface="Al Tarikh" pitchFamily="2" charset="-7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LUOGO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206B5DF-BE36-9D4B-B1EA-32A4E8FB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9562" y="1156533"/>
            <a:ext cx="3085315" cy="17016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PROGETTO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9563" y="3188970"/>
            <a:ext cx="2871132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1ADBE06-6D32-F94F-A8FF-2B9CD09E0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4" y="26147"/>
            <a:ext cx="9107406" cy="511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3823" y="977504"/>
            <a:ext cx="3728686" cy="213955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fontAlgn="t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SEPARATORE </a:t>
            </a:r>
            <a:br>
              <a:rPr lang="it-IT" dirty="0"/>
            </a:br>
            <a:r>
              <a:rPr lang="it-IT" dirty="0"/>
              <a:t>PROGETTO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23823" y="3352390"/>
            <a:ext cx="1470395" cy="3679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i="0" cap="sm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CA6755-390F-BB4F-A57F-7C6BEDE072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"/>
            <a:ext cx="9230866" cy="518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73" y="1064602"/>
            <a:ext cx="8426975" cy="47196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none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73" y="1830174"/>
            <a:ext cx="4121677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48" y="1830174"/>
            <a:ext cx="3886200" cy="22883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80"/>
              </a:lnSpc>
              <a:defRPr sz="14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7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F38F29-5A55-7B41-93BB-9122B725A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70" y="0"/>
            <a:ext cx="915394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831" y="1114463"/>
            <a:ext cx="8345669" cy="4006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2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832" y="1515141"/>
            <a:ext cx="8298532" cy="40792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baseline="0">
                <a:latin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Sottotitolino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832" y="2092751"/>
            <a:ext cx="8345669" cy="2136349"/>
          </a:xfrm>
          <a:prstGeom prst="rect">
            <a:avLst/>
          </a:prstGeom>
        </p:spPr>
        <p:txBody>
          <a:bodyPr vert="horz" wrap="square" anchor="t" anchorCtr="0">
            <a:normAutofit/>
          </a:bodyPr>
          <a:lstStyle>
            <a:lvl1pPr marL="0" marR="0" indent="0" algn="just" defTabSz="685800" rtl="0" eaLnBrk="1" fontAlgn="t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schema Fare clic per modificare lo stile del titolo dello</a:t>
            </a:r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schema</a:t>
            </a:r>
            <a:r>
              <a:rPr lang="en-US" dirty="0"/>
              <a:t> - </a:t>
            </a:r>
            <a:r>
              <a:rPr lang="it-IT" dirty="0"/>
              <a:t>Fare clic per modificare lo stile del titolo dello schema</a:t>
            </a:r>
            <a:endParaRPr lang="en-US" dirty="0"/>
          </a:p>
          <a:p>
            <a:pPr marL="0" marR="0" lvl="0" indent="0" algn="l" defTabSz="685800" rtl="0" eaLnBrk="1" fontAlgn="t" latinLnBrk="0" hangingPunct="1">
              <a:lnSpc>
                <a:spcPts val="17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Fare clic per modificare lo stile del titolo dello </a:t>
            </a:r>
            <a:r>
              <a:rPr lang="it-IT" dirty="0" err="1"/>
              <a:t>schem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18A3D12-23B2-0342-B7D2-FFB2E31E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cap="none" dirty="0"/>
              <a:t>Il settore della Biomedicina in Sardegna (e in Italia):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1A6AB2-632A-0242-A370-1027480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potenzialità degli appalti per l'innovazione e dell'innovazione</a:t>
            </a:r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232" y="2047679"/>
            <a:ext cx="3401323" cy="2181422"/>
          </a:xfrm>
        </p:spPr>
      </p:pic>
    </p:spTree>
    <p:extLst>
      <p:ext uri="{BB962C8B-B14F-4D97-AF65-F5344CB8AC3E}">
        <p14:creationId xmlns:p14="http://schemas.microsoft.com/office/powerpoint/2010/main" val="151673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9967" y="953150"/>
            <a:ext cx="682031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TRAIETTORIE TECNOLOGICHE DI SVILUPPO A PRIORITÀ NAZIONALE</a:t>
            </a:r>
          </a:p>
          <a:p>
            <a:endParaRPr lang="it-IT" dirty="0"/>
          </a:p>
          <a:p>
            <a:r>
              <a:rPr lang="it-IT" dirty="0"/>
              <a:t>A partire dalle traiettorie proposte a livello regionale, MIUR e MISE hanno avviato la selezione di 5 (cinque) significative traiettorie di sviluppo prioritarie nazionali. Una di queste è:</a:t>
            </a:r>
          </a:p>
          <a:p>
            <a:endParaRPr lang="it-IT" dirty="0"/>
          </a:p>
          <a:p>
            <a:r>
              <a:rPr lang="it-IT" b="1" dirty="0"/>
              <a:t>Salute, alimentazione, </a:t>
            </a:r>
            <a:r>
              <a:rPr lang="it-IT" b="1" dirty="0" err="1"/>
              <a:t>qualita</a:t>
            </a:r>
            <a:r>
              <a:rPr lang="it-IT" b="1" dirty="0"/>
              <a:t>̀ della vita: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>
                <a:solidFill>
                  <a:srgbClr val="FF2600"/>
                </a:solidFill>
              </a:rPr>
              <a:t>Active &amp; </a:t>
            </a:r>
            <a:r>
              <a:rPr lang="it-IT" i="1" dirty="0" err="1">
                <a:solidFill>
                  <a:srgbClr val="FF2600"/>
                </a:solidFill>
              </a:rPr>
              <a:t>healthy</a:t>
            </a:r>
            <a:r>
              <a:rPr lang="it-IT" i="1" dirty="0">
                <a:solidFill>
                  <a:srgbClr val="FF2600"/>
                </a:solidFill>
              </a:rPr>
              <a:t> </a:t>
            </a:r>
            <a:r>
              <a:rPr lang="it-IT" i="1" dirty="0" err="1">
                <a:solidFill>
                  <a:srgbClr val="FF2600"/>
                </a:solidFill>
              </a:rPr>
              <a:t>ageing</a:t>
            </a:r>
            <a:r>
              <a:rPr lang="it-IT" dirty="0"/>
              <a:t>: tecnologie per l’invecchiamento attivo e l’assistenza domiciliare </a:t>
            </a:r>
          </a:p>
          <a:p>
            <a:pPr marL="285750" indent="-285750">
              <a:buFont typeface="Arial" charset="0"/>
              <a:buChar char="•"/>
            </a:pPr>
            <a:r>
              <a:rPr lang="it-IT" i="1" dirty="0">
                <a:solidFill>
                  <a:srgbClr val="FF2600"/>
                </a:solidFill>
              </a:rPr>
              <a:t>E-</a:t>
            </a:r>
            <a:r>
              <a:rPr lang="it-IT" i="1" dirty="0" err="1">
                <a:solidFill>
                  <a:srgbClr val="FF2600"/>
                </a:solidFill>
              </a:rPr>
              <a:t>health</a:t>
            </a:r>
            <a:r>
              <a:rPr lang="it-IT" dirty="0"/>
              <a:t>, diagnostica avanzata, </a:t>
            </a:r>
            <a:r>
              <a:rPr lang="it-IT" i="1" dirty="0" err="1"/>
              <a:t>medical</a:t>
            </a:r>
            <a:r>
              <a:rPr lang="it-IT" i="1" dirty="0"/>
              <a:t> </a:t>
            </a:r>
            <a:r>
              <a:rPr lang="it-IT" i="1" dirty="0" err="1"/>
              <a:t>devices</a:t>
            </a:r>
            <a:r>
              <a:rPr lang="it-IT" i="1" dirty="0"/>
              <a:t> </a:t>
            </a:r>
            <a:r>
              <a:rPr lang="it-IT" dirty="0"/>
              <a:t>e mini </a:t>
            </a:r>
            <a:r>
              <a:rPr lang="it-IT" dirty="0" err="1"/>
              <a:t>invasivita</a:t>
            </a:r>
            <a:r>
              <a:rPr lang="it-IT" dirty="0"/>
              <a:t>̀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Medicina rigenerativa, predittiva e personalizzata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2600"/>
                </a:solidFill>
              </a:rPr>
              <a:t>Biotecnologie, bioinformatica</a:t>
            </a:r>
            <a:r>
              <a:rPr lang="it-IT" dirty="0"/>
              <a:t> e sviluppo farmaceutico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Sviluppo dell’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agricoltura di precisione</a:t>
            </a:r>
            <a:r>
              <a:rPr lang="it-IT" dirty="0"/>
              <a:t> e l’agricoltura del futuro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/>
              <a:t>Sistemi e tecnologie per il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packaging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la conservazione e la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tracciabilita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̀ e si</a:t>
            </a:r>
            <a:r>
              <a:rPr lang="it-IT" dirty="0">
                <a:solidFill>
                  <a:srgbClr val="FF2600"/>
                </a:solidFill>
              </a:rPr>
              <a:t>cu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rez</a:t>
            </a:r>
            <a:r>
              <a:rPr lang="it-IT" dirty="0">
                <a:solidFill>
                  <a:srgbClr val="FF2600"/>
                </a:solidFill>
              </a:rPr>
              <a:t>za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delle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produzioni alimentari</a:t>
            </a:r>
            <a:r>
              <a:rPr lang="it-IT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rgbClr val="FF2600"/>
                </a:solidFill>
              </a:rPr>
              <a:t>Nutraceutica, Nutrigenomica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e A</a:t>
            </a:r>
            <a:r>
              <a:rPr lang="it-IT" dirty="0">
                <a:solidFill>
                  <a:srgbClr val="FF2600"/>
                </a:solidFill>
              </a:rPr>
              <a:t>li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men</a:t>
            </a:r>
            <a:r>
              <a:rPr lang="it-IT" dirty="0">
                <a:solidFill>
                  <a:srgbClr val="FF2600"/>
                </a:solidFill>
              </a:rPr>
              <a:t>ti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Fun</a:t>
            </a:r>
            <a:r>
              <a:rPr lang="it-IT" dirty="0">
                <a:solidFill>
                  <a:srgbClr val="FF2600"/>
                </a:solidFill>
              </a:rPr>
              <a:t>zio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it-IT" dirty="0">
                <a:solidFill>
                  <a:srgbClr val="FF2600"/>
                </a:solidFill>
              </a:rPr>
              <a:t>li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695" y="953150"/>
            <a:ext cx="1475178" cy="11323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050" y="2085463"/>
            <a:ext cx="1971233" cy="12544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706" y="3277892"/>
            <a:ext cx="1550373" cy="10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2698" y="1743407"/>
            <a:ext cx="8252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programmi trasversali al settore ICT (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Information and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Communication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Technology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):</a:t>
            </a: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definizione e costruzione di meccanismi basati su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standard aperti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per rendere il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sistema sanitario regionale una piattaforma per l’innovazione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su cui appoggiare nuovi servizi clinici e di ricerca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costruzione di un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sistema per il </a:t>
            </a:r>
            <a:r>
              <a:rPr lang="it-IT" sz="1400" b="1" i="1" dirty="0" err="1">
                <a:latin typeface="Arial" charset="0"/>
                <a:ea typeface="Arial" charset="0"/>
                <a:cs typeface="Arial" charset="0"/>
              </a:rPr>
              <a:t>repurposing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 a fini di ricerca dei record clinici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del sistema sanitario regionale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costruzione dell’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infrastruttura informatica necessaria per il popolamento, l’accesso e la gestione centralizzata di campioni biologici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provenienti da centri di ricerca e strutture sanitarie regionali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9162" y="1346696"/>
            <a:ext cx="4752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BIOMEDICINA E TECNOLOGIE PER LA SALUTE </a:t>
            </a:r>
            <a:r>
              <a:rPr lang="it-IT" sz="1400" b="1" dirty="0">
                <a:latin typeface="ArialMT" charset="0"/>
              </a:rPr>
              <a:t>+ </a:t>
            </a:r>
            <a:r>
              <a:rPr lang="it-IT" sz="1400" b="1" dirty="0">
                <a:solidFill>
                  <a:srgbClr val="7030A0"/>
                </a:solidFill>
                <a:latin typeface="ArialMT" charset="0"/>
              </a:rPr>
              <a:t>ICT</a:t>
            </a:r>
            <a:endParaRPr lang="it-IT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48713" y="1089522"/>
            <a:ext cx="85860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BIOMEDICINA E TECNOLOGIE PER LA SALUTE</a:t>
            </a:r>
            <a:r>
              <a:rPr lang="fr-FR" sz="1400" b="1" dirty="0">
                <a:solidFill>
                  <a:srgbClr val="FF0000"/>
                </a:solidFill>
                <a:latin typeface="ArialMT" charset="0"/>
              </a:rPr>
              <a:t>: </a:t>
            </a:r>
            <a:r>
              <a:rPr lang="it-IT" sz="1400" b="1" dirty="0">
                <a:latin typeface="ArialMT" charset="0"/>
              </a:rPr>
              <a:t>TRAIETTORIE TECNOLOGICHE</a:t>
            </a:r>
          </a:p>
          <a:p>
            <a:endParaRPr lang="it-IT" sz="1400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MT" charset="0"/>
              </a:rPr>
              <a:t>Tecnologie </a:t>
            </a:r>
            <a:r>
              <a:rPr lang="it-IT" sz="1400" b="1" dirty="0" err="1">
                <a:latin typeface="ArialMT" charset="0"/>
              </a:rPr>
              <a:t>omiche</a:t>
            </a:r>
            <a:r>
              <a:rPr lang="it-IT" sz="1400" dirty="0">
                <a:latin typeface="ArialMT" charset="0"/>
              </a:rPr>
              <a:t> e </a:t>
            </a:r>
            <a:r>
              <a:rPr lang="it-IT" sz="1400" b="1" dirty="0">
                <a:latin typeface="ArialMT" charset="0"/>
              </a:rPr>
              <a:t>biotecnologie</a:t>
            </a:r>
            <a:r>
              <a:rPr lang="it-IT" sz="1400" dirty="0">
                <a:latin typeface="ArialMT" charset="0"/>
              </a:rPr>
              <a:t> per lo sviluppo di metodi di </a:t>
            </a:r>
            <a:r>
              <a:rPr lang="it-IT" sz="1400" b="1" dirty="0">
                <a:latin typeface="ArialMT" charset="0"/>
              </a:rPr>
              <a:t>prevenzione</a:t>
            </a:r>
            <a:r>
              <a:rPr lang="it-IT" sz="1400" dirty="0">
                <a:latin typeface="ArialMT" charset="0"/>
              </a:rPr>
              <a:t>, </a:t>
            </a:r>
            <a:r>
              <a:rPr lang="it-IT" sz="1400" b="1" dirty="0">
                <a:latin typeface="ArialMT" charset="0"/>
              </a:rPr>
              <a:t>diagnosi</a:t>
            </a:r>
            <a:r>
              <a:rPr lang="it-IT" sz="1400" dirty="0">
                <a:latin typeface="ArialMT" charset="0"/>
              </a:rPr>
              <a:t> e </a:t>
            </a:r>
            <a:r>
              <a:rPr lang="it-IT" sz="1400" b="1" dirty="0">
                <a:latin typeface="ArialMT" charset="0"/>
              </a:rPr>
              <a:t>cura</a:t>
            </a:r>
            <a:r>
              <a:rPr lang="it-IT" sz="1400" dirty="0">
                <a:latin typeface="ArialMT" charset="0"/>
              </a:rPr>
              <a:t> </a:t>
            </a:r>
            <a:r>
              <a:rPr lang="it-IT" sz="1400" b="1" dirty="0">
                <a:latin typeface="ArialMT" charset="0"/>
              </a:rPr>
              <a:t>personalizzata</a:t>
            </a:r>
            <a:r>
              <a:rPr lang="it-IT" sz="1400" dirty="0">
                <a:latin typeface="ArialMT" charset="0"/>
              </a:rPr>
              <a:t> e associate tecnologie di analisi </a:t>
            </a:r>
            <a:r>
              <a:rPr lang="it-IT" sz="1400" b="1" dirty="0">
                <a:latin typeface="ArialMT" charset="0"/>
              </a:rPr>
              <a:t>bioinformatica</a:t>
            </a:r>
            <a:r>
              <a:rPr lang="it-IT" sz="1400" dirty="0">
                <a:latin typeface="ArialMT" charset="0"/>
              </a:rPr>
              <a:t> ed </a:t>
            </a:r>
            <a:r>
              <a:rPr lang="it-IT" sz="1400" b="1" dirty="0">
                <a:latin typeface="ArialMT" charset="0"/>
              </a:rPr>
              <a:t>automazione</a:t>
            </a:r>
            <a:r>
              <a:rPr lang="it-IT" sz="1400" dirty="0">
                <a:latin typeface="ArialMT" charset="0"/>
              </a:rPr>
              <a:t> del processo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b="1" dirty="0">
                <a:latin typeface="ArialMT" charset="0"/>
              </a:rPr>
              <a:t>Filiera integrata di sviluppo </a:t>
            </a:r>
            <a:r>
              <a:rPr lang="it-IT" sz="1400" dirty="0">
                <a:latin typeface="ArialMT" charset="0"/>
              </a:rPr>
              <a:t>(preclinico e clinico) di nuovi sistemi </a:t>
            </a:r>
            <a:r>
              <a:rPr lang="it-IT" sz="1400" b="1" dirty="0">
                <a:latin typeface="ArialMT" charset="0"/>
              </a:rPr>
              <a:t>diagnostici e trattamenti </a:t>
            </a:r>
            <a:r>
              <a:rPr lang="it-IT" sz="1400" dirty="0">
                <a:latin typeface="ArialMT" charset="0"/>
              </a:rPr>
              <a:t>innovativi, farmacologici e non farmacologici, per la cura della </a:t>
            </a:r>
            <a:r>
              <a:rPr lang="it-IT" sz="1400" b="1" dirty="0">
                <a:latin typeface="ArialMT" charset="0"/>
              </a:rPr>
              <a:t>salute</a:t>
            </a:r>
            <a:r>
              <a:rPr lang="it-IT" sz="1400" dirty="0">
                <a:latin typeface="ArialMT" charset="0"/>
              </a:rPr>
              <a:t>, la </a:t>
            </a:r>
            <a:r>
              <a:rPr lang="it-IT" sz="1400" b="1" dirty="0">
                <a:latin typeface="ArialMT" charset="0"/>
              </a:rPr>
              <a:t>cosmesi</a:t>
            </a:r>
            <a:r>
              <a:rPr lang="it-IT" sz="1400" dirty="0">
                <a:latin typeface="ArialMT" charset="0"/>
              </a:rPr>
              <a:t> e il </a:t>
            </a:r>
            <a:r>
              <a:rPr lang="it-IT" sz="1400" b="1" dirty="0">
                <a:latin typeface="ArialMT" charset="0"/>
              </a:rPr>
              <a:t>benessere</a:t>
            </a:r>
            <a:r>
              <a:rPr lang="it-IT" sz="1400" dirty="0">
                <a:latin typeface="ArialMT" charset="0"/>
              </a:rPr>
              <a:t> dell’uomo.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MT" charset="0"/>
              </a:rPr>
              <a:t>Tecnologie biomediche per l’ottimizzazione dei processi di </a:t>
            </a:r>
            <a:r>
              <a:rPr lang="it-IT" sz="1400" b="1" dirty="0">
                <a:latin typeface="ArialMT" charset="0"/>
              </a:rPr>
              <a:t>sorveglianza sanitaria, immunoprofilassi e terapia in medicina veterinaria</a:t>
            </a:r>
            <a:r>
              <a:rPr lang="it-IT" sz="1400" dirty="0">
                <a:latin typeface="ArialMT" charset="0"/>
              </a:rPr>
              <a:t> per un’efficiente gestione della </a:t>
            </a:r>
            <a:r>
              <a:rPr lang="it-IT" sz="1400" b="1" dirty="0">
                <a:latin typeface="ArialMT" charset="0"/>
              </a:rPr>
              <a:t>qualità delle produzioni animali, la sicurezza alimentare e le zoonosi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MT" charset="0"/>
              </a:rPr>
              <a:t>Tecnologie di informatica biomedica per lo sviluppo di un’efficiente ed efficace interazione ed </a:t>
            </a:r>
            <a:r>
              <a:rPr lang="it-IT" sz="1400" b="1" dirty="0">
                <a:latin typeface="ArialMT" charset="0"/>
              </a:rPr>
              <a:t>integrazione del sistema sanitario regionale con la ricerca scientifica e tecnologica </a:t>
            </a:r>
            <a:r>
              <a:rPr lang="it-IT" sz="1400" dirty="0">
                <a:latin typeface="ArialMT" charset="0"/>
              </a:rPr>
              <a:t>pubblica e privata. 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0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00080" y="1721493"/>
            <a:ext cx="8215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Esempi di ricerca di soluzioni sul mercato: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va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oltre i prodotti e i servizi esistenti</a:t>
            </a:r>
          </a:p>
          <a:p>
            <a:pPr marL="285750" indent="-285750">
              <a:buFont typeface="Wingdings" charset="2"/>
              <a:buChar char="Ø"/>
            </a:pP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può essere </a:t>
            </a:r>
            <a:r>
              <a:rPr lang="it-IT" sz="1400" b="1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</a:rPr>
              <a:t>soddisfatto con prodotti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 servizi esistenti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53868" y="1766319"/>
            <a:ext cx="8215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Esempi di ricerca di soluzioni sul mercato: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va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oltre i prodotti e i servizi esistenti</a:t>
            </a:r>
          </a:p>
          <a:p>
            <a:endParaRPr lang="it-IT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SONO NECESSARIE RICERCA, SVILUPPO E INNOVAZIONE: PCP E PPI</a:t>
            </a:r>
          </a:p>
        </p:txBody>
      </p:sp>
    </p:spTree>
    <p:extLst>
      <p:ext uri="{BB962C8B-B14F-4D97-AF65-F5344CB8AC3E}">
        <p14:creationId xmlns:p14="http://schemas.microsoft.com/office/powerpoint/2010/main" val="72645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090874" y="2541847"/>
            <a:ext cx="272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ESIGENZA DI TECNOLOGIA PER: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TRASPORTO DEI LETTI OSPEDALIERI</a:t>
            </a:r>
          </a:p>
          <a:p>
            <a:pPr algn="ctr"/>
            <a:r>
              <a:rPr lang="it-IT" b="1" dirty="0"/>
              <a:t>(Ospedale Niguarda, Milano)</a:t>
            </a:r>
          </a:p>
        </p:txBody>
      </p:sp>
      <p:sp>
        <p:nvSpPr>
          <p:cNvPr id="3" name="Rettangolo 2"/>
          <p:cNvSpPr/>
          <p:nvPr/>
        </p:nvSpPr>
        <p:spPr>
          <a:xfrm>
            <a:off x="579073" y="1969171"/>
            <a:ext cx="3695068" cy="196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b="1" dirty="0">
                <a:solidFill>
                  <a:srgbClr val="FF0000"/>
                </a:solidFill>
              </a:rPr>
              <a:t>appalto </a:t>
            </a:r>
            <a:r>
              <a:rPr lang="it-IT" b="1" dirty="0" err="1">
                <a:solidFill>
                  <a:srgbClr val="FF0000"/>
                </a:solidFill>
              </a:rPr>
              <a:t>pre</a:t>
            </a:r>
            <a:r>
              <a:rPr lang="it-IT" b="1" dirty="0">
                <a:solidFill>
                  <a:srgbClr val="FF0000"/>
                </a:solidFill>
              </a:rPr>
              <a:t>-commerciale </a:t>
            </a:r>
            <a:r>
              <a:rPr lang="it-IT" dirty="0"/>
              <a:t>consente di porre a bando un </a:t>
            </a:r>
            <a:r>
              <a:rPr lang="it-IT" b="1" dirty="0"/>
              <a:t>problema tecnologico da risolvere</a:t>
            </a:r>
          </a:p>
          <a:p>
            <a:endParaRPr lang="it-IT" b="1" dirty="0"/>
          </a:p>
          <a:p>
            <a:r>
              <a:rPr lang="it-IT" dirty="0"/>
              <a:t>Così si va ad abilitare gli offerenti (OE) a proporre differenti soluzioni innovative, </a:t>
            </a:r>
            <a:r>
              <a:rPr lang="it-IT" u="sng" dirty="0"/>
              <a:t>anche tecnologicamente alternative</a:t>
            </a:r>
            <a:r>
              <a:rPr lang="it-IT" dirty="0"/>
              <a:t>, per rispondere alle necessità della stazione appaltante:</a:t>
            </a:r>
          </a:p>
          <a:p>
            <a:endParaRPr lang="it-IT" dirty="0"/>
          </a:p>
          <a:p>
            <a:r>
              <a:rPr lang="it-IT" b="1" dirty="0"/>
              <a:t>Servizi di ricerca e sviluppo e loro progettazione</a:t>
            </a:r>
          </a:p>
        </p:txBody>
      </p:sp>
      <p:pic>
        <p:nvPicPr>
          <p:cNvPr id="5" name="Immagine 4" descr="Schermata 2018-10-18 alle 20.40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752" y="1969171"/>
            <a:ext cx="4005788" cy="1932358"/>
          </a:xfrm>
          <a:prstGeom prst="rect">
            <a:avLst/>
          </a:prstGeom>
        </p:spPr>
      </p:pic>
      <p:pic>
        <p:nvPicPr>
          <p:cNvPr id="6" name="Immagine 5" descr="Schermata 2018-10-18 alle 20.40.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480" y="1789043"/>
            <a:ext cx="4303477" cy="2112486"/>
          </a:xfrm>
          <a:prstGeom prst="rect">
            <a:avLst/>
          </a:prstGeom>
        </p:spPr>
      </p:pic>
      <p:pic>
        <p:nvPicPr>
          <p:cNvPr id="10" name="Immagine 9" descr="Schermata 2018-10-18 alle 20.42.3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86" y="1668354"/>
            <a:ext cx="3340454" cy="2734801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331359" y="1734415"/>
            <a:ext cx="4153255" cy="2692954"/>
            <a:chOff x="4331359" y="1734415"/>
            <a:chExt cx="4153255" cy="2692954"/>
          </a:xfrm>
        </p:grpSpPr>
        <p:pic>
          <p:nvPicPr>
            <p:cNvPr id="13" name="Immagine 12" descr="Schermata 2018-10-18 alle 20.44.27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359" y="2745873"/>
              <a:ext cx="2202854" cy="1681496"/>
            </a:xfrm>
            <a:prstGeom prst="rect">
              <a:avLst/>
            </a:prstGeom>
          </p:spPr>
        </p:pic>
        <p:pic>
          <p:nvPicPr>
            <p:cNvPr id="14" name="Immagine 13" descr="Schermata 2018-10-18 alle 20.41.53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3414" y="1734415"/>
              <a:ext cx="2601200" cy="1852206"/>
            </a:xfrm>
            <a:prstGeom prst="rect">
              <a:avLst/>
            </a:prstGeom>
          </p:spPr>
        </p:pic>
        <p:pic>
          <p:nvPicPr>
            <p:cNvPr id="15" name="Immagine 14" descr="Schermata 2018-10-18 alle 20.41.35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1359" y="1734415"/>
              <a:ext cx="2059204" cy="1067371"/>
            </a:xfrm>
            <a:prstGeom prst="rect">
              <a:avLst/>
            </a:prstGeom>
          </p:spPr>
        </p:pic>
      </p:grpSp>
      <p:sp>
        <p:nvSpPr>
          <p:cNvPr id="16" name="Rettangolo 15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</p:spTree>
    <p:extLst>
      <p:ext uri="{BB962C8B-B14F-4D97-AF65-F5344CB8AC3E}">
        <p14:creationId xmlns:p14="http://schemas.microsoft.com/office/powerpoint/2010/main" val="10028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58588" y="1111624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perché Regione Lombardia</a:t>
            </a: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ha scelto un PCP?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841" y="1044753"/>
            <a:ext cx="1849623" cy="32830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957" y="1044753"/>
            <a:ext cx="1816207" cy="3223768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5262280" y="1084729"/>
            <a:ext cx="2169459" cy="1004047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710968" y="3323788"/>
            <a:ext cx="2169459" cy="1004047"/>
          </a:xfrm>
          <a:prstGeom prst="ellipse">
            <a:avLst/>
          </a:prstGeom>
          <a:noFill/>
          <a:ln w="28575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6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7723" y="1776529"/>
            <a:ext cx="8452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PRIMO PASSO della PA, per raggiungere l’obiettivo è una </a:t>
            </a:r>
            <a:r>
              <a:rPr lang="it-IT" b="1" dirty="0"/>
              <a:t>consultazione aperta al mercato</a:t>
            </a:r>
            <a:r>
              <a:rPr lang="it-IT" dirty="0"/>
              <a:t>, in via preliminare alle</a:t>
            </a:r>
            <a:r>
              <a:rPr lang="it-IT" b="1" dirty="0"/>
              <a:t> fasi successive di una procedura multistadio </a:t>
            </a:r>
            <a:r>
              <a:rPr lang="it-IT" b="1" dirty="0" err="1"/>
              <a:t>pre</a:t>
            </a:r>
            <a:r>
              <a:rPr lang="it-IT" b="1" dirty="0"/>
              <a:t>-commerciale </a:t>
            </a:r>
            <a:r>
              <a:rPr lang="it-IT" dirty="0"/>
              <a:t>per servizi di ricerca industriale e sviluppo sperimentale, inclusa </a:t>
            </a:r>
            <a:r>
              <a:rPr lang="it-IT" b="1" dirty="0"/>
              <a:t>la validazione e sperimentazione di prototipi</a:t>
            </a:r>
            <a:r>
              <a:rPr lang="it-IT" dirty="0"/>
              <a:t>, volti ad accrescere le funzionalità di prodotti e servizi già esistenti o a realizzarne dei nuovi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7721" y="2759066"/>
            <a:ext cx="8452696" cy="14927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sz="1300" dirty="0"/>
              <a:t>La procedura di gara </a:t>
            </a:r>
            <a:r>
              <a:rPr lang="it-IT" sz="1300" dirty="0" err="1"/>
              <a:t>pre</a:t>
            </a:r>
            <a:r>
              <a:rPr lang="it-IT" sz="1300" dirty="0"/>
              <a:t>-commerciale è tipicamente articolata nelle seguenti tre fasi:</a:t>
            </a:r>
          </a:p>
          <a:p>
            <a:r>
              <a:rPr lang="it-IT" sz="1300" dirty="0"/>
              <a:t>Fase 1, «</a:t>
            </a:r>
            <a:r>
              <a:rPr lang="it-IT" sz="1300" b="1" dirty="0"/>
              <a:t>Elaborazione della soluzione</a:t>
            </a:r>
            <a:r>
              <a:rPr lang="it-IT" sz="1300" dirty="0"/>
              <a:t>»;</a:t>
            </a:r>
          </a:p>
          <a:p>
            <a:r>
              <a:rPr lang="it-IT" sz="1300" dirty="0"/>
              <a:t>Fase 2, «</a:t>
            </a:r>
            <a:r>
              <a:rPr lang="it-IT" sz="1300" b="1" dirty="0"/>
              <a:t>Messa a punto di prototipi</a:t>
            </a:r>
            <a:r>
              <a:rPr lang="it-IT" sz="1300" dirty="0"/>
              <a:t>»;</a:t>
            </a:r>
          </a:p>
          <a:p>
            <a:r>
              <a:rPr lang="it-IT" sz="1300" dirty="0"/>
              <a:t>Fase 3, «</a:t>
            </a:r>
            <a:r>
              <a:rPr lang="it-IT" sz="1300" b="1" dirty="0"/>
              <a:t>Sviluppo iniziale di </a:t>
            </a:r>
            <a:r>
              <a:rPr lang="it-IT" sz="1300" b="1" dirty="0" err="1"/>
              <a:t>quantita</a:t>
            </a:r>
            <a:r>
              <a:rPr lang="it-IT" sz="1300" b="1" dirty="0"/>
              <a:t>̀ limitate di primi prodotti/servizi in forma di serie sperimentali</a:t>
            </a:r>
            <a:r>
              <a:rPr lang="it-IT" sz="1300" dirty="0"/>
              <a:t>».</a:t>
            </a:r>
          </a:p>
          <a:p>
            <a:r>
              <a:rPr lang="it-IT" sz="1300" dirty="0"/>
              <a:t>Dopo ogni fase, verranno effettuate valutazioni intermedie, volte a selezionare gradualmente la migliore delle soluzioni concorrenti.</a:t>
            </a:r>
          </a:p>
          <a:p>
            <a:r>
              <a:rPr lang="it-IT" sz="1300" b="1" dirty="0">
                <a:solidFill>
                  <a:srgbClr val="0000FF"/>
                </a:solidFill>
              </a:rPr>
              <a:t>I contraenti con le offerte economicamente </a:t>
            </a:r>
            <a:r>
              <a:rPr lang="it-IT" sz="1300" b="1" dirty="0" err="1">
                <a:solidFill>
                  <a:srgbClr val="0000FF"/>
                </a:solidFill>
              </a:rPr>
              <a:t>piu</a:t>
            </a:r>
            <a:r>
              <a:rPr lang="it-IT" sz="1300" b="1" dirty="0">
                <a:solidFill>
                  <a:srgbClr val="0000FF"/>
                </a:solidFill>
              </a:rPr>
              <a:t>̀ vantaggiose stipuleranno un contratto specifico per la fase successiva.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</p:spTree>
    <p:extLst>
      <p:ext uri="{BB962C8B-B14F-4D97-AF65-F5344CB8AC3E}">
        <p14:creationId xmlns:p14="http://schemas.microsoft.com/office/powerpoint/2010/main" val="72210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18628" y="1773574"/>
            <a:ext cx="8439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 volte è relativamente semplice spiegare al “mercato” quale sia il fabbisogno della Stazione Appaltante</a:t>
            </a: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(es. un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bedmover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Altre volte è molto più complesso. Es.:</a:t>
            </a: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Applicazioni innovative di Realtà̀ Virtuale e Aumentata </a:t>
            </a: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per persone con una condizione dello spettro autistico (ASC) </a:t>
            </a: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e la Stazione Appaltante è un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partenariato</a:t>
            </a:r>
            <a:r>
              <a:rPr lang="it-IT" sz="1400" b="1" dirty="0">
                <a:solidFill>
                  <a:srgbClr val="FF0000"/>
                </a:solidFill>
              </a:rPr>
              <a:t> ,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beneficiario di un finanziamento (es. comunitario)</a:t>
            </a:r>
          </a:p>
          <a:p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</p:spTree>
    <p:extLst>
      <p:ext uri="{BB962C8B-B14F-4D97-AF65-F5344CB8AC3E}">
        <p14:creationId xmlns:p14="http://schemas.microsoft.com/office/powerpoint/2010/main" val="6359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4284" y="2561397"/>
            <a:ext cx="1980033" cy="715581"/>
          </a:xfrm>
          <a:prstGeom prst="rect">
            <a:avLst/>
          </a:prstGeom>
          <a:solidFill>
            <a:srgbClr val="FF2600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Sebbene complesso, il fabbisogno può e deve essere ben spiegato</a:t>
            </a:r>
          </a:p>
        </p:txBody>
      </p:sp>
      <p:pic>
        <p:nvPicPr>
          <p:cNvPr id="4" name="Immagine 3" descr="Schermata 2018-10-18 alle 23.11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121" y="1804922"/>
            <a:ext cx="6217578" cy="2464541"/>
          </a:xfrm>
          <a:prstGeom prst="rect">
            <a:avLst/>
          </a:prstGeom>
          <a:ln>
            <a:solidFill>
              <a:srgbClr val="FF2600"/>
            </a:solidFill>
          </a:ln>
        </p:spPr>
      </p:pic>
      <p:cxnSp>
        <p:nvCxnSpPr>
          <p:cNvPr id="6" name="Connettore 1 5"/>
          <p:cNvCxnSpPr/>
          <p:nvPr/>
        </p:nvCxnSpPr>
        <p:spPr>
          <a:xfrm>
            <a:off x="4246831" y="2710878"/>
            <a:ext cx="4506283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685478" y="2904246"/>
            <a:ext cx="3964704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685478" y="3721176"/>
            <a:ext cx="6067636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689857" y="3889101"/>
            <a:ext cx="6063257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694490" y="4057932"/>
            <a:ext cx="6067636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710330" y="4223988"/>
            <a:ext cx="2267065" cy="0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5746376" y="3550024"/>
            <a:ext cx="2988809" cy="819"/>
          </a:xfrm>
          <a:prstGeom prst="line">
            <a:avLst/>
          </a:prstGeom>
          <a:ln w="28575" cmpd="sng">
            <a:solidFill>
              <a:srgbClr val="FF2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1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8FFC1D1-4A05-A04E-B301-E9EB77BC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823" y="1212837"/>
            <a:ext cx="3728686" cy="2139553"/>
          </a:xfrm>
        </p:spPr>
        <p:txBody>
          <a:bodyPr>
            <a:normAutofit/>
          </a:bodyPr>
          <a:lstStyle/>
          <a:p>
            <a:r>
              <a:rPr lang="it-IT" sz="2000" dirty="0"/>
              <a:t>S3 </a:t>
            </a:r>
            <a:r>
              <a:rPr lang="it-IT" sz="2000" cap="none" dirty="0"/>
              <a:t>della </a:t>
            </a:r>
            <a:r>
              <a:rPr lang="it-IT" sz="2000" dirty="0"/>
              <a:t>Regione Sardegna:</a:t>
            </a:r>
            <a:br>
              <a:rPr lang="it-IT" sz="2000" dirty="0"/>
            </a:br>
            <a:r>
              <a:rPr lang="it-IT" sz="2000" cap="none" dirty="0"/>
              <a:t>i campi d’azione dell’</a:t>
            </a:r>
            <a:r>
              <a:rPr lang="it-IT" sz="2000" cap="none" dirty="0" err="1"/>
              <a:t>ads</a:t>
            </a:r>
            <a:r>
              <a:rPr lang="it-IT" sz="2000" cap="none" dirty="0"/>
              <a:t> </a:t>
            </a:r>
            <a:r>
              <a:rPr lang="it-IT" sz="2000" dirty="0"/>
              <a:t>Biomedicina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69699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8-10-18 alle 23.20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083" y="1541239"/>
            <a:ext cx="3552112" cy="210005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0104" y="3598950"/>
            <a:ext cx="8452696" cy="692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sz="1300" dirty="0"/>
              <a:t>Fase 1, «</a:t>
            </a:r>
            <a:r>
              <a:rPr lang="it-IT" sz="1300" b="1" dirty="0"/>
              <a:t>Elaborazione della soluzione</a:t>
            </a:r>
            <a:r>
              <a:rPr lang="it-IT" sz="1300" dirty="0"/>
              <a:t>»;</a:t>
            </a:r>
          </a:p>
          <a:p>
            <a:r>
              <a:rPr lang="it-IT" sz="1300" dirty="0"/>
              <a:t>Fase 2, «</a:t>
            </a:r>
            <a:r>
              <a:rPr lang="it-IT" sz="1300" b="1" dirty="0"/>
              <a:t>Messa a punto di prototipi</a:t>
            </a:r>
            <a:r>
              <a:rPr lang="it-IT" sz="1300" dirty="0"/>
              <a:t>»;</a:t>
            </a:r>
          </a:p>
          <a:p>
            <a:r>
              <a:rPr lang="it-IT" sz="1300" dirty="0"/>
              <a:t>Fase 3, «</a:t>
            </a:r>
            <a:r>
              <a:rPr lang="it-IT" sz="1300" b="1" dirty="0"/>
              <a:t>Sviluppo iniziale di </a:t>
            </a:r>
            <a:r>
              <a:rPr lang="it-IT" sz="1300" b="1" dirty="0" err="1"/>
              <a:t>quantita</a:t>
            </a:r>
            <a:r>
              <a:rPr lang="it-IT" sz="1300" b="1" dirty="0"/>
              <a:t>̀ limitate di primi prodotti/servizi in forma di serie sperimentali</a:t>
            </a:r>
            <a:r>
              <a:rPr lang="it-IT" sz="1300" dirty="0"/>
              <a:t>».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96300" y="1980247"/>
            <a:ext cx="334105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Max 4 “vincitori” per 50.000,00 € ciascuno</a:t>
            </a:r>
          </a:p>
          <a:p>
            <a:endParaRPr lang="it-IT" dirty="0"/>
          </a:p>
          <a:p>
            <a:r>
              <a:rPr lang="it-IT" dirty="0"/>
              <a:t>Max 3 “vincitori” per 200.000,00 € ciascuno</a:t>
            </a:r>
          </a:p>
          <a:p>
            <a:endParaRPr lang="it-IT" dirty="0"/>
          </a:p>
          <a:p>
            <a:r>
              <a:rPr lang="it-IT" dirty="0"/>
              <a:t>Max 2 “vincitori” per 400.000,00 € ciascuno</a:t>
            </a:r>
          </a:p>
          <a:p>
            <a:endParaRPr lang="it-IT" dirty="0"/>
          </a:p>
        </p:txBody>
      </p:sp>
      <p:sp>
        <p:nvSpPr>
          <p:cNvPr id="9" name="Freccia sinistra 8"/>
          <p:cNvSpPr/>
          <p:nvPr/>
        </p:nvSpPr>
        <p:spPr>
          <a:xfrm>
            <a:off x="5127604" y="2109979"/>
            <a:ext cx="368696" cy="1570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sinistra 14"/>
          <p:cNvSpPr/>
          <p:nvPr/>
        </p:nvSpPr>
        <p:spPr>
          <a:xfrm>
            <a:off x="5127604" y="2487716"/>
            <a:ext cx="368696" cy="1570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sinistra 15"/>
          <p:cNvSpPr/>
          <p:nvPr/>
        </p:nvSpPr>
        <p:spPr>
          <a:xfrm>
            <a:off x="5127604" y="2883764"/>
            <a:ext cx="368696" cy="15705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535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  <p:pic>
        <p:nvPicPr>
          <p:cNvPr id="5" name="Immagine 4" descr="Schermata 2018-10-18 alle 23.29.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9" y="2235842"/>
            <a:ext cx="8612214" cy="1106224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444217" y="2332840"/>
            <a:ext cx="1604510" cy="191195"/>
          </a:xfrm>
          <a:prstGeom prst="roundRect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444217" y="2845389"/>
            <a:ext cx="3393368" cy="191195"/>
          </a:xfrm>
          <a:prstGeom prst="roundRect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57203" y="2017054"/>
            <a:ext cx="5674656" cy="307777"/>
          </a:xfrm>
          <a:prstGeom prst="rect">
            <a:avLst/>
          </a:prstGeom>
          <a:solidFill>
            <a:srgbClr val="FF26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RIABILITAZIONE DOMICILIARE NEI PAZIENTI POST-ICTUS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4236291" y="2323876"/>
            <a:ext cx="586721" cy="200159"/>
          </a:xfrm>
          <a:prstGeom prst="roundRect">
            <a:avLst/>
          </a:prstGeom>
          <a:noFill/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066800" y="3756212"/>
            <a:ext cx="88998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 + 4 + 3</a:t>
            </a:r>
            <a:endParaRPr lang="it-IT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0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95052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  <p:pic>
        <p:nvPicPr>
          <p:cNvPr id="3" name="Immagine 2" descr="Schermata 2018-10-18 alle 23.42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212" y="2047945"/>
            <a:ext cx="2088257" cy="1572408"/>
          </a:xfrm>
          <a:prstGeom prst="rect">
            <a:avLst/>
          </a:prstGeom>
          <a:ln>
            <a:solidFill>
              <a:srgbClr val="FF2600"/>
            </a:solidFill>
          </a:ln>
        </p:spPr>
      </p:pic>
      <p:pic>
        <p:nvPicPr>
          <p:cNvPr id="4" name="Immagine 3" descr="Schermata 2018-10-18 alle 23.42.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730" y="1850729"/>
            <a:ext cx="2277459" cy="1781177"/>
          </a:xfrm>
          <a:prstGeom prst="rect">
            <a:avLst/>
          </a:prstGeom>
          <a:ln>
            <a:solidFill>
              <a:srgbClr val="FF2600"/>
            </a:solidFill>
          </a:ln>
        </p:spPr>
      </p:pic>
      <p:pic>
        <p:nvPicPr>
          <p:cNvPr id="6" name="Immagine 5" descr="Schermata 2018-10-18 alle 23.42.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12" y="1449872"/>
            <a:ext cx="2426317" cy="2211327"/>
          </a:xfrm>
          <a:prstGeom prst="rect">
            <a:avLst/>
          </a:prstGeom>
          <a:ln>
            <a:solidFill>
              <a:srgbClr val="FF2600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331139" y="3715495"/>
            <a:ext cx="8452696" cy="692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it-IT" sz="1300" dirty="0"/>
              <a:t>Fase 1, «</a:t>
            </a:r>
            <a:r>
              <a:rPr lang="it-IT" sz="1300" b="1" dirty="0"/>
              <a:t>Elaborazione della soluzione</a:t>
            </a:r>
            <a:r>
              <a:rPr lang="it-IT" sz="1300" dirty="0"/>
              <a:t>»;</a:t>
            </a:r>
          </a:p>
          <a:p>
            <a:r>
              <a:rPr lang="it-IT" sz="1300" dirty="0"/>
              <a:t>Fase 2, «</a:t>
            </a:r>
            <a:r>
              <a:rPr lang="it-IT" sz="1300" b="1" dirty="0"/>
              <a:t>Messa a punto di prototipi</a:t>
            </a:r>
            <a:r>
              <a:rPr lang="it-IT" sz="1300" dirty="0"/>
              <a:t>»;</a:t>
            </a:r>
          </a:p>
          <a:p>
            <a:r>
              <a:rPr lang="it-IT" sz="1300" dirty="0"/>
              <a:t>Fase 3, «</a:t>
            </a:r>
            <a:r>
              <a:rPr lang="it-IT" sz="1300" b="1" dirty="0"/>
              <a:t>Sviluppo iniziale di </a:t>
            </a:r>
            <a:r>
              <a:rPr lang="it-IT" sz="1300" b="1" dirty="0" err="1"/>
              <a:t>quantita</a:t>
            </a:r>
            <a:r>
              <a:rPr lang="it-IT" sz="1300" b="1" dirty="0"/>
              <a:t>̀ limitate di primi prodotti/servizi in forma di serie sperimentali</a:t>
            </a:r>
            <a:r>
              <a:rPr lang="it-IT" sz="1300" dirty="0"/>
              <a:t>».</a:t>
            </a:r>
          </a:p>
        </p:txBody>
      </p:sp>
      <p:sp>
        <p:nvSpPr>
          <p:cNvPr id="2" name="Freccia destra 1"/>
          <p:cNvSpPr/>
          <p:nvPr/>
        </p:nvSpPr>
        <p:spPr>
          <a:xfrm>
            <a:off x="242047" y="1850729"/>
            <a:ext cx="259977" cy="26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/>
          <p:cNvSpPr/>
          <p:nvPr/>
        </p:nvSpPr>
        <p:spPr>
          <a:xfrm>
            <a:off x="3425741" y="2518170"/>
            <a:ext cx="259977" cy="26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/>
          <p:cNvSpPr/>
          <p:nvPr/>
        </p:nvSpPr>
        <p:spPr>
          <a:xfrm>
            <a:off x="6534223" y="2838015"/>
            <a:ext cx="259977" cy="264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858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  <p:pic>
        <p:nvPicPr>
          <p:cNvPr id="7" name="Immagine 6" descr="Schermata 2018-10-18 alle 23.46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97" y="1994895"/>
            <a:ext cx="8556818" cy="1880131"/>
          </a:xfrm>
          <a:prstGeom prst="rect">
            <a:avLst/>
          </a:prstGeom>
        </p:spPr>
      </p:pic>
      <p:pic>
        <p:nvPicPr>
          <p:cNvPr id="5" name="Immagine 4" descr="Schermata 2018-10-18 alle 23.46.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453" y="2874761"/>
            <a:ext cx="2242796" cy="879866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2102932" y="2028038"/>
            <a:ext cx="4438007" cy="191195"/>
          </a:xfrm>
          <a:prstGeom prst="roundRect">
            <a:avLst/>
          </a:prstGeom>
          <a:noFill/>
          <a:ln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>
            <a:off x="1442835" y="2514193"/>
            <a:ext cx="7112276" cy="4891"/>
          </a:xfrm>
          <a:prstGeom prst="line">
            <a:avLst/>
          </a:prstGeom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95350" y="2675559"/>
            <a:ext cx="672838" cy="4888"/>
          </a:xfrm>
          <a:prstGeom prst="line">
            <a:avLst/>
          </a:prstGeom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1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4974" y="1760465"/>
            <a:ext cx="3639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</a:rPr>
              <a:t>IL PARTENARIATO PER L’INNOVAZIONE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5487" y="2262773"/>
            <a:ext cx="7969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Anche in questo caso si abbandona la logica delle “anagrafiche” per quella delle “funzioni d’uso”</a:t>
            </a:r>
          </a:p>
          <a:p>
            <a:endParaRPr lang="it-IT" sz="1400" dirty="0">
              <a:solidFill>
                <a:srgbClr val="1A171B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si sposta il focus dal prodotto o servizio da acquistare alla </a:t>
            </a:r>
            <a:r>
              <a:rPr lang="it-IT" sz="1400" b="1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finalità</a:t>
            </a:r>
            <a:r>
              <a:rPr lang="it-IT" sz="1400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, all’</a:t>
            </a:r>
            <a:r>
              <a:rPr lang="it-IT" sz="1400" b="1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esigenza</a:t>
            </a:r>
            <a:r>
              <a:rPr lang="it-IT" sz="1400" dirty="0">
                <a:solidFill>
                  <a:srgbClr val="1A171B"/>
                </a:solidFill>
                <a:latin typeface="Arial" charset="0"/>
                <a:ea typeface="Arial" charset="0"/>
                <a:cs typeface="Arial" charset="0"/>
              </a:rPr>
              <a:t> che si vuole soddisfare con 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l’acquisto</a:t>
            </a:r>
          </a:p>
          <a:p>
            <a:endParaRPr lang="it-IT" sz="1400" b="1" dirty="0">
              <a:solidFill>
                <a:srgbClr val="1A171B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quindi</a:t>
            </a:r>
            <a:r>
              <a:rPr lang="fr-FR" sz="1400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standardizzare la domanda, non l’offerta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va </a:t>
            </a:r>
            <a:r>
              <a:rPr lang="it-IT" b="1" dirty="0">
                <a:solidFill>
                  <a:srgbClr val="FF0000"/>
                </a:solidFill>
              </a:rPr>
              <a:t>oltre i prodotti e i servizi esistenti</a:t>
            </a:r>
          </a:p>
        </p:txBody>
      </p:sp>
    </p:spTree>
    <p:extLst>
      <p:ext uri="{BB962C8B-B14F-4D97-AF65-F5344CB8AC3E}">
        <p14:creationId xmlns:p14="http://schemas.microsoft.com/office/powerpoint/2010/main" val="1226520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3613" y="1125200"/>
            <a:ext cx="7438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</a:rPr>
              <a:t>PARTENARIATO PER L’INNOVAZIONE? GARE BASATE SULLA CO-PROGETTAZIONE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804" y="1432976"/>
            <a:ext cx="1672124" cy="29530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" y="1676400"/>
            <a:ext cx="6639201" cy="2116427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953111" y="1686560"/>
            <a:ext cx="2456329" cy="286871"/>
          </a:xfrm>
          <a:prstGeom prst="roundRect">
            <a:avLst/>
          </a:prstGeom>
          <a:solidFill>
            <a:srgbClr val="FFF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812391" y="2987040"/>
            <a:ext cx="3085413" cy="286871"/>
          </a:xfrm>
          <a:prstGeom prst="roundRect">
            <a:avLst/>
          </a:prstGeom>
          <a:solidFill>
            <a:srgbClr val="FFF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8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3613" y="1125200"/>
            <a:ext cx="7438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</a:rPr>
              <a:t>PARTENARIATO PER L’INNOVAZIONE? GARE BASATE SULLA CO-PROGETTAZIONE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804" y="1432976"/>
            <a:ext cx="1672124" cy="29530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" y="1676400"/>
            <a:ext cx="6639201" cy="21164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05" y="2463244"/>
            <a:ext cx="6601969" cy="1285722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571351" y="3332480"/>
            <a:ext cx="5199529" cy="286871"/>
          </a:xfrm>
          <a:prstGeom prst="roundRect">
            <a:avLst/>
          </a:prstGeom>
          <a:solidFill>
            <a:srgbClr val="FFF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953111" y="1686560"/>
            <a:ext cx="2456329" cy="286871"/>
          </a:xfrm>
          <a:prstGeom prst="roundRect">
            <a:avLst/>
          </a:prstGeom>
          <a:solidFill>
            <a:srgbClr val="FFF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97031" y="2479040"/>
            <a:ext cx="6378089" cy="286871"/>
          </a:xfrm>
          <a:prstGeom prst="roundRect">
            <a:avLst/>
          </a:prstGeom>
          <a:solidFill>
            <a:srgbClr val="FFF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sinistra 3"/>
          <p:cNvSpPr/>
          <p:nvPr/>
        </p:nvSpPr>
        <p:spPr>
          <a:xfrm>
            <a:off x="6615951" y="4186517"/>
            <a:ext cx="726141" cy="181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674664" y="4123762"/>
            <a:ext cx="900952" cy="300082"/>
          </a:xfrm>
          <a:prstGeom prst="rect">
            <a:avLst/>
          </a:prstGeom>
          <a:solidFill>
            <a:srgbClr val="FFFC00"/>
          </a:solidFill>
        </p:spPr>
        <p:txBody>
          <a:bodyPr wrap="none" rtlCol="0">
            <a:spAutoFit/>
          </a:bodyPr>
          <a:lstStyle/>
          <a:p>
            <a:r>
              <a:rPr lang="it-IT" b="1"/>
              <a:t>acquisto!!</a:t>
            </a:r>
          </a:p>
        </p:txBody>
      </p:sp>
    </p:spTree>
    <p:extLst>
      <p:ext uri="{BB962C8B-B14F-4D97-AF65-F5344CB8AC3E}">
        <p14:creationId xmlns:p14="http://schemas.microsoft.com/office/powerpoint/2010/main" val="190802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2080085"/>
            <a:ext cx="8215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Esempi di ricerca di soluzioni sul mercato:</a:t>
            </a: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il fabbisogno di innovazione può essere soddisfatto con</a:t>
            </a:r>
            <a:r>
              <a:rPr lang="it-IT" sz="1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prodotti e servizi esistenti</a:t>
            </a:r>
          </a:p>
          <a:p>
            <a:pPr algn="ctr"/>
            <a:endParaRPr lang="it-IT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(NON sono necessarie Ricerca, Sviluppo e Innovazione: artt. 62 e 64)</a:t>
            </a:r>
          </a:p>
          <a:p>
            <a:pPr algn="ctr"/>
            <a:endParaRPr lang="it-IT" sz="1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8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2618" y="2342068"/>
            <a:ext cx="2813020" cy="1131079"/>
          </a:xfrm>
          <a:prstGeom prst="rect">
            <a:avLst/>
          </a:prstGeom>
          <a:solidFill>
            <a:srgbClr val="FF2600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La Stazione Appaltante ha un fabbisogno tecnologico, ad esempio necessita di implementare le proprie </a:t>
            </a:r>
            <a:r>
              <a:rPr lang="it-IT" b="1" dirty="0">
                <a:solidFill>
                  <a:srgbClr val="FFFFFF"/>
                </a:solidFill>
              </a:rPr>
              <a:t>competenze in ambito di chirurgia robotica (es. ASL di Pescara)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6" name="Immagine 5" descr="Schermata 2018-10-19 alle 01.27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405" y="1636779"/>
            <a:ext cx="4371436" cy="26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36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32130" y="1585345"/>
            <a:ext cx="2765227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Conosce il mercato e ritiene  che </a:t>
            </a:r>
            <a:r>
              <a:rPr lang="it-IT" b="1" dirty="0"/>
              <a:t>non sarà necessaria R&amp;D prima della procedura d’appalto.</a:t>
            </a:r>
          </a:p>
          <a:p>
            <a:endParaRPr lang="it-IT" dirty="0"/>
          </a:p>
          <a:p>
            <a:r>
              <a:rPr lang="it-IT" dirty="0"/>
              <a:t>Poiché non è possibile produrre una specifica dei prodotti e dei servizi necessari, instaura un </a:t>
            </a:r>
            <a:r>
              <a:rPr lang="it-IT" b="1" dirty="0">
                <a:solidFill>
                  <a:srgbClr val="FF2600"/>
                </a:solidFill>
              </a:rPr>
              <a:t>Dialogo Competitivo (art. 64).</a:t>
            </a:r>
          </a:p>
          <a:p>
            <a:endParaRPr lang="it-IT" dirty="0"/>
          </a:p>
          <a:p>
            <a:r>
              <a:rPr lang="it-IT" dirty="0"/>
              <a:t>Diversamente avrebbe operato secondo procedura competitiva con negoziazione (art. 62).</a:t>
            </a:r>
          </a:p>
          <a:p>
            <a:endParaRPr lang="it-IT" dirty="0"/>
          </a:p>
        </p:txBody>
      </p:sp>
      <p:pic>
        <p:nvPicPr>
          <p:cNvPr id="3" name="Immagine 2" descr="Schermata 2018-10-19 alle 00.59.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770" y="1693446"/>
            <a:ext cx="5515834" cy="25756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4" name="Connettore 1 3"/>
          <p:cNvCxnSpPr/>
          <p:nvPr/>
        </p:nvCxnSpPr>
        <p:spPr>
          <a:xfrm>
            <a:off x="3442447" y="3603812"/>
            <a:ext cx="4876800" cy="0"/>
          </a:xfrm>
          <a:prstGeom prst="line">
            <a:avLst/>
          </a:prstGeom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3119715" y="3810000"/>
            <a:ext cx="457202" cy="2"/>
          </a:xfrm>
          <a:prstGeom prst="line">
            <a:avLst/>
          </a:prstGeom>
          <a:ln w="28575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0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llout 13 10"/>
          <p:cNvSpPr/>
          <p:nvPr/>
        </p:nvSpPr>
        <p:spPr>
          <a:xfrm>
            <a:off x="415209" y="3361348"/>
            <a:ext cx="5217645" cy="337137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987257" y="1836842"/>
            <a:ext cx="1586930" cy="507831"/>
          </a:xfrm>
          <a:prstGeom prst="rect">
            <a:avLst/>
          </a:prstGeom>
          <a:noFill/>
          <a:ln w="28575" cmpd="sng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llout 13 8"/>
          <p:cNvSpPr/>
          <p:nvPr/>
        </p:nvSpPr>
        <p:spPr>
          <a:xfrm>
            <a:off x="415209" y="1713931"/>
            <a:ext cx="5217645" cy="1331540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15209" y="1305781"/>
            <a:ext cx="6747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Quali Stazioni Appaltanti in Sardegna e in Italia?</a:t>
            </a:r>
          </a:p>
          <a:p>
            <a:endParaRPr lang="it-IT" dirty="0"/>
          </a:p>
          <a:p>
            <a:r>
              <a:rPr lang="it-IT" dirty="0"/>
              <a:t>Università</a:t>
            </a:r>
          </a:p>
          <a:p>
            <a:r>
              <a:rPr lang="it-IT" dirty="0"/>
              <a:t>CNR</a:t>
            </a:r>
          </a:p>
          <a:p>
            <a:r>
              <a:rPr lang="it-IT" dirty="0"/>
              <a:t>Istituti Zooprofilattici</a:t>
            </a:r>
          </a:p>
          <a:p>
            <a:r>
              <a:rPr lang="it-IT" dirty="0"/>
              <a:t>Enti di Ricerca vigilati dallo Stato (ENEA, Area Science Park, AIFA, ISS, </a:t>
            </a:r>
            <a:r>
              <a:rPr lang="it-IT" dirty="0" err="1"/>
              <a:t>etc</a:t>
            </a:r>
            <a:r>
              <a:rPr lang="it-IT" dirty="0"/>
              <a:t>)</a:t>
            </a:r>
          </a:p>
          <a:p>
            <a:r>
              <a:rPr lang="it-IT" dirty="0"/>
              <a:t>Enti di Ricerca vigilati dalle Regioni (Porto Conte Ricerche, CRS4)</a:t>
            </a:r>
          </a:p>
          <a:p>
            <a:r>
              <a:rPr lang="it-IT" dirty="0"/>
              <a:t>Enti locali (ASL/Assessorati Sanità, Politiche Sociali, Politiche Ambientali)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Agenzie Regionali (AGRIS Sardegna)</a:t>
            </a:r>
          </a:p>
          <a:p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33265" y="1836842"/>
            <a:ext cx="1640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Medicina umana</a:t>
            </a:r>
          </a:p>
          <a:p>
            <a:r>
              <a:rPr lang="it-IT" dirty="0"/>
              <a:t>Medicina veterinaria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933265" y="3348076"/>
            <a:ext cx="2539681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/>
              <a:t>Medicina veterinaria (produzioni)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987257" y="3348076"/>
            <a:ext cx="2485689" cy="350409"/>
          </a:xfrm>
          <a:prstGeom prst="rect">
            <a:avLst/>
          </a:prstGeom>
          <a:noFill/>
          <a:ln w="28575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9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8656" y="2033525"/>
            <a:ext cx="2732361" cy="196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2600"/>
                </a:solidFill>
              </a:rPr>
              <a:t>Dialogo Competitivo</a:t>
            </a:r>
            <a:r>
              <a:rPr lang="it-IT" dirty="0"/>
              <a:t> consente alla Stazione Appaltante, in relazione a particolari appalti di servizi o di forniture ad alto impatto tecnologico, di </a:t>
            </a:r>
            <a:r>
              <a:rPr lang="it-IT" b="1" dirty="0"/>
              <a:t>accrescere la conoscenza di quello che il mercato </a:t>
            </a:r>
            <a:r>
              <a:rPr lang="it-IT" b="1" dirty="0" err="1"/>
              <a:t>puo</a:t>
            </a:r>
            <a:r>
              <a:rPr lang="it-IT" b="1" dirty="0"/>
              <a:t>̀ offrire, per una migliore pianificazione e gestione della gara di appalto</a:t>
            </a:r>
          </a:p>
        </p:txBody>
      </p:sp>
      <p:pic>
        <p:nvPicPr>
          <p:cNvPr id="5" name="Immagine 4" descr="Schermata 2018-10-19 alle 01.12.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398" y="2022585"/>
            <a:ext cx="5547014" cy="1973015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3140737" y="2028038"/>
            <a:ext cx="3270470" cy="191195"/>
          </a:xfrm>
          <a:prstGeom prst="roundRect">
            <a:avLst/>
          </a:prstGeom>
          <a:noFill/>
          <a:ln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182226" y="3769282"/>
            <a:ext cx="3519186" cy="226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140737" y="2904565"/>
            <a:ext cx="5725357" cy="1091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90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78656" y="2033525"/>
            <a:ext cx="2732361" cy="196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</a:t>
            </a:r>
            <a:r>
              <a:rPr lang="it-IT" b="1" dirty="0">
                <a:solidFill>
                  <a:srgbClr val="FF2600"/>
                </a:solidFill>
              </a:rPr>
              <a:t>Dialogo Competitivo</a:t>
            </a:r>
            <a:r>
              <a:rPr lang="it-IT" b="1" dirty="0"/>
              <a:t> </a:t>
            </a:r>
            <a:r>
              <a:rPr lang="it-IT" dirty="0"/>
              <a:t>consente alla Stazione Appaltante, in relazione a particolari appalti di servizi o di forniture ad alto impatto tecnologico, di </a:t>
            </a:r>
            <a:r>
              <a:rPr lang="it-IT" b="1" dirty="0"/>
              <a:t>accrescere la conoscenza di quello che il mercato </a:t>
            </a:r>
            <a:r>
              <a:rPr lang="it-IT" b="1" dirty="0" err="1"/>
              <a:t>puo</a:t>
            </a:r>
            <a:r>
              <a:rPr lang="it-IT" b="1" dirty="0"/>
              <a:t>̀ offrire, per una migliore pianificazione e gestione della gara di appalto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2942740" y="2162620"/>
            <a:ext cx="3106604" cy="226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Schermata 2018-10-19 alle 01.18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294" y="1768299"/>
            <a:ext cx="5532145" cy="2527029"/>
          </a:xfrm>
          <a:prstGeom prst="rect">
            <a:avLst/>
          </a:prstGeom>
        </p:spPr>
      </p:pic>
      <p:sp>
        <p:nvSpPr>
          <p:cNvPr id="5" name="Freccia destra 4"/>
          <p:cNvSpPr/>
          <p:nvPr/>
        </p:nvSpPr>
        <p:spPr>
          <a:xfrm>
            <a:off x="3079294" y="2033525"/>
            <a:ext cx="252625" cy="129095"/>
          </a:xfrm>
          <a:prstGeom prst="rightArrow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/>
          <p:cNvSpPr/>
          <p:nvPr/>
        </p:nvSpPr>
        <p:spPr>
          <a:xfrm>
            <a:off x="3079294" y="2657085"/>
            <a:ext cx="252625" cy="129095"/>
          </a:xfrm>
          <a:prstGeom prst="rightArrow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3079294" y="3280645"/>
            <a:ext cx="5359746" cy="1014683"/>
            <a:chOff x="3079294" y="3280645"/>
            <a:chExt cx="5359746" cy="1014683"/>
          </a:xfrm>
        </p:grpSpPr>
        <p:sp>
          <p:nvSpPr>
            <p:cNvPr id="11" name="Freccia destra 10"/>
            <p:cNvSpPr/>
            <p:nvPr/>
          </p:nvSpPr>
          <p:spPr>
            <a:xfrm>
              <a:off x="3079294" y="3280645"/>
              <a:ext cx="252625" cy="129095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destra 11"/>
            <p:cNvSpPr/>
            <p:nvPr/>
          </p:nvSpPr>
          <p:spPr>
            <a:xfrm>
              <a:off x="3079294" y="3497592"/>
              <a:ext cx="252625" cy="129095"/>
            </a:xfrm>
            <a:prstGeom prst="righ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5994722" y="4062904"/>
              <a:ext cx="2444318" cy="0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3177072" y="4290674"/>
              <a:ext cx="2817650" cy="4654"/>
            </a:xfrm>
            <a:prstGeom prst="line">
              <a:avLst/>
            </a:prstGeom>
            <a:ln w="2857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47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808430" y="2261383"/>
            <a:ext cx="2813020" cy="1338828"/>
          </a:xfrm>
          <a:prstGeom prst="rect">
            <a:avLst/>
          </a:prstGeom>
          <a:solidFill>
            <a:srgbClr val="FF2600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La Stazione Appaltante ha un fabbisogno tecnologico, ad esempio necessita di implementare i sistemi di trasporto a circuito chiuso di campioni fissati in formalina</a:t>
            </a:r>
            <a:r>
              <a:rPr lang="it-IT" b="1" dirty="0">
                <a:solidFill>
                  <a:srgbClr val="FFFFFF"/>
                </a:solidFill>
              </a:rPr>
              <a:t> (es. Roma, San Giovanni – Addolorata)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999" y="2342776"/>
            <a:ext cx="2923810" cy="9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7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40104" y="1058103"/>
            <a:ext cx="82150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Esempi di ricerca di soluzioni sul mercato:</a:t>
            </a:r>
          </a:p>
          <a:p>
            <a:pPr algn="ctr"/>
            <a:r>
              <a:rPr lang="it-IT" b="1" dirty="0"/>
              <a:t>quando il fabbisogno di innovazione può essere soddisfatto con</a:t>
            </a:r>
            <a:r>
              <a:rPr lang="it-IT" b="1" dirty="0">
                <a:solidFill>
                  <a:srgbClr val="FF0000"/>
                </a:solidFill>
              </a:rPr>
              <a:t> prodotti e servizi esistenti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992" y="1564100"/>
            <a:ext cx="5118451" cy="273850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250059" y="1657065"/>
            <a:ext cx="30848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Conosce il mercato e ritiene  che </a:t>
            </a:r>
            <a:r>
              <a:rPr lang="it-IT" b="1" dirty="0"/>
              <a:t>non sarà necessaria R&amp;D prima della procedura d’appalto.</a:t>
            </a:r>
          </a:p>
          <a:p>
            <a:endParaRPr lang="it-IT" dirty="0"/>
          </a:p>
          <a:p>
            <a:r>
              <a:rPr lang="it-IT" dirty="0"/>
              <a:t>La SA produce una specifica dei prodotti e dei servizi necessari, secondo </a:t>
            </a:r>
            <a:r>
              <a:rPr lang="it-IT" b="1" dirty="0">
                <a:solidFill>
                  <a:srgbClr val="FF2600"/>
                </a:solidFill>
              </a:rPr>
              <a:t>procedura competitiva con negoziazione (art. 62).</a:t>
            </a:r>
          </a:p>
          <a:p>
            <a:endParaRPr lang="it-IT" dirty="0"/>
          </a:p>
          <a:p>
            <a:r>
              <a:rPr lang="it-IT" dirty="0"/>
              <a:t>Diversamente avrebbe operato con instaura un Dialogo Competitivo (art. 64).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759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16981" y="2339787"/>
            <a:ext cx="32784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GRAZIE PER L’ATTENZIONE</a:t>
            </a: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prof. Sergio </a:t>
            </a:r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Uzzau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Dipartimento di Scienze Biomediche</a:t>
            </a:r>
          </a:p>
          <a:p>
            <a:pPr algn="ctr"/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Università di Sassari</a:t>
            </a:r>
          </a:p>
          <a:p>
            <a:pPr algn="ctr"/>
            <a:r>
              <a:rPr lang="it-IT" sz="1400" b="1" dirty="0" err="1">
                <a:latin typeface="Arial" charset="0"/>
                <a:ea typeface="Arial" charset="0"/>
                <a:cs typeface="Arial" charset="0"/>
              </a:rPr>
              <a:t>uzzau@uniss.it</a:t>
            </a:r>
            <a:endParaRPr lang="it-IT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4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8377" y="130768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Quali Operatori Economici in Italia e in Sardegna (per settori)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48709" y="1789046"/>
            <a:ext cx="1586930" cy="507831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llout 13 3"/>
          <p:cNvSpPr/>
          <p:nvPr/>
        </p:nvSpPr>
        <p:spPr>
          <a:xfrm>
            <a:off x="469196" y="1795874"/>
            <a:ext cx="5217645" cy="515180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94717" y="1795874"/>
            <a:ext cx="14285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Enti pubblici</a:t>
            </a:r>
          </a:p>
          <a:p>
            <a:r>
              <a:rPr lang="it-IT" dirty="0"/>
              <a:t>Società pubbliche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869" y="1600589"/>
            <a:ext cx="67470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Università, CNR, ENEA, Area Science Park, ISS, etc. </a:t>
            </a:r>
          </a:p>
          <a:p>
            <a:r>
              <a:rPr lang="it-IT" dirty="0"/>
              <a:t>Porto Conte Ricerche, CRS4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61086" y="2726713"/>
            <a:ext cx="1586930" cy="507831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llout 13 7"/>
          <p:cNvSpPr/>
          <p:nvPr/>
        </p:nvSpPr>
        <p:spPr>
          <a:xfrm>
            <a:off x="481573" y="2733541"/>
            <a:ext cx="5217645" cy="515180"/>
          </a:xfrm>
          <a:prstGeom prst="accentBorderCallout1">
            <a:avLst>
              <a:gd name="adj1" fmla="val 20575"/>
              <a:gd name="adj2" fmla="val 102806"/>
              <a:gd name="adj3" fmla="val 32818"/>
              <a:gd name="adj4" fmla="val 106777"/>
            </a:avLst>
          </a:prstGeom>
          <a:solidFill>
            <a:srgbClr val="FFFFFF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07094" y="2733541"/>
            <a:ext cx="1685077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/>
              <a:t>PMI e grandi imprese</a:t>
            </a:r>
          </a:p>
          <a:p>
            <a:r>
              <a:rPr lang="it-IT" dirty="0"/>
              <a:t>Start up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41246" y="2825032"/>
            <a:ext cx="5136989" cy="3000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/>
              <a:t>Settori Biotecnologie, nanotecnologie, ICT, Imprese del Terzo Settore </a:t>
            </a:r>
          </a:p>
        </p:txBody>
      </p:sp>
    </p:spTree>
    <p:extLst>
      <p:ext uri="{BB962C8B-B14F-4D97-AF65-F5344CB8AC3E}">
        <p14:creationId xmlns:p14="http://schemas.microsoft.com/office/powerpoint/2010/main" val="69584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1959" y="1423262"/>
            <a:ext cx="4874651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OBIETTIVO GENERALE della S3 per il settore Biomedicina:</a:t>
            </a:r>
          </a:p>
          <a:p>
            <a:endParaRPr lang="it-IT" dirty="0"/>
          </a:p>
          <a:p>
            <a:r>
              <a:rPr lang="it-IT" b="1" dirty="0"/>
              <a:t>“Sviluppo di un efficace e completo sistema di ricerca traslazionale in grado di erogare servizi ad alto valore aggiunto”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Ricerca</a:t>
            </a:r>
            <a:r>
              <a:rPr lang="it-IT" dirty="0"/>
              <a:t> </a:t>
            </a:r>
            <a:r>
              <a:rPr lang="it-IT" b="1" dirty="0"/>
              <a:t>Traslazionale</a:t>
            </a:r>
            <a:r>
              <a:rPr lang="it-IT" dirty="0"/>
              <a:t> = finalizzata al trasferimento dei risultati delle ricerche sperimentali alle applicazioni cliniche ("from </a:t>
            </a:r>
            <a:r>
              <a:rPr lang="it-IT" dirty="0" err="1"/>
              <a:t>bench</a:t>
            </a:r>
            <a:r>
              <a:rPr lang="it-IT" dirty="0"/>
              <a:t> to </a:t>
            </a:r>
            <a:r>
              <a:rPr lang="it-IT" dirty="0" err="1"/>
              <a:t>bedside</a:t>
            </a:r>
            <a:r>
              <a:rPr lang="it-IT" dirty="0"/>
              <a:t>"). Si ratta quindi di ricerca e innovazione con forti potenzialità di impatto sul </a:t>
            </a:r>
            <a:r>
              <a:rPr lang="it-IT" b="1" dirty="0"/>
              <a:t>mercato</a:t>
            </a:r>
            <a:r>
              <a:rPr lang="it-IT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610" y="1423262"/>
            <a:ext cx="3644507" cy="27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5463" y="1411455"/>
            <a:ext cx="4219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MT" charset="0"/>
              </a:rPr>
              <a:t>Prevedere:</a:t>
            </a:r>
          </a:p>
          <a:p>
            <a:endParaRPr lang="it-IT" sz="1400" dirty="0">
              <a:latin typeface="ArialMT" charset="0"/>
            </a:endParaRPr>
          </a:p>
          <a:p>
            <a:r>
              <a:rPr lang="it-IT" sz="1400" dirty="0">
                <a:latin typeface="ArialMT" charset="0"/>
              </a:rPr>
              <a:t>l’applicazione di </a:t>
            </a:r>
            <a:r>
              <a:rPr lang="it-IT" sz="1400" b="1" dirty="0" err="1">
                <a:latin typeface="ArialMT" charset="0"/>
              </a:rPr>
              <a:t>KETs</a:t>
            </a:r>
            <a:r>
              <a:rPr lang="it-IT" sz="1400" dirty="0">
                <a:latin typeface="ArialMT" charset="0"/>
              </a:rPr>
              <a:t> nella ricerca per nuovi prodotti per la salute dell’uomo; </a:t>
            </a:r>
          </a:p>
        </p:txBody>
      </p:sp>
      <p:pic>
        <p:nvPicPr>
          <p:cNvPr id="7" name="Immagine 6" descr="Schermata 2018-10-21 alle 10.39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273" y="2272017"/>
            <a:ext cx="1611383" cy="10865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50551" y="1747903"/>
            <a:ext cx="19891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Micro- e nano-</a:t>
            </a:r>
            <a:r>
              <a:rPr lang="it-IT" dirty="0" err="1"/>
              <a:t>electronics</a:t>
            </a:r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5171719" y="1754959"/>
            <a:ext cx="1931125" cy="300082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7177596" y="2079591"/>
            <a:ext cx="999792" cy="552131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246052" y="2074330"/>
            <a:ext cx="8404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Advance</a:t>
            </a:r>
          </a:p>
          <a:p>
            <a:r>
              <a:rPr lang="it-IT" dirty="0" err="1"/>
              <a:t>materials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7255212" y="2782249"/>
            <a:ext cx="1274958" cy="300082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288389" y="2763901"/>
            <a:ext cx="11912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Biotechnology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7226988" y="3435594"/>
            <a:ext cx="1274958" cy="300082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5608442" y="3557411"/>
            <a:ext cx="1214280" cy="788810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203717" y="3421482"/>
            <a:ext cx="13430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Nanotechnology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651629" y="3586099"/>
            <a:ext cx="17567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Advanced </a:t>
            </a:r>
            <a:r>
              <a:rPr lang="it-IT" dirty="0" err="1"/>
              <a:t>manifacturing</a:t>
            </a:r>
            <a:r>
              <a:rPr lang="it-IT" dirty="0"/>
              <a:t> Systems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3788105" y="2808259"/>
            <a:ext cx="1274958" cy="300082"/>
          </a:xfrm>
          <a:prstGeom prst="roundRect">
            <a:avLst/>
          </a:prstGeom>
          <a:noFill/>
          <a:ln w="381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41234" y="2789911"/>
            <a:ext cx="877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Photonics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6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529" y="1154624"/>
            <a:ext cx="4810009" cy="306091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5463" y="1411455"/>
            <a:ext cx="471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ArialMT" charset="0"/>
              </a:rPr>
              <a:t>Altro elemento che pervade l’S3 Sardegna è l’aderenza a principi di </a:t>
            </a:r>
            <a:r>
              <a:rPr lang="it-IT" sz="1400" b="1" dirty="0" err="1">
                <a:solidFill>
                  <a:srgbClr val="FF0000"/>
                </a:solidFill>
                <a:latin typeface="ArialMT" charset="0"/>
              </a:rPr>
              <a:t>Bioeconomia</a:t>
            </a:r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 e di Economia Circolare</a:t>
            </a:r>
            <a:r>
              <a:rPr lang="it-IT" sz="1400" dirty="0">
                <a:latin typeface="ArialMT" charset="0"/>
              </a:rPr>
              <a:t>:</a:t>
            </a:r>
          </a:p>
          <a:p>
            <a:endParaRPr lang="it-IT" sz="1400" dirty="0">
              <a:latin typeface="ArialMT" charset="0"/>
            </a:endParaRPr>
          </a:p>
          <a:p>
            <a:r>
              <a:rPr lang="it-IT" sz="1400" dirty="0">
                <a:latin typeface="ArialMT" charset="0"/>
              </a:rPr>
              <a:t>Anche nell’innovazione della Biomedicina e tecnologie per la salute si deve proporre l’utilizzazione </a:t>
            </a:r>
            <a:r>
              <a:rPr lang="it-IT" sz="1400" b="1" dirty="0">
                <a:latin typeface="ArialMT" charset="0"/>
              </a:rPr>
              <a:t>sostenibile</a:t>
            </a:r>
            <a:r>
              <a:rPr lang="it-IT" sz="1400" dirty="0">
                <a:latin typeface="ArialMT" charset="0"/>
              </a:rPr>
              <a:t> di risorse naturali </a:t>
            </a:r>
            <a:r>
              <a:rPr lang="it-IT" sz="1400" b="1" dirty="0">
                <a:latin typeface="ArialMT" charset="0"/>
              </a:rPr>
              <a:t>rinnovabili</a:t>
            </a:r>
            <a:r>
              <a:rPr lang="it-IT" sz="1400" dirty="0">
                <a:latin typeface="ArialMT" charset="0"/>
              </a:rPr>
              <a:t> e alla loro trasformazione con particolare riferimento allo sviluppo e alla produzione di </a:t>
            </a:r>
            <a:r>
              <a:rPr lang="it-IT" sz="1400" b="1" dirty="0">
                <a:latin typeface="ArialMT" charset="0"/>
              </a:rPr>
              <a:t>farmaci</a:t>
            </a:r>
            <a:r>
              <a:rPr lang="it-IT" sz="1400" dirty="0">
                <a:latin typeface="ArialMT" charset="0"/>
              </a:rPr>
              <a:t> o </a:t>
            </a:r>
            <a:r>
              <a:rPr lang="it-IT" sz="1400" b="1" dirty="0">
                <a:latin typeface="ArialMT" charset="0"/>
              </a:rPr>
              <a:t>cosmetici</a:t>
            </a:r>
            <a:r>
              <a:rPr lang="it-IT" sz="1400" dirty="0">
                <a:latin typeface="ArialMT" charset="0"/>
              </a:rPr>
              <a:t> derivanti da </a:t>
            </a:r>
            <a:r>
              <a:rPr lang="it-IT" sz="1400" b="1" dirty="0">
                <a:latin typeface="ArialMT" charset="0"/>
              </a:rPr>
              <a:t>materie prime naturali o da scarti di lavorazione dell’industria agroalimentare.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275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33952" y="175757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Infine, si promuove l’innovazione in ambito biomedicale secondo la logica del </a:t>
            </a:r>
            <a:r>
              <a:rPr lang="it-IT" sz="1400" b="1" i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one-health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quindi</a:t>
            </a:r>
            <a:r>
              <a:rPr lang="mr-IN" sz="14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mr-IN" sz="1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si premiano le relazioni tra innovazioni nel settore della salute ambientale, veterinario, e umano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01" y="1363851"/>
            <a:ext cx="4044877" cy="27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2698" y="1782305"/>
            <a:ext cx="82528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charset="0"/>
                <a:ea typeface="Arial" charset="0"/>
                <a:cs typeface="Arial" charset="0"/>
              </a:rPr>
              <a:t>programmi trasversali al settore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agrifood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nuove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metodologie diagnostiche per la sicurezza alimentare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b="1" dirty="0">
                <a:latin typeface="ArialMT" charset="0"/>
              </a:rPr>
              <a:t>nuove molecole </a:t>
            </a:r>
            <a:r>
              <a:rPr lang="it-IT" sz="1400" dirty="0">
                <a:latin typeface="ArialMT" charset="0"/>
              </a:rPr>
              <a:t>per trattamenti cosmetici, anche a partire </a:t>
            </a:r>
            <a:r>
              <a:rPr lang="it-IT" sz="1400" b="1" dirty="0">
                <a:latin typeface="ArialMT" charset="0"/>
              </a:rPr>
              <a:t>da altre aree produttive di specializzazione regionale </a:t>
            </a:r>
          </a:p>
          <a:p>
            <a:pPr marL="285750" indent="-285750">
              <a:buFont typeface="Arial" charset="0"/>
              <a:buChar char="•"/>
            </a:pPr>
            <a:endParaRPr lang="it-IT" sz="14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nuovi prodotti nel settore nutrizionale e, in particolare, degli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alimenti funzionali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(naturali o industriali),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integratori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1400" b="1" i="1" dirty="0" err="1"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b="1" i="1" dirty="0" err="1">
                <a:latin typeface="Arial" charset="0"/>
                <a:ea typeface="Arial" charset="0"/>
                <a:cs typeface="Arial" charset="0"/>
              </a:rPr>
              <a:t>devices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con studi di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proof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1400" i="1" dirty="0" err="1">
                <a:latin typeface="Arial" charset="0"/>
                <a:ea typeface="Arial" charset="0"/>
                <a:cs typeface="Arial" charset="0"/>
              </a:rPr>
              <a:t>concept</a:t>
            </a:r>
            <a:r>
              <a:rPr lang="it-IT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che permettono di certificare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claims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salutistici per il mercato del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benessere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, della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prevenzione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e della </a:t>
            </a:r>
            <a:r>
              <a:rPr lang="it-IT" sz="1400" b="1" dirty="0">
                <a:latin typeface="Arial" charset="0"/>
                <a:ea typeface="Arial" charset="0"/>
                <a:cs typeface="Arial" charset="0"/>
              </a:rPr>
              <a:t>terapia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(es.,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nutraceuticals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it-IT" sz="1400" dirty="0" err="1">
                <a:latin typeface="Arial" charset="0"/>
                <a:ea typeface="Arial" charset="0"/>
                <a:cs typeface="Arial" charset="0"/>
              </a:rPr>
              <a:t>botanicals</a:t>
            </a:r>
            <a:r>
              <a:rPr lang="it-IT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9162" y="1346696"/>
            <a:ext cx="5973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ArialMT" charset="0"/>
              </a:rPr>
              <a:t>BIOMEDICINA E TECNOLOGIE PER LA SALUTE </a:t>
            </a:r>
            <a:r>
              <a:rPr lang="it-IT" sz="1400" b="1" dirty="0">
                <a:latin typeface="ArialMT" charset="0"/>
              </a:rPr>
              <a:t>+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ArialMT" charset="0"/>
              </a:rPr>
              <a:t>AGROINDUSTRIA</a:t>
            </a:r>
            <a:endParaRPr lang="it-IT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9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1930</Words>
  <Application>Microsoft Macintosh PowerPoint</Application>
  <PresentationFormat>Presentazione su schermo (16:9)</PresentationFormat>
  <Paragraphs>217</Paragraphs>
  <Slides>34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ArialMT</vt:lpstr>
      <vt:lpstr>Calibri</vt:lpstr>
      <vt:lpstr>Wingdings</vt:lpstr>
      <vt:lpstr>Tema di Office</vt:lpstr>
      <vt:lpstr>Il settore della Biomedicina in Sardegna (e in Italia):</vt:lpstr>
      <vt:lpstr>S3 della Regione Sardegna: i campi d’azione dell’ads Biomedicina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Molinari</cp:lastModifiedBy>
  <cp:revision>26</cp:revision>
  <dcterms:created xsi:type="dcterms:W3CDTF">2018-10-08T15:45:40Z</dcterms:created>
  <dcterms:modified xsi:type="dcterms:W3CDTF">2019-01-13T21:58:14Z</dcterms:modified>
</cp:coreProperties>
</file>