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84" r:id="rId14"/>
    <p:sldId id="259" r:id="rId15"/>
    <p:sldId id="264" r:id="rId16"/>
    <p:sldId id="265" r:id="rId17"/>
    <p:sldId id="279" r:id="rId18"/>
    <p:sldId id="262" r:id="rId19"/>
    <p:sldId id="280" r:id="rId20"/>
    <p:sldId id="281" r:id="rId21"/>
    <p:sldId id="282" r:id="rId22"/>
    <p:sldId id="283" r:id="rId23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8"/>
    <p:restoredTop sz="93534"/>
  </p:normalViewPr>
  <p:slideViewPr>
    <p:cSldViewPr snapToGrid="0" snapToObjects="1">
      <p:cViewPr varScale="1">
        <p:scale>
          <a:sx n="116" d="100"/>
          <a:sy n="116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on:Users:Nico:Desktop:Tabelle%20e%20grafici%20Report%20Sar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323311858744925"/>
          <c:y val="2.0425113526273912E-2"/>
          <c:w val="0.5426507017201363"/>
          <c:h val="0.51461477993091065"/>
        </c:manualLayout>
      </c:layout>
      <c:pie3DChart>
        <c:varyColors val="1"/>
        <c:ser>
          <c:idx val="0"/>
          <c:order val="0"/>
          <c:tx>
            <c:v>2015</c:v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ED72-7B4F-89DA-64A6BD08A967}"/>
              </c:ext>
            </c:extLst>
          </c:dPt>
          <c:dPt>
            <c:idx val="1"/>
            <c:bubble3D val="0"/>
            <c:explosion val="1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D72-7B4F-89DA-64A6BD08A9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D72-7B4F-89DA-64A6BD08A96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ED72-7B4F-89DA-64A6BD08A96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D72-7B4F-89DA-64A6BD08A96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ED72-7B4F-89DA-64A6BD08A96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D72-7B4F-89DA-64A6BD08A967}"/>
              </c:ext>
            </c:extLst>
          </c:dPt>
          <c:dLbls>
            <c:dLbl>
              <c:idx val="0"/>
              <c:layout>
                <c:manualLayout>
                  <c:x val="-5.3183336587058802E-2"/>
                  <c:y val="0.116804742792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72-7B4F-89DA-64A6BD08A967}"/>
                </c:ext>
              </c:extLst>
            </c:dLbl>
            <c:dLbl>
              <c:idx val="1"/>
              <c:layout>
                <c:manualLayout>
                  <c:x val="-0.145036116353225"/>
                  <c:y val="-0.171239314929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72-7B4F-89DA-64A6BD08A967}"/>
                </c:ext>
              </c:extLst>
            </c:dLbl>
            <c:dLbl>
              <c:idx val="2"/>
              <c:layout>
                <c:manualLayout>
                  <c:x val="0.14981876748877501"/>
                  <c:y val="-2.39952204418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72-7B4F-89DA-64A6BD08A967}"/>
                </c:ext>
              </c:extLst>
            </c:dLbl>
            <c:dLbl>
              <c:idx val="3"/>
              <c:layout>
                <c:manualLayout>
                  <c:x val="7.9353593197544495E-2"/>
                  <c:y val="0.118445111676216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72-7B4F-89DA-64A6BD08A96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72-7B4F-89DA-64A6BD08A96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72-7B4F-89DA-64A6BD08A967}"/>
                </c:ext>
              </c:extLst>
            </c:dLbl>
            <c:dLbl>
              <c:idx val="6"/>
              <c:layout>
                <c:manualLayout>
                  <c:x val="5.8069069788329701E-2"/>
                  <c:y val="-1.782525984251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72-7B4F-89DA-64A6BD08A9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Foglio2!$B$4:$B$10</c:f>
              <c:strCache>
                <c:ptCount val="7"/>
                <c:pt idx="0">
                  <c:v>Idro</c:v>
                </c:pt>
                <c:pt idx="1">
                  <c:v>Termico</c:v>
                </c:pt>
                <c:pt idx="2">
                  <c:v>Eolico</c:v>
                </c:pt>
                <c:pt idx="3">
                  <c:v>Fotovoltaico</c:v>
                </c:pt>
                <c:pt idx="4">
                  <c:v>CHP</c:v>
                </c:pt>
                <c:pt idx="5">
                  <c:v>Solar thermodynamic</c:v>
                </c:pt>
                <c:pt idx="6">
                  <c:v>Biomasse + Residuo Urbano</c:v>
                </c:pt>
              </c:strCache>
            </c:strRef>
          </c:cat>
          <c:val>
            <c:numRef>
              <c:f>Foglio2!$H$4:$H$10</c:f>
              <c:numCache>
                <c:formatCode>0.0%</c:formatCode>
                <c:ptCount val="7"/>
                <c:pt idx="0">
                  <c:v>9.1552887633396099E-2</c:v>
                </c:pt>
                <c:pt idx="1">
                  <c:v>0.55100439422473302</c:v>
                </c:pt>
                <c:pt idx="2">
                  <c:v>0.19724968612680499</c:v>
                </c:pt>
                <c:pt idx="3">
                  <c:v>0.14240034526051501</c:v>
                </c:pt>
                <c:pt idx="4">
                  <c:v>0</c:v>
                </c:pt>
                <c:pt idx="5">
                  <c:v>0</c:v>
                </c:pt>
                <c:pt idx="6">
                  <c:v>1.7792686754551201E-2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72-7B4F-89DA-64A6BD08A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13030520478000307"/>
          <c:w val="0.42506583371293472"/>
          <c:h val="0.22856282588471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0.48298</cdr:y>
    </cdr:from>
    <cdr:to>
      <cdr:x>0.87179</cdr:x>
      <cdr:y>0.6772</cdr:y>
    </cdr:to>
    <cdr:sp macro="" textlink="">
      <cdr:nvSpPr>
        <cdr:cNvPr id="2" name="Rettangolo 1">
          <a:extLst xmlns:a="http://schemas.openxmlformats.org/drawingml/2006/main">
            <a:ext uri="{FF2B5EF4-FFF2-40B4-BE49-F238E27FC236}">
              <a16:creationId xmlns:a16="http://schemas.microsoft.com/office/drawing/2014/main" id="{FB018E9C-79B6-5B4B-8AD6-76A230DA5D1D}"/>
            </a:ext>
          </a:extLst>
        </cdr:cNvPr>
        <cdr:cNvSpPr/>
      </cdr:nvSpPr>
      <cdr:spPr>
        <a:xfrm xmlns:a="http://schemas.openxmlformats.org/drawingml/2006/main">
          <a:off x="0" y="1607299"/>
          <a:ext cx="4019049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indent="-285750">
            <a:buFont typeface="Wingdings" charset="2"/>
            <a:buChar char="q"/>
          </a:pPr>
          <a:r>
            <a:rPr lang="it-IT" dirty="0">
              <a:solidFill>
                <a:schemeClr val="bg1"/>
              </a:solidFill>
              <a:latin typeface="Arial"/>
              <a:ea typeface="Times New Roman"/>
            </a:rPr>
            <a:t>Potenza totale 5.097,6 MW</a:t>
          </a:r>
        </a:p>
        <a:p xmlns:a="http://schemas.openxmlformats.org/drawingml/2006/main">
          <a:pPr marL="285750" indent="-285750">
            <a:buFont typeface="Wingdings" charset="2"/>
            <a:buChar char="q"/>
          </a:pPr>
          <a:r>
            <a:rPr lang="it-IT" dirty="0">
              <a:solidFill>
                <a:schemeClr val="bg1"/>
              </a:solidFill>
              <a:latin typeface="Arial"/>
              <a:ea typeface="Times New Roman"/>
            </a:rPr>
            <a:t>FER circa </a:t>
          </a:r>
          <a:r>
            <a:rPr lang="it-IT" dirty="0">
              <a:solidFill>
                <a:srgbClr val="FF0000"/>
              </a:solidFill>
              <a:latin typeface="Arial"/>
              <a:ea typeface="Times New Roman"/>
            </a:rPr>
            <a:t>44,9% </a:t>
          </a:r>
          <a:r>
            <a:rPr lang="it-IT" dirty="0" err="1">
              <a:solidFill>
                <a:schemeClr val="bg1"/>
              </a:solidFill>
              <a:latin typeface="Arial"/>
              <a:ea typeface="Times New Roman"/>
            </a:rPr>
            <a:t>P</a:t>
          </a:r>
          <a:r>
            <a:rPr lang="it-IT" baseline="-25000" dirty="0" err="1">
              <a:solidFill>
                <a:schemeClr val="bg1"/>
              </a:solidFill>
              <a:latin typeface="Arial"/>
              <a:ea typeface="Times New Roman"/>
            </a:rPr>
            <a:t>inst</a:t>
          </a:r>
          <a:r>
            <a:rPr lang="it-IT" dirty="0">
              <a:solidFill>
                <a:schemeClr val="bg1"/>
              </a:solidFill>
              <a:latin typeface="Arial"/>
              <a:ea typeface="Times New Roman"/>
            </a:rPr>
            <a:t> </a:t>
          </a:r>
          <a:r>
            <a:rPr lang="mr-IN" dirty="0">
              <a:solidFill>
                <a:schemeClr val="bg1"/>
              </a:solidFill>
              <a:latin typeface="Arial"/>
              <a:ea typeface="Times New Roman"/>
            </a:rPr>
            <a:t>–</a:t>
          </a:r>
          <a:r>
            <a:rPr lang="it-IT" dirty="0">
              <a:solidFill>
                <a:schemeClr val="bg1"/>
              </a:solidFill>
              <a:latin typeface="Arial"/>
              <a:ea typeface="Times New Roman"/>
            </a:rPr>
            <a:t> 28% </a:t>
          </a:r>
          <a:r>
            <a:rPr lang="it-IT" dirty="0" err="1">
              <a:solidFill>
                <a:schemeClr val="bg1"/>
              </a:solidFill>
              <a:latin typeface="Arial"/>
              <a:ea typeface="Times New Roman"/>
            </a:rPr>
            <a:t>En</a:t>
          </a:r>
          <a:r>
            <a:rPr lang="it-IT" baseline="-25000" dirty="0" err="1">
              <a:solidFill>
                <a:schemeClr val="bg1"/>
              </a:solidFill>
              <a:latin typeface="Arial"/>
              <a:ea typeface="Times New Roman"/>
            </a:rPr>
            <a:t>Prod</a:t>
          </a:r>
          <a:endParaRPr lang="it-IT" baseline="-25000" dirty="0">
            <a:solidFill>
              <a:schemeClr val="bg1"/>
            </a:solidFill>
            <a:latin typeface="Arial"/>
            <a:ea typeface="Times New Roman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DE571D7-FE59-184C-B4E4-6ACDAAEB1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2"/>
            <a:ext cx="9148970" cy="514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2870"/>
            <a:ext cx="9144000" cy="2354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ts val="4200"/>
              </a:lnSpc>
              <a:defRPr sz="4000" b="1" u="none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</a:t>
            </a:r>
            <a:br>
              <a:rPr lang="it-IT" dirty="0"/>
            </a:br>
            <a:r>
              <a:rPr lang="it-IT" dirty="0"/>
              <a:t>TITOLO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346711"/>
            <a:ext cx="9144000" cy="302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00" b="1" i="0" cap="all" baseline="0">
                <a:solidFill>
                  <a:srgbClr val="0070C0"/>
                </a:solidFill>
                <a:latin typeface="Arial" panose="020B0604020202020204" pitchFamily="34" charset="0"/>
                <a:cs typeface="Al Tarikh" pitchFamily="2" charset="-7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LUOGO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206B5DF-BE36-9D4B-B1EA-32A4E8FB9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0" y="0"/>
            <a:ext cx="91539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9562" y="1156533"/>
            <a:ext cx="3085315" cy="170168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 PROGETTO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9563" y="3188970"/>
            <a:ext cx="2871132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DATA- LUOGO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1ADBE06-6D32-F94F-A8FF-2B9CD09E0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4" y="26147"/>
            <a:ext cx="9107406" cy="511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3823" y="977504"/>
            <a:ext cx="3728686" cy="213955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fontAlgn="t"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 </a:t>
            </a:r>
            <a:br>
              <a:rPr lang="it-IT" dirty="0"/>
            </a:br>
            <a:r>
              <a:rPr lang="it-IT" dirty="0"/>
              <a:t>SEPARATORE </a:t>
            </a:r>
            <a:br>
              <a:rPr lang="it-IT" dirty="0"/>
            </a:br>
            <a:r>
              <a:rPr lang="it-IT" dirty="0"/>
              <a:t>PROGETTO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23823" y="3352390"/>
            <a:ext cx="1470395" cy="367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 i="0" cap="sm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DATA- LUOGO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5CA6755-390F-BB4F-A57F-7C6BEDE07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1"/>
            <a:ext cx="9230866" cy="518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73" y="1064602"/>
            <a:ext cx="8426975" cy="4719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200" b="1" i="0" cap="none" baseline="0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173" y="1830174"/>
            <a:ext cx="4121677" cy="2288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80"/>
              </a:lnSpc>
              <a:defRPr sz="14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48" y="1830174"/>
            <a:ext cx="3886200" cy="2288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80"/>
              </a:lnSpc>
              <a:defRPr sz="14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7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BF38F29-5A55-7B41-93BB-9122B725A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0" y="0"/>
            <a:ext cx="91539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831" y="1114463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200" b="1" i="0" cap="all" baseline="0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832" y="1515141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baseline="0"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Sottotitolino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832" y="2092751"/>
            <a:ext cx="8345669" cy="2136349"/>
          </a:xfrm>
          <a:prstGeom prst="rect">
            <a:avLst/>
          </a:prstGeom>
        </p:spPr>
        <p:txBody>
          <a:bodyPr vert="horz" wrap="square" anchor="t" anchorCtr="0">
            <a:normAutofit/>
          </a:bodyPr>
          <a:lstStyle>
            <a:lvl1pPr marL="0" marR="0" indent="0" algn="just" defTabSz="685800" rtl="0" eaLnBrk="1" fontAlgn="t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t" latinLnBrk="0" hangingPunct="1">
              <a:lnSpc>
                <a:spcPts val="17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Fare clic per modificare lo stile del titolo dello schema Fare clic per modificare lo stile del titolo dello</a:t>
            </a:r>
          </a:p>
          <a:p>
            <a:pPr marL="0" marR="0" lvl="0" indent="0" algn="l" defTabSz="685800" rtl="0" eaLnBrk="1" fontAlgn="t" latinLnBrk="0" hangingPunct="1">
              <a:lnSpc>
                <a:spcPts val="17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schema</a:t>
            </a:r>
            <a:r>
              <a:rPr lang="en-US" dirty="0"/>
              <a:t> - </a:t>
            </a:r>
            <a:r>
              <a:rPr lang="it-IT" dirty="0"/>
              <a:t>Fare clic per modificare lo stile del titolo dello schema</a:t>
            </a:r>
            <a:endParaRPr lang="en-US" dirty="0"/>
          </a:p>
          <a:p>
            <a:pPr marL="0" marR="0" lvl="0" indent="0" algn="l" defTabSz="685800" rtl="0" eaLnBrk="1" fontAlgn="t" latinLnBrk="0" hangingPunct="1">
              <a:lnSpc>
                <a:spcPts val="17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Fare clic per modificare lo stile del titolo dello </a:t>
            </a:r>
            <a:r>
              <a:rPr lang="it-IT" dirty="0" err="1"/>
              <a:t>schem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4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5299E09-5F66-6040-8B35-9F43DD0D5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0" y="0"/>
            <a:ext cx="91539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831" y="1114463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200" b="1" i="0" cap="all" baseline="0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832" y="1515141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baseline="0"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Sottotitolino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DDEA03-3FBF-1C48-8EC8-740317A4634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93173" y="2049253"/>
            <a:ext cx="4121677" cy="22883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2F2C217-BB28-6844-8B05-AA067C65D18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33948" y="2049253"/>
            <a:ext cx="3886200" cy="22883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680"/>
              </a:lnSpc>
              <a:buFontTx/>
              <a:buNone/>
              <a:defRPr sz="14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0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4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s://www.publiccontractsscotland.gov.uk/search/Search_AuthProfile.aspx?ID=AA0039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newablesnow.com/news/ofgem-picks-preferred-bidder-for-burbo-bank-extension-link-577213/" TargetMode="External"/><Relationship Id="rId2" Type="http://schemas.openxmlformats.org/officeDocument/2006/relationships/hyperlink" Target="https://www.ofgem.gov.uk/electricity/transmission-networks/offshore-transmission/offshore-transmission-tenders/tender-round-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s://www.gov.uk/government/organisations/uk-atomic-energy-authority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uropeanspallationsource.se/abou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quaco.web.cern.ch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frm2.tum.de/en/hom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648660" y="324358"/>
            <a:ext cx="3495339" cy="830997"/>
          </a:xfrm>
          <a:prstGeom prst="rect">
            <a:avLst/>
          </a:prstGeom>
          <a:solidFill>
            <a:srgbClr val="62A726"/>
          </a:solidFill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Reti intelligenti per l’uso efficiente dell’energia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37167" y="1801407"/>
            <a:ext cx="4106833" cy="923330"/>
          </a:xfrm>
          <a:prstGeom prst="rect">
            <a:avLst/>
          </a:prstGeom>
          <a:solidFill>
            <a:srgbClr val="62A726"/>
          </a:solidFill>
        </p:spPr>
        <p:txBody>
          <a:bodyPr wrap="square">
            <a:spAutoFit/>
          </a:bodyPr>
          <a:lstStyle/>
          <a:p>
            <a:pPr algn="r"/>
            <a:r>
              <a:rPr lang="it-IT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Potenzialità degli appalti</a:t>
            </a:r>
          </a:p>
          <a:p>
            <a:pPr algn="r"/>
            <a:r>
              <a:rPr lang="it-IT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per l'innovazione</a:t>
            </a:r>
          </a:p>
          <a:p>
            <a:pPr algn="r"/>
            <a:r>
              <a:rPr lang="it-IT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e dell'innovazione</a:t>
            </a:r>
          </a:p>
        </p:txBody>
      </p:sp>
    </p:spTree>
    <p:extLst>
      <p:ext uri="{BB962C8B-B14F-4D97-AF65-F5344CB8AC3E}">
        <p14:creationId xmlns:p14="http://schemas.microsoft.com/office/powerpoint/2010/main" val="422227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06FB6-DBBB-2240-A942-298B7707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1800" dirty="0" err="1"/>
              <a:t>Potenzialita’</a:t>
            </a:r>
            <a:r>
              <a:rPr lang="it-IT" sz="1800" dirty="0"/>
              <a:t> appalti per l’innovazione e dell’innovazione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A068B9-6120-E24A-8D1E-58F1B4462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Quali stazioni appaltanti in Sardegna?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20C32B-EDCB-B444-B08B-5CC380C1D6C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Università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CRS4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Sardegna Ricerche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P.A.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Enti Locali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Enti Militari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Organismi di Ricerca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221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8BAA47-013A-C748-90F0-6255D42B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del fabbisogno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DCC1C4-6106-194F-BE73-205BCECF5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Efficienza energetica P.A.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8D3C9F-6456-D747-B9C4-FDF471F4CB5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1832" y="1880373"/>
            <a:ext cx="4071392" cy="2499956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Edifici della P.A. sono caratterizzati da bassa efficienza energetica</a:t>
            </a:r>
          </a:p>
          <a:p>
            <a:r>
              <a:rPr lang="it-IT" dirty="0"/>
              <a:t>Soluzioni standard per efficienza energetica non richiedono strumenti innovativi</a:t>
            </a:r>
          </a:p>
          <a:p>
            <a:r>
              <a:rPr lang="it-IT" dirty="0"/>
              <a:t>Efficienza come da S3 richiede sviluppo di soluzioni innovative che devono essere </a:t>
            </a:r>
            <a:r>
              <a:rPr lang="it-IT" dirty="0" err="1"/>
              <a:t>customizzate</a:t>
            </a:r>
            <a:r>
              <a:rPr lang="it-IT" dirty="0"/>
              <a:t> per il richiedente</a:t>
            </a:r>
          </a:p>
          <a:p>
            <a:r>
              <a:rPr lang="it-IT" b="1" dirty="0"/>
              <a:t>Gestione a MG di cluster di edifici, con controllo in tempo reale di accumulo, consumo e generazione</a:t>
            </a:r>
          </a:p>
          <a:p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7AC3822-C039-9E40-AC73-E649098F8E4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60778" y="1038687"/>
            <a:ext cx="4159370" cy="32989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Soluzioni standard (nuovi impianti, cappotti, finestre) – Appalti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Soluzioni innovative in grado raggiungere qualifiche ZEB o di trasformare edifici pubblici in terminali intelligenti di Smart </a:t>
            </a:r>
            <a:r>
              <a:rPr lang="it-IT" dirty="0" err="1"/>
              <a:t>District</a:t>
            </a:r>
            <a:r>
              <a:rPr lang="it-IT" dirty="0"/>
              <a:t> capaci di offrire servizi di sistema molto ampi.</a:t>
            </a:r>
          </a:p>
          <a:p>
            <a:pPr marL="800100" lvl="1" indent="-285750"/>
            <a:r>
              <a:rPr lang="it-IT" dirty="0"/>
              <a:t>livello di innovazione alto</a:t>
            </a:r>
          </a:p>
          <a:p>
            <a:pPr marL="800100" lvl="1" indent="-285750"/>
            <a:r>
              <a:rPr lang="it-IT" dirty="0"/>
              <a:t>Si conosce obiettivo ma non soluzione (</a:t>
            </a:r>
            <a:r>
              <a:rPr lang="it-IT" dirty="0">
                <a:solidFill>
                  <a:srgbClr val="FF0000"/>
                </a:solidFill>
              </a:rPr>
              <a:t>Dialogo competitivo</a:t>
            </a:r>
            <a:r>
              <a:rPr lang="it-IT" dirty="0"/>
              <a:t>)</a:t>
            </a:r>
          </a:p>
          <a:p>
            <a:pPr marL="800100" lvl="1" indent="-285750"/>
            <a:r>
              <a:rPr lang="it-IT" dirty="0"/>
              <a:t>Soluzioni tecnologiche sviluppate ad hoc possono essere riutilizzate (</a:t>
            </a:r>
            <a:r>
              <a:rPr lang="it-IT" b="1" dirty="0" err="1">
                <a:solidFill>
                  <a:srgbClr val="FF0000"/>
                </a:solidFill>
              </a:rPr>
              <a:t>Pre</a:t>
            </a:r>
            <a:r>
              <a:rPr lang="it-IT" b="1" dirty="0">
                <a:solidFill>
                  <a:srgbClr val="FF0000"/>
                </a:solidFill>
              </a:rPr>
              <a:t>-commerciale</a:t>
            </a:r>
            <a:r>
              <a:rPr lang="it-IT" dirty="0"/>
              <a:t>, sostenuto da ANAC)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07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7C537-C6BD-A54F-9842-704D7554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DEL FABBISOGNO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CA3AA8-8E72-764C-9999-233608612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SMART CITY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EB5F12-9838-CE43-AFC6-7FDDD01759C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3065" y="1819923"/>
            <a:ext cx="4301786" cy="25177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it-IT" b="1" dirty="0"/>
              <a:t>Servizi per </a:t>
            </a:r>
            <a:r>
              <a:rPr lang="it-IT" b="1" dirty="0" err="1"/>
              <a:t>smart</a:t>
            </a:r>
            <a:r>
              <a:rPr lang="it-IT" b="1" dirty="0"/>
              <a:t> living</a:t>
            </a:r>
          </a:p>
          <a:p>
            <a:pPr marL="285750" indent="-28575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Uso reti distribuzione</a:t>
            </a:r>
          </a:p>
          <a:p>
            <a:pPr marL="285750" indent="-28575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Uso integrato reti multi servizi</a:t>
            </a:r>
          </a:p>
          <a:p>
            <a:pPr marL="285750" indent="-28575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Gestione intelligente illuminazione pubblica</a:t>
            </a:r>
          </a:p>
          <a:p>
            <a:pPr marL="285750" indent="-28575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Gestione intelligente traffico con piattaforme </a:t>
            </a:r>
            <a:r>
              <a:rPr lang="it-IT" dirty="0" err="1"/>
              <a:t>IoT</a:t>
            </a:r>
            <a:r>
              <a:rPr lang="it-IT" dirty="0"/>
              <a:t> su veicoli (ad es. abbandono semafori)</a:t>
            </a:r>
          </a:p>
          <a:p>
            <a:pPr marL="285750" indent="-28575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Gestione intelligente mobilità pubblica (taxi a New York)</a:t>
            </a:r>
          </a:p>
          <a:p>
            <a:pPr marL="285750" indent="-28575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Integrazione servizi</a:t>
            </a:r>
          </a:p>
          <a:p>
            <a:pPr marL="285750" indent="-28575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/>
              <a:t>Porti Intelligenti – Interessante progetto POSEIDON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17F5EB0-5250-7B4C-9E80-D55CBF05EA1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33948" y="1114463"/>
            <a:ext cx="3886200" cy="32231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Servizi ad altissimo contenuto di innovazione (solo su illuminazione si trovano le prime soluzioni commerciali)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Impossibile ricorrere a strumenti tradizionali di </a:t>
            </a:r>
            <a:r>
              <a:rPr lang="it-IT" dirty="0" err="1"/>
              <a:t>procurment</a:t>
            </a:r>
            <a:endParaRPr lang="it-IT" dirty="0"/>
          </a:p>
          <a:p>
            <a:pPr marL="800100" lvl="1" indent="-285750"/>
            <a:r>
              <a:rPr lang="it-IT" dirty="0"/>
              <a:t>Università ed organismi di ricerca – Partenariato per l’innovazione</a:t>
            </a:r>
          </a:p>
          <a:p>
            <a:pPr marL="800100" lvl="1" indent="-285750"/>
            <a:r>
              <a:rPr lang="it-IT" dirty="0"/>
              <a:t>P.A. – Dialogo competitivo e appalto </a:t>
            </a:r>
            <a:r>
              <a:rPr lang="it-IT" dirty="0" err="1"/>
              <a:t>pre</a:t>
            </a:r>
            <a:r>
              <a:rPr lang="it-IT" dirty="0"/>
              <a:t>-commerciale; Procedura competitiva con negoziazione</a:t>
            </a:r>
          </a:p>
        </p:txBody>
      </p:sp>
    </p:spTree>
    <p:extLst>
      <p:ext uri="{BB962C8B-B14F-4D97-AF65-F5344CB8AC3E}">
        <p14:creationId xmlns:p14="http://schemas.microsoft.com/office/powerpoint/2010/main" val="171349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CF1B28-6A6E-3C44-B2E4-90D5265B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del fabbisogno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C9A4A0-3A9E-7241-91D3-BC9D2C3DF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Interazioni con altre aree S3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0AE20C-EE1B-0747-A1C1-9EE8F275CB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93173" y="2049253"/>
            <a:ext cx="7383666" cy="2288381"/>
          </a:xfrm>
        </p:spPr>
        <p:txBody>
          <a:bodyPr>
            <a:normAutofit/>
          </a:bodyPr>
          <a:lstStyle/>
          <a:p>
            <a:r>
              <a:rPr lang="it-IT" dirty="0"/>
              <a:t>Tutte le aree S3 possono interagire con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Agrifood</a:t>
            </a:r>
            <a:r>
              <a:rPr lang="it-IT" dirty="0"/>
              <a:t> – recupero energia, processo produttivo a minore impatto energetico, trattamento scorie lavorazione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Turistico – efficienza energetica nel turismo, green e blue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Biomedicina – </a:t>
            </a:r>
            <a:r>
              <a:rPr lang="it-IT" dirty="0" err="1"/>
              <a:t>smart</a:t>
            </a:r>
            <a:r>
              <a:rPr lang="it-IT" dirty="0"/>
              <a:t> living,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cities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ICT – KET per reti intelligenti, mutue interazioni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Aerospazio – droni per applicazioni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citiy</a:t>
            </a:r>
            <a:r>
              <a:rPr lang="it-IT" dirty="0"/>
              <a:t>,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20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RETI INTELLIGENTI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6387905" cy="446008"/>
          </a:xfrm>
        </p:spPr>
        <p:txBody>
          <a:bodyPr/>
          <a:lstStyle/>
          <a:p>
            <a:r>
              <a:rPr lang="it-IT" dirty="0"/>
              <a:t>Dialogo competitivo (CPV 73112000)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257" y="1828344"/>
            <a:ext cx="3440731" cy="2757887"/>
          </a:xfrm>
        </p:spPr>
        <p:txBody>
          <a:bodyPr>
            <a:normAutofit/>
          </a:bodyPr>
          <a:lstStyle/>
          <a:p>
            <a:r>
              <a:rPr lang="it-IT" sz="1275" b="1" dirty="0"/>
              <a:t>Committente: </a:t>
            </a:r>
            <a:r>
              <a:rPr lang="it-IT" sz="1125" dirty="0" err="1"/>
              <a:t>Scottish</a:t>
            </a:r>
            <a:r>
              <a:rPr lang="it-IT" sz="1125" dirty="0"/>
              <a:t> Enterprise, Glasgow - </a:t>
            </a:r>
            <a:r>
              <a:rPr lang="it-IT" sz="1125" dirty="0">
                <a:hlinkClick r:id="rId2"/>
              </a:rPr>
              <a:t>https://www.publiccontractsscotland.gov.uk/search/Search_AuthProfile.aspx?ID=AA00398</a:t>
            </a:r>
            <a:endParaRPr lang="it-IT" sz="1125" dirty="0"/>
          </a:p>
          <a:p>
            <a:r>
              <a:rPr lang="it-IT" sz="1275" b="1" dirty="0"/>
              <a:t>Importo: </a:t>
            </a:r>
            <a:r>
              <a:rPr lang="it-IT" sz="1125" dirty="0"/>
              <a:t>GBP 659 320 esclusa IVA</a:t>
            </a:r>
          </a:p>
          <a:p>
            <a:r>
              <a:rPr lang="it-IT" sz="1275" b="1" dirty="0"/>
              <a:t>Oggetto: </a:t>
            </a:r>
            <a:r>
              <a:rPr lang="it-IT" sz="1125" dirty="0"/>
              <a:t>Sviluppo di soluzioni pratiche, sicure, efficaci e a basso costo per la localizzazione, la messa in sicurezza e la protezione di cavi elettrici posati sul fondale nelle condizioni del mare di Scozia</a:t>
            </a:r>
            <a:r>
              <a:rPr lang="en" dirty="0"/>
              <a:t>.</a:t>
            </a:r>
          </a:p>
          <a:p>
            <a:r>
              <a:rPr lang="it-IT" sz="1275" b="1" dirty="0"/>
              <a:t>Stato: </a:t>
            </a:r>
            <a:r>
              <a:rPr lang="it-IT" sz="1125" dirty="0"/>
              <a:t>appalto aggiudicato il 28/07/2014 a 5 distinti operatori economici, tutti provenienti dal Regno Unito</a:t>
            </a:r>
            <a:endParaRPr lang="it-IT" sz="1125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5627079" y="967741"/>
            <a:ext cx="84189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dirty="0"/>
              <a:t>Regno Unito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FF2A15-E8BB-0C4A-B406-54B5B91422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105" y="859494"/>
            <a:ext cx="1153880" cy="573311"/>
          </a:xfrm>
          <a:prstGeom prst="rect">
            <a:avLst/>
          </a:prstGeom>
        </p:spPr>
      </p:pic>
      <p:pic>
        <p:nvPicPr>
          <p:cNvPr id="1028" name="Picture 4" descr="Image result for &quot;array cables&quot;">
            <a:extLst>
              <a:ext uri="{FF2B5EF4-FFF2-40B4-BE49-F238E27FC236}">
                <a16:creationId xmlns:a16="http://schemas.microsoft.com/office/drawing/2014/main" id="{E1A269D2-CA67-1C4F-997E-874288DA4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3435" y="1890367"/>
            <a:ext cx="2370467" cy="234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6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RETI INTELLIGENTI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6387905" cy="446008"/>
          </a:xfrm>
        </p:spPr>
        <p:txBody>
          <a:bodyPr/>
          <a:lstStyle/>
          <a:p>
            <a:r>
              <a:rPr lang="it-IT" dirty="0"/>
              <a:t>Procedura competitiva con negoziazione (CPV 65300000)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9604" y="1675848"/>
            <a:ext cx="3920310" cy="2757887"/>
          </a:xfrm>
        </p:spPr>
        <p:txBody>
          <a:bodyPr>
            <a:normAutofit fontScale="85000" lnSpcReduction="10000"/>
          </a:bodyPr>
          <a:lstStyle/>
          <a:p>
            <a:r>
              <a:rPr lang="it-IT" sz="1350" b="1" dirty="0"/>
              <a:t>Committente: </a:t>
            </a:r>
            <a:r>
              <a:rPr lang="it-IT" dirty="0"/>
              <a:t>Autorità per l’Energia e il Gas, Londra - </a:t>
            </a:r>
            <a:r>
              <a:rPr lang="it-IT" dirty="0">
                <a:hlinkClick r:id="rId2"/>
              </a:rPr>
              <a:t>https://www.ofgem.gov.uk/electricity/transmission-networks/offshore-transmission/offshore-transmission-tenders/tender-round-4</a:t>
            </a:r>
            <a:r>
              <a:rPr lang="it-IT" dirty="0"/>
              <a:t> </a:t>
            </a:r>
            <a:endParaRPr lang="it-IT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350" b="1" dirty="0"/>
              <a:t>Importo: </a:t>
            </a:r>
            <a:r>
              <a:rPr lang="it-IT" dirty="0"/>
              <a:t>GBP 230 200 000 esclusa IVA</a:t>
            </a:r>
          </a:p>
          <a:p>
            <a:r>
              <a:rPr lang="it-IT" sz="1350" b="1" dirty="0"/>
              <a:t>Oggetto: </a:t>
            </a:r>
            <a:r>
              <a:rPr lang="it-IT" sz="1125" dirty="0"/>
              <a:t>Sistema di trasmissione dell’energia prodotta da un parco eolico localizzato nella baia di Liverpool, composto </a:t>
            </a:r>
            <a:r>
              <a:rPr lang="en" sz="1125" dirty="0"/>
              <a:t>da: </a:t>
            </a:r>
            <a:r>
              <a:rPr lang="en" dirty="0"/>
              <a:t>“an offshore substation platform, offshore and onshore AC export cables and an onshore substation”.</a:t>
            </a:r>
          </a:p>
          <a:p>
            <a:r>
              <a:rPr lang="it-IT" sz="1350" b="1" dirty="0"/>
              <a:t>Stato: </a:t>
            </a:r>
            <a:r>
              <a:rPr lang="it-IT" dirty="0"/>
              <a:t>appalto aggiudicato nel settembre 2017 (gara pubblicata il 9/04/2016) – si veda la news su </a:t>
            </a:r>
            <a:r>
              <a:rPr lang="it-IT" dirty="0">
                <a:hlinkClick r:id="rId3"/>
              </a:rPr>
              <a:t>https://renewablesnow.com/news/ofgem-picks-preferred-bidder-for-burbo-bank-extension-link-577213/</a:t>
            </a:r>
            <a:r>
              <a:rPr lang="it-IT" dirty="0"/>
              <a:t>  </a:t>
            </a:r>
            <a:endParaRPr lang="it-IT" sz="135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5627079" y="967741"/>
            <a:ext cx="84189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dirty="0"/>
              <a:t>Regno Unito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FF2A15-E8BB-0C4A-B406-54B5B91422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105" y="859494"/>
            <a:ext cx="1153880" cy="573311"/>
          </a:xfrm>
          <a:prstGeom prst="rect">
            <a:avLst/>
          </a:prstGeom>
        </p:spPr>
      </p:pic>
      <p:pic>
        <p:nvPicPr>
          <p:cNvPr id="1026" name="Picture 2" descr="Image result for outcome of tender round 4">
            <a:extLst>
              <a:ext uri="{FF2B5EF4-FFF2-40B4-BE49-F238E27FC236}">
                <a16:creationId xmlns:a16="http://schemas.microsoft.com/office/drawing/2014/main" id="{3B709077-3968-1348-9773-02DC4A6A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484" y="2030254"/>
            <a:ext cx="3271838" cy="199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47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RETI INTELLIGENTI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6387905" cy="446008"/>
          </a:xfrm>
        </p:spPr>
        <p:txBody>
          <a:bodyPr/>
          <a:lstStyle/>
          <a:p>
            <a:r>
              <a:rPr lang="it-IT" dirty="0"/>
              <a:t>Partenariato per l’innovazione (CPV 42664000)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7057" y="1828344"/>
            <a:ext cx="3126713" cy="2757887"/>
          </a:xfrm>
        </p:spPr>
        <p:txBody>
          <a:bodyPr>
            <a:normAutofit/>
          </a:bodyPr>
          <a:lstStyle/>
          <a:p>
            <a:r>
              <a:rPr lang="it-IT" b="1" dirty="0"/>
              <a:t>Committente: </a:t>
            </a:r>
            <a:r>
              <a:rPr lang="it-IT" sz="1050" dirty="0"/>
              <a:t>Autorità per l’Energia atomica del Regno Unito - </a:t>
            </a:r>
            <a:r>
              <a:rPr lang="it-IT" sz="1050" dirty="0">
                <a:hlinkClick r:id="rId2"/>
              </a:rPr>
              <a:t>https://www.gov.uk/government/organisations/uk-atomic-energy-authority</a:t>
            </a:r>
            <a:endParaRPr lang="it-IT" sz="1050" dirty="0"/>
          </a:p>
          <a:p>
            <a:r>
              <a:rPr lang="it-IT" b="1" dirty="0"/>
              <a:t>Importo: </a:t>
            </a:r>
            <a:r>
              <a:rPr lang="it-IT" sz="1050" dirty="0"/>
              <a:t>EUR 7 000 000 esclusa IVA</a:t>
            </a:r>
          </a:p>
          <a:p>
            <a:r>
              <a:rPr lang="it-IT" b="1" dirty="0"/>
              <a:t>Oggetto: </a:t>
            </a:r>
            <a:r>
              <a:rPr lang="en" sz="1050" dirty="0"/>
              <a:t>Design and construction of an innovative Module Test Facility (MTF) test rig to provide a thermo-hydraulic and electromagnetic test facility for prototype components in fusion relevant (but non-nuclear) environments.</a:t>
            </a:r>
          </a:p>
          <a:p>
            <a:r>
              <a:rPr lang="it-IT" b="1" dirty="0"/>
              <a:t>Stato: </a:t>
            </a:r>
            <a:r>
              <a:rPr lang="it-IT" sz="1050" dirty="0"/>
              <a:t>appalto aggiudicato l’1/10/2018 a tre distinti operatori economici, tutti localizzati in UK.  </a:t>
            </a:r>
            <a:endParaRPr lang="it-IT" sz="105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5627079" y="967741"/>
            <a:ext cx="84189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dirty="0"/>
              <a:t>Regno Unito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FF2A15-E8BB-0C4A-B406-54B5B91422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105" y="967741"/>
            <a:ext cx="1153880" cy="573311"/>
          </a:xfrm>
          <a:prstGeom prst="rect">
            <a:avLst/>
          </a:prstGeom>
        </p:spPr>
      </p:pic>
      <p:pic>
        <p:nvPicPr>
          <p:cNvPr id="3074" name="Picture 2" descr="Image result for High Heat Flux, Thermal-Hydraulic and Electromagnetic Test Rig">
            <a:extLst>
              <a:ext uri="{FF2B5EF4-FFF2-40B4-BE49-F238E27FC236}">
                <a16:creationId xmlns:a16="http://schemas.microsoft.com/office/drawing/2014/main" id="{DC695EF4-9B7A-814C-968D-82D63616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912" y="1942217"/>
            <a:ext cx="3012257" cy="22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8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RETI INTELLIGENTI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5353929" cy="446008"/>
          </a:xfrm>
        </p:spPr>
        <p:txBody>
          <a:bodyPr/>
          <a:lstStyle/>
          <a:p>
            <a:r>
              <a:rPr lang="it-IT" dirty="0"/>
              <a:t>Appalto precommerciale (CPV 31500000)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3372" y="1958306"/>
            <a:ext cx="3123882" cy="24054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1200" b="1" dirty="0"/>
              <a:t>Committente: </a:t>
            </a:r>
            <a:r>
              <a:rPr lang="it-IT" sz="1200" dirty="0"/>
              <a:t>Città di Eindhoven, congiuntamente ad altri 4 Comuni di provenienza FI, IT, NO e SE nell’ambito del progetto europeo (FP7) denominato ENIGMA</a:t>
            </a:r>
          </a:p>
          <a:p>
            <a:pPr>
              <a:lnSpc>
                <a:spcPct val="100000"/>
              </a:lnSpc>
            </a:pPr>
            <a:r>
              <a:rPr lang="it-IT" sz="1200" b="1" dirty="0"/>
              <a:t>Importo: </a:t>
            </a:r>
            <a:r>
              <a:rPr lang="it-IT" sz="1200" dirty="0"/>
              <a:t>non comunicato</a:t>
            </a:r>
          </a:p>
          <a:p>
            <a:pPr>
              <a:lnSpc>
                <a:spcPct val="100000"/>
              </a:lnSpc>
            </a:pPr>
            <a:r>
              <a:rPr lang="it-IT" sz="1200" b="1" dirty="0"/>
              <a:t>Oggetto: </a:t>
            </a:r>
            <a:r>
              <a:rPr lang="en" sz="1200" dirty="0"/>
              <a:t>next generation of public lighting systems developing breakthrough solutions in the field of smart ICT-based lighting</a:t>
            </a:r>
            <a:endParaRPr lang="it-IT" sz="1200" dirty="0"/>
          </a:p>
          <a:p>
            <a:pPr>
              <a:lnSpc>
                <a:spcPct val="100000"/>
              </a:lnSpc>
            </a:pPr>
            <a:r>
              <a:rPr lang="it-IT" sz="1200" b="1" dirty="0"/>
              <a:t>Stato: </a:t>
            </a:r>
            <a:r>
              <a:rPr lang="it-IT" sz="1200" dirty="0"/>
              <a:t>avviso di </a:t>
            </a:r>
            <a:r>
              <a:rPr lang="it-IT" sz="1200" dirty="0" err="1"/>
              <a:t>pre</a:t>
            </a:r>
            <a:r>
              <a:rPr lang="it-IT" sz="1200" dirty="0"/>
              <a:t>-informazione del 26/03/2014 e comunicazione del 24/09/2016 di appalto non aggiudicato</a:t>
            </a:r>
            <a:endParaRPr lang="it-IT" sz="12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6217923" y="967741"/>
            <a:ext cx="5645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dirty="0"/>
              <a:t>Olanda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99757EE-50A2-A34C-821F-5325641FBB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877" y="967741"/>
            <a:ext cx="641042" cy="4258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A208E03-5A7F-3B4C-A296-5A2899254C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708" y="1958306"/>
            <a:ext cx="3452948" cy="24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6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RETI INTELLIGENTI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5353929" cy="446008"/>
          </a:xfrm>
        </p:spPr>
        <p:txBody>
          <a:bodyPr/>
          <a:lstStyle/>
          <a:p>
            <a:r>
              <a:rPr lang="it-IT" dirty="0"/>
              <a:t>Appalto precommerciale (CPV 31711424)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280" y="1812078"/>
            <a:ext cx="2974496" cy="2621331"/>
          </a:xfrm>
        </p:spPr>
        <p:txBody>
          <a:bodyPr>
            <a:normAutofit fontScale="55000" lnSpcReduction="20000"/>
          </a:bodyPr>
          <a:lstStyle/>
          <a:p>
            <a:r>
              <a:rPr lang="it-IT" sz="1350" b="1" dirty="0"/>
              <a:t>Committente: </a:t>
            </a:r>
            <a:r>
              <a:rPr lang="it-IT" dirty="0"/>
              <a:t>ESS -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Spallation</a:t>
            </a:r>
            <a:r>
              <a:rPr lang="it-IT" dirty="0"/>
              <a:t> Source (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Infrastructure</a:t>
            </a:r>
            <a:r>
              <a:rPr lang="it-IT" dirty="0"/>
              <a:t> </a:t>
            </a:r>
            <a:r>
              <a:rPr lang="it-IT" dirty="0" err="1"/>
              <a:t>Consortium</a:t>
            </a:r>
            <a:r>
              <a:rPr lang="it-IT" dirty="0"/>
              <a:t>), Lund - </a:t>
            </a:r>
            <a:r>
              <a:rPr lang="it-IT" dirty="0">
                <a:hlinkClick r:id="rId2"/>
              </a:rPr>
              <a:t>https://europeanspallationsource.se/about</a:t>
            </a:r>
            <a:endParaRPr lang="it-IT" dirty="0"/>
          </a:p>
          <a:p>
            <a:r>
              <a:rPr lang="it-IT" sz="1350" b="1" dirty="0"/>
              <a:t>Importo: </a:t>
            </a:r>
            <a:r>
              <a:rPr lang="it-IT" dirty="0"/>
              <a:t>non comunicato</a:t>
            </a:r>
          </a:p>
          <a:p>
            <a:r>
              <a:rPr lang="it-IT" sz="1350" b="1" dirty="0"/>
              <a:t>Oggetto: </a:t>
            </a:r>
            <a:r>
              <a:rPr lang="en" dirty="0"/>
              <a:t>development of the next generation of High-Power Klystrons Modulators</a:t>
            </a:r>
            <a:endParaRPr lang="it-IT" dirty="0"/>
          </a:p>
          <a:p>
            <a:r>
              <a:rPr lang="it-IT" sz="1350" b="1" dirty="0"/>
              <a:t>Stato: </a:t>
            </a:r>
            <a:r>
              <a:rPr lang="it-IT" dirty="0"/>
              <a:t>avviso di </a:t>
            </a:r>
            <a:r>
              <a:rPr lang="it-IT" dirty="0" err="1"/>
              <a:t>preinformazione</a:t>
            </a:r>
            <a:r>
              <a:rPr lang="it-IT" dirty="0"/>
              <a:t> del 10/10/2015 e consultazione di mercato del 27/10/2015. Nel giugno 2017 dal sito risulta l’aggiudicazione a 2 fornitori ubicati in JP &amp; UK con probabile scelta tramite procedura negoziata senza pubblicazione di bando di gara, per l’importo rispettivamente di EUR </a:t>
            </a:r>
            <a:r>
              <a:rPr lang="fr" dirty="0"/>
              <a:t>4 481 280 e 4 693 500</a:t>
            </a:r>
            <a:endParaRPr lang="it-IT" sz="135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6217924" y="967741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dirty="0"/>
              <a:t>Svezia</a:t>
            </a:r>
          </a:p>
        </p:txBody>
      </p:sp>
      <p:pic>
        <p:nvPicPr>
          <p:cNvPr id="9" name="Picture 2" descr="Image result for swedish flag">
            <a:extLst>
              <a:ext uri="{FF2B5EF4-FFF2-40B4-BE49-F238E27FC236}">
                <a16:creationId xmlns:a16="http://schemas.microsoft.com/office/drawing/2014/main" id="{2EB3157D-03B7-0548-84DE-B282CA21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528" y="894342"/>
            <a:ext cx="805507" cy="5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351373-1767-BE49-97CB-AE49684A5F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666" y="2030254"/>
            <a:ext cx="3627392" cy="212963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7D328C0-39A9-894B-B594-18F5DFD73D71}"/>
              </a:ext>
            </a:extLst>
          </p:cNvPr>
          <p:cNvSpPr/>
          <p:nvPr/>
        </p:nvSpPr>
        <p:spPr>
          <a:xfrm>
            <a:off x="1445622" y="4219824"/>
            <a:ext cx="3429000" cy="2135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788" dirty="0" err="1"/>
              <a:t>https</a:t>
            </a:r>
            <a:r>
              <a:rPr lang="it-IT" sz="788" dirty="0"/>
              <a:t>://</a:t>
            </a:r>
            <a:r>
              <a:rPr lang="it-IT" sz="788" dirty="0" err="1"/>
              <a:t>europeanspallationsource.se</a:t>
            </a:r>
            <a:r>
              <a:rPr lang="it-IT" sz="788" dirty="0"/>
              <a:t>/</a:t>
            </a:r>
            <a:r>
              <a:rPr lang="it-IT" sz="788" dirty="0" err="1"/>
              <a:t>collaboration-cern-drives-linac-innovation</a:t>
            </a:r>
            <a:endParaRPr lang="it-IT" sz="788" dirty="0"/>
          </a:p>
        </p:txBody>
      </p:sp>
    </p:spTree>
    <p:extLst>
      <p:ext uri="{BB962C8B-B14F-4D97-AF65-F5344CB8AC3E}">
        <p14:creationId xmlns:p14="http://schemas.microsoft.com/office/powerpoint/2010/main" val="613581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RETI INTELLIGENTI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5619206" cy="446008"/>
          </a:xfrm>
        </p:spPr>
        <p:txBody>
          <a:bodyPr/>
          <a:lstStyle/>
          <a:p>
            <a:r>
              <a:rPr lang="it-IT" dirty="0"/>
              <a:t>Appalto precommerciale (CPV 73000000)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6945" y="1776651"/>
            <a:ext cx="2896826" cy="2551034"/>
          </a:xfrm>
        </p:spPr>
        <p:txBody>
          <a:bodyPr>
            <a:normAutofit fontScale="92500"/>
          </a:bodyPr>
          <a:lstStyle/>
          <a:p>
            <a:r>
              <a:rPr lang="it-IT" sz="1050" b="1" dirty="0"/>
              <a:t>Committente: </a:t>
            </a:r>
            <a:r>
              <a:rPr lang="it-IT" sz="900" dirty="0"/>
              <a:t>CERN – Organizzazione europea per la ricerca nucleare, congiuntamente ad altri 3 enti di ricerca in provenienza da ES, FR e PL - </a:t>
            </a:r>
            <a:r>
              <a:rPr lang="it-IT" sz="900" dirty="0">
                <a:hlinkClick r:id="rId2"/>
              </a:rPr>
              <a:t>https://quaco.web.cern.ch/</a:t>
            </a:r>
            <a:r>
              <a:rPr lang="it-IT" sz="900" dirty="0"/>
              <a:t>  </a:t>
            </a:r>
          </a:p>
          <a:p>
            <a:r>
              <a:rPr lang="it-IT" sz="1050" b="1" dirty="0"/>
              <a:t>Importo: </a:t>
            </a:r>
            <a:r>
              <a:rPr lang="it-IT" sz="900" dirty="0"/>
              <a:t>EUR 6 647 895 oltre IVA</a:t>
            </a:r>
          </a:p>
          <a:p>
            <a:r>
              <a:rPr lang="it-IT" sz="1050" b="1" dirty="0"/>
              <a:t>Oggetto: </a:t>
            </a:r>
            <a:r>
              <a:rPr lang="it-IT" sz="900" dirty="0"/>
              <a:t>Development of </a:t>
            </a:r>
            <a:r>
              <a:rPr lang="it-IT" sz="900" dirty="0" err="1"/>
              <a:t>two</a:t>
            </a:r>
            <a:r>
              <a:rPr lang="it-IT" sz="900" dirty="0"/>
              <a:t> </a:t>
            </a:r>
            <a:r>
              <a:rPr lang="en" sz="900" dirty="0"/>
              <a:t>3,8 m quadrupole magnets with 90-mm aperture, an integrated gradient of 440 T/</a:t>
            </a:r>
            <a:r>
              <a:rPr lang="en" sz="900" dirty="0" err="1"/>
              <a:t>mwith</a:t>
            </a:r>
            <a:r>
              <a:rPr lang="en" sz="900" dirty="0"/>
              <a:t> 120 T/m in the transverse plane with operational temperature of 1,9 K</a:t>
            </a:r>
            <a:r>
              <a:rPr lang="it-IT" sz="900" dirty="0"/>
              <a:t>.</a:t>
            </a:r>
          </a:p>
          <a:p>
            <a:r>
              <a:rPr lang="it-IT" sz="1050" b="1" dirty="0"/>
              <a:t>Stato: </a:t>
            </a:r>
            <a:r>
              <a:rPr lang="it-IT" sz="900" dirty="0"/>
              <a:t>Fase 1 aggiudicata il 14/10/2016 a 4 operatori (pubblici e privati, singoli o raggruppati) di provenienza ES (2), FR e UK, di cui 3 sono stati ammessi alla fase 2 e 2 di loro anche alla fase 3. </a:t>
            </a:r>
            <a:endParaRPr lang="it-IT" sz="105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6332224" y="967741"/>
            <a:ext cx="60785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13" dirty="0"/>
              <a:t>Svizzera</a:t>
            </a:r>
          </a:p>
        </p:txBody>
      </p:sp>
      <p:pic>
        <p:nvPicPr>
          <p:cNvPr id="8194" name="Picture 2" descr="Image result for switzerland flag">
            <a:extLst>
              <a:ext uri="{FF2B5EF4-FFF2-40B4-BE49-F238E27FC236}">
                <a16:creationId xmlns:a16="http://schemas.microsoft.com/office/drawing/2014/main" id="{BB2A0410-8F1A-774E-A25D-8CDDA943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438" y="967741"/>
            <a:ext cx="535306" cy="5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quaco.web.cern.ch/sites/quaco.web.cern.ch/files/images/lhc-machine-large.jpg">
            <a:extLst>
              <a:ext uri="{FF2B5EF4-FFF2-40B4-BE49-F238E27FC236}">
                <a16:creationId xmlns:a16="http://schemas.microsoft.com/office/drawing/2014/main" id="{EB431CFC-F885-5C4C-B35B-EA3B37A7D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457" y="1905000"/>
            <a:ext cx="3428111" cy="22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6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9BDF07-19E8-8C48-B408-5AB69A13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68" y="955592"/>
            <a:ext cx="8426975" cy="471967"/>
          </a:xfrm>
        </p:spPr>
        <p:txBody>
          <a:bodyPr/>
          <a:lstStyle/>
          <a:p>
            <a:r>
              <a:rPr lang="it-IT" dirty="0"/>
              <a:t>Contesto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B7274A-2251-8040-AB1E-C8ABE366E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174" y="1427559"/>
            <a:ext cx="3720069" cy="2903809"/>
          </a:xfrm>
        </p:spPr>
        <p:txBody>
          <a:bodyPr>
            <a:normAutofit fontScale="92500"/>
          </a:bodyPr>
          <a:lstStyle/>
          <a:p>
            <a:r>
              <a:rPr lang="it-IT" dirty="0">
                <a:latin typeface="+mn-lt"/>
              </a:rPr>
              <a:t>Energia sostenibile</a:t>
            </a:r>
          </a:p>
          <a:p>
            <a:pPr lvl="1"/>
            <a:r>
              <a:rPr lang="it-IT" sz="1400" dirty="0"/>
              <a:t>Calore (4%)</a:t>
            </a:r>
          </a:p>
          <a:p>
            <a:pPr lvl="1"/>
            <a:r>
              <a:rPr lang="it-IT" sz="1400" dirty="0"/>
              <a:t>Trasporti (18%)</a:t>
            </a:r>
          </a:p>
          <a:p>
            <a:pPr lvl="1"/>
            <a:r>
              <a:rPr lang="it-IT" sz="1400" dirty="0"/>
              <a:t>Elettricità (78%)</a:t>
            </a:r>
          </a:p>
          <a:p>
            <a:r>
              <a:rPr lang="it-IT" dirty="0">
                <a:latin typeface="+mn-lt"/>
              </a:rPr>
              <a:t>Energia Elettrica</a:t>
            </a:r>
          </a:p>
          <a:p>
            <a:pPr lvl="1"/>
            <a:r>
              <a:rPr lang="it-IT" sz="1400" dirty="0"/>
              <a:t>Consumo da FER inferiore media nazionale</a:t>
            </a:r>
          </a:p>
          <a:p>
            <a:pPr lvl="1"/>
            <a:r>
              <a:rPr lang="it-IT" sz="1400" dirty="0"/>
              <a:t>Generazione da FER cresciuta rapidamente (potenza di picco </a:t>
            </a:r>
            <a:r>
              <a:rPr lang="it-IT" sz="1400" dirty="0" err="1"/>
              <a:t>eolico+fotovoltaico</a:t>
            </a:r>
            <a:r>
              <a:rPr lang="it-IT" sz="1400" dirty="0"/>
              <a:t> equivalente al picco di domanda)</a:t>
            </a:r>
          </a:p>
          <a:p>
            <a:pPr lvl="1"/>
            <a:r>
              <a:rPr lang="it-IT" sz="1400" dirty="0"/>
              <a:t>Criticità di sistema – necessità di </a:t>
            </a:r>
            <a:r>
              <a:rPr lang="it-IT" sz="1400" i="1" dirty="0" err="1"/>
              <a:t>paradigm</a:t>
            </a:r>
            <a:r>
              <a:rPr lang="it-IT" sz="1400" i="1" dirty="0"/>
              <a:t> </a:t>
            </a:r>
            <a:r>
              <a:rPr lang="it-IT" sz="1400" i="1" dirty="0" err="1"/>
              <a:t>shift</a:t>
            </a:r>
            <a:endParaRPr lang="it-IT" sz="1400" i="1" dirty="0"/>
          </a:p>
          <a:p>
            <a:r>
              <a:rPr lang="it-IT" dirty="0">
                <a:latin typeface="+mn-lt"/>
              </a:rPr>
              <a:t>Efficienza energetica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198E0923-DFA0-3A4C-9D4B-6878F37A23B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10049" y="1003504"/>
          <a:ext cx="4610100" cy="332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38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RETI INTELLIGENTI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5353929" cy="446008"/>
          </a:xfrm>
        </p:spPr>
        <p:txBody>
          <a:bodyPr/>
          <a:lstStyle/>
          <a:p>
            <a:r>
              <a:rPr lang="it-IT" dirty="0"/>
              <a:t>Appalto di ricerca e sviluppo (CPV 73000000)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686" y="1849447"/>
            <a:ext cx="2996085" cy="2504837"/>
          </a:xfrm>
        </p:spPr>
        <p:txBody>
          <a:bodyPr>
            <a:normAutofit fontScale="70000" lnSpcReduction="20000"/>
          </a:bodyPr>
          <a:lstStyle/>
          <a:p>
            <a:r>
              <a:rPr lang="it-IT" sz="1350" b="1" dirty="0"/>
              <a:t>Committente: </a:t>
            </a:r>
            <a:r>
              <a:rPr lang="it-IT" dirty="0"/>
              <a:t>Università Tecnica di Monaco, «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Neutron</a:t>
            </a:r>
            <a:r>
              <a:rPr lang="it-IT" dirty="0"/>
              <a:t> Source Heinz Maier-Leibnitz» - </a:t>
            </a:r>
            <a:r>
              <a:rPr lang="it-IT" dirty="0">
                <a:hlinkClick r:id="rId2"/>
              </a:rPr>
              <a:t>http://www.frm2.tum.de/en/home/</a:t>
            </a:r>
            <a:r>
              <a:rPr lang="it-IT" dirty="0"/>
              <a:t> </a:t>
            </a:r>
          </a:p>
          <a:p>
            <a:r>
              <a:rPr lang="it-IT" sz="1350" b="1" dirty="0"/>
              <a:t>Importo: </a:t>
            </a:r>
            <a:r>
              <a:rPr lang="it-IT" dirty="0"/>
              <a:t>non indicato (da suddividere in 3 lotti)</a:t>
            </a:r>
          </a:p>
          <a:p>
            <a:r>
              <a:rPr lang="it-IT" sz="1350" b="1" dirty="0"/>
              <a:t>Oggetto: </a:t>
            </a:r>
            <a:r>
              <a:rPr lang="en" dirty="0"/>
              <a:t>Design, development and production of 9 neutron choppers in 5 single and 2 double housings, as well as delivery and installation of a suitable control and monitoring system at the ESS (European Spallation Source) in Lund, Sweden </a:t>
            </a:r>
            <a:endParaRPr lang="it-IT" dirty="0"/>
          </a:p>
          <a:p>
            <a:r>
              <a:rPr lang="it-IT" sz="1350" b="1" dirty="0"/>
              <a:t>Stato: </a:t>
            </a:r>
            <a:r>
              <a:rPr lang="it-IT" dirty="0"/>
              <a:t>avviso di </a:t>
            </a:r>
            <a:r>
              <a:rPr lang="it-IT" dirty="0" err="1"/>
              <a:t>preinformazione</a:t>
            </a:r>
            <a:r>
              <a:rPr lang="it-IT" dirty="0"/>
              <a:t> del 1°/06/2018, si attende il seguito della procedura di appalto </a:t>
            </a:r>
            <a:endParaRPr lang="it-IT" sz="135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6000210" y="967741"/>
            <a:ext cx="70403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/>
              <a:t>Germania</a:t>
            </a:r>
          </a:p>
        </p:txBody>
      </p:sp>
      <p:pic>
        <p:nvPicPr>
          <p:cNvPr id="4098" name="Picture 2" descr="Image result for neutron choppers">
            <a:extLst>
              <a:ext uri="{FF2B5EF4-FFF2-40B4-BE49-F238E27FC236}">
                <a16:creationId xmlns:a16="http://schemas.microsoft.com/office/drawing/2014/main" id="{DC4C6BDB-0E31-F144-8E39-A0CF9980D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2115" y="1925649"/>
            <a:ext cx="2919885" cy="23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erman flag">
            <a:extLst>
              <a:ext uri="{FF2B5EF4-FFF2-40B4-BE49-F238E27FC236}">
                <a16:creationId xmlns:a16="http://schemas.microsoft.com/office/drawing/2014/main" id="{80BCA5B2-2023-AE4E-9165-EB678EB4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004" y="874704"/>
            <a:ext cx="920633" cy="5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8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RETI INTELLIGENTI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79" y="1458993"/>
            <a:ext cx="6261297" cy="446008"/>
          </a:xfrm>
        </p:spPr>
        <p:txBody>
          <a:bodyPr/>
          <a:lstStyle/>
          <a:p>
            <a:r>
              <a:rPr lang="it-IT" dirty="0"/>
              <a:t>Partenariato per l’innovazione (in corso di attuazione)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2743" y="1805906"/>
            <a:ext cx="3130224" cy="2852843"/>
          </a:xfrm>
        </p:spPr>
        <p:txBody>
          <a:bodyPr>
            <a:normAutofit/>
          </a:bodyPr>
          <a:lstStyle/>
          <a:p>
            <a:r>
              <a:rPr lang="it-IT" sz="1000" b="1" dirty="0"/>
              <a:t>Committente: </a:t>
            </a:r>
            <a:r>
              <a:rPr lang="it-IT" sz="1000" dirty="0"/>
              <a:t>Comune di Pula</a:t>
            </a:r>
          </a:p>
          <a:p>
            <a:r>
              <a:rPr lang="it-IT" sz="1000" b="1" dirty="0"/>
              <a:t>Importo: </a:t>
            </a:r>
            <a:r>
              <a:rPr lang="it-IT" sz="1000" dirty="0"/>
              <a:t>EUR 310 000 (da confermare) </a:t>
            </a:r>
          </a:p>
          <a:p>
            <a:r>
              <a:rPr lang="it-IT" sz="1000" b="1" dirty="0"/>
              <a:t>Oggetto: </a:t>
            </a:r>
            <a:r>
              <a:rPr lang="it-IT" sz="1000" dirty="0"/>
              <a:t>Sistema di produzione di energia elettrica e termica da fonti energetiche rinnovabili (in particolare da radiazione solare) con producibilità programmabile per le ore notturne, accoppiato a un sistema di rete di gestione e controllo (</a:t>
            </a:r>
            <a:r>
              <a:rPr lang="it-IT" sz="1000" dirty="0" err="1"/>
              <a:t>smart</a:t>
            </a:r>
            <a:r>
              <a:rPr lang="it-IT" sz="1000" dirty="0"/>
              <a:t> </a:t>
            </a:r>
            <a:r>
              <a:rPr lang="it-IT" sz="1000" dirty="0" err="1"/>
              <a:t>grid</a:t>
            </a:r>
            <a:r>
              <a:rPr lang="it-IT" sz="1000" dirty="0"/>
              <a:t>) che consenta di servire più utenze e apposite colonnine di ricarica per il settore della mobilità elettrica, integrato nel contesto urbano.</a:t>
            </a:r>
            <a:endParaRPr lang="en" sz="1000" dirty="0"/>
          </a:p>
          <a:p>
            <a:r>
              <a:rPr lang="it-IT" sz="1000" b="1" dirty="0"/>
              <a:t>Stato: </a:t>
            </a:r>
            <a:r>
              <a:rPr lang="it-IT" sz="1000" dirty="0"/>
              <a:t>appalto cofinanziato da Sardegna Ricerche, in fase di avvio</a:t>
            </a:r>
            <a:endParaRPr lang="it-IT" sz="10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6427473" y="967741"/>
            <a:ext cx="44595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/>
              <a:t>Italia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9C890F-EDB7-EC42-BEB5-DF86C45282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379" y="903745"/>
            <a:ext cx="548997" cy="36599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7256777-D4AE-F648-8802-6B1A0D471F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378" y="1786169"/>
            <a:ext cx="3371850" cy="25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26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1" y="967741"/>
            <a:ext cx="3169920" cy="365998"/>
          </a:xfrm>
        </p:spPr>
        <p:txBody>
          <a:bodyPr>
            <a:normAutofit fontScale="90000"/>
          </a:bodyPr>
          <a:lstStyle/>
          <a:p>
            <a:r>
              <a:rPr lang="it-IT" dirty="0"/>
              <a:t>RETI INTELLIGENTI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080" y="1458993"/>
            <a:ext cx="5619206" cy="446008"/>
          </a:xfrm>
        </p:spPr>
        <p:txBody>
          <a:bodyPr/>
          <a:lstStyle/>
          <a:p>
            <a:r>
              <a:rPr lang="it-IT" dirty="0"/>
              <a:t>Appalto precommerciale (in corso di attuazione)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2742" y="1914763"/>
            <a:ext cx="3423187" cy="2226011"/>
          </a:xfrm>
        </p:spPr>
        <p:txBody>
          <a:bodyPr>
            <a:noAutofit/>
          </a:bodyPr>
          <a:lstStyle/>
          <a:p>
            <a:r>
              <a:rPr lang="it-IT" sz="1100" b="1" dirty="0"/>
              <a:t>Committente: </a:t>
            </a:r>
            <a:r>
              <a:rPr lang="it-IT" sz="1100" dirty="0"/>
              <a:t>Parco regionale di Porto Conte</a:t>
            </a:r>
          </a:p>
          <a:p>
            <a:r>
              <a:rPr lang="it-IT" sz="1100" b="1" dirty="0"/>
              <a:t>Importo: </a:t>
            </a:r>
            <a:r>
              <a:rPr lang="it-IT" sz="1100" dirty="0"/>
              <a:t>EUR 311 721,31 (da confermare) </a:t>
            </a:r>
          </a:p>
          <a:p>
            <a:r>
              <a:rPr lang="it-IT" sz="1100" b="1" dirty="0"/>
              <a:t>Oggetto: </a:t>
            </a:r>
            <a:r>
              <a:rPr lang="it-IT" sz="1100" dirty="0"/>
              <a:t>Sistema integrato di produzione energetica da moto ondoso e di dissalazione di acqua marina autosufficiente dal punto di vista energetico, con il quale si produrrà acqua dolce per autoconsumo ed usi agricoli all’interno del Parco.</a:t>
            </a:r>
            <a:endParaRPr lang="en" sz="1100" dirty="0"/>
          </a:p>
          <a:p>
            <a:r>
              <a:rPr lang="it-IT" sz="1100" b="1" dirty="0"/>
              <a:t>Stato: </a:t>
            </a:r>
            <a:r>
              <a:rPr lang="it-IT" sz="1100" dirty="0"/>
              <a:t>appalto cofinanziato da Sardegna Ricerche, consultazione preliminare di mercato svoltasi in data 26/11/2018</a:t>
            </a:r>
            <a:endParaRPr lang="it-IT" sz="11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6427473" y="967741"/>
            <a:ext cx="44595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/>
              <a:t>Italia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9C890F-EDB7-EC42-BEB5-DF86C45282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379" y="903745"/>
            <a:ext cx="548997" cy="3659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40914EC-9117-144B-95A3-1BE03E6422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424" y="2030254"/>
            <a:ext cx="3359604" cy="21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7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B2EB48-1A92-CC48-A336-570A0A17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Produzione da FER e Domanda di energia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705984-8424-3149-9F54-CE6833E1DA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80" y="1568849"/>
            <a:ext cx="4480721" cy="2777683"/>
          </a:xfrm>
          <a:prstGeom prst="rect">
            <a:avLst/>
          </a:prstGeom>
        </p:spPr>
      </p:pic>
      <p:pic>
        <p:nvPicPr>
          <p:cNvPr id="6" name="Immagine 5" descr="Schermata 2016-12-20 alle 01.34.20.png">
            <a:extLst>
              <a:ext uri="{FF2B5EF4-FFF2-40B4-BE49-F238E27FC236}">
                <a16:creationId xmlns:a16="http://schemas.microsoft.com/office/drawing/2014/main" id="{FD3FA694-A22D-9747-807C-A16A81948B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990" y="1702879"/>
            <a:ext cx="3969121" cy="2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4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67AAEC8-FDC1-9847-94F8-1B84179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73" y="1021458"/>
            <a:ext cx="5268591" cy="808716"/>
          </a:xfrm>
        </p:spPr>
        <p:txBody>
          <a:bodyPr>
            <a:normAutofit/>
          </a:bodyPr>
          <a:lstStyle/>
          <a:p>
            <a:r>
              <a:rPr lang="it-IT" dirty="0"/>
              <a:t>Reti intelligenti per l’energia </a:t>
            </a:r>
            <a:br>
              <a:rPr lang="it-IT" dirty="0"/>
            </a:br>
            <a:r>
              <a:rPr lang="it-IT" dirty="0"/>
              <a:t>(non solo elettrica)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0624B1C-FB70-5840-B54C-4C2A1BA56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323" y="1830174"/>
            <a:ext cx="4121677" cy="2538513"/>
          </a:xfrm>
        </p:spPr>
        <p:txBody>
          <a:bodyPr/>
          <a:lstStyle/>
          <a:p>
            <a:r>
              <a:rPr lang="it-IT" dirty="0"/>
              <a:t>Favorire la produzione da fonti rinnovabili</a:t>
            </a:r>
          </a:p>
          <a:p>
            <a:r>
              <a:rPr lang="it-IT" dirty="0"/>
              <a:t>Abbandono/riduzione uso combustibili fossili</a:t>
            </a:r>
          </a:p>
          <a:p>
            <a:r>
              <a:rPr lang="it-IT" b="1" dirty="0"/>
              <a:t>Sostenere uso efficiente dell’energia</a:t>
            </a:r>
          </a:p>
          <a:p>
            <a:r>
              <a:rPr lang="it-IT" dirty="0"/>
              <a:t>Favorire mobilità elettrica</a:t>
            </a:r>
          </a:p>
          <a:p>
            <a:r>
              <a:rPr lang="it-IT" dirty="0"/>
              <a:t>Favorire politiche di partecipazione attiva della domanda</a:t>
            </a:r>
          </a:p>
          <a:p>
            <a:r>
              <a:rPr lang="it-IT" dirty="0"/>
              <a:t>Favorire integrazione diversi vettori energetici</a:t>
            </a:r>
          </a:p>
          <a:p>
            <a:r>
              <a:rPr lang="it-IT" dirty="0"/>
              <a:t>Dorsali infrastrutturali delle Smart City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63F360F-3AFC-2146-85E9-DCBF873CD6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83" y="977160"/>
            <a:ext cx="3045649" cy="33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DA1A69-CBD0-494B-B8EF-FB6C9B53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intelligenti per la gestione efficiente dell’energia in S3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A7B6DA-639D-5141-9909-A37145755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173" y="1536569"/>
            <a:ext cx="4723282" cy="2860067"/>
          </a:xfrm>
        </p:spPr>
        <p:txBody>
          <a:bodyPr>
            <a:normAutofit/>
          </a:bodyPr>
          <a:lstStyle/>
          <a:p>
            <a:r>
              <a:rPr lang="it-IT" dirty="0"/>
              <a:t>A) Reti intelligenti per la gestione dell’energia</a:t>
            </a:r>
          </a:p>
          <a:p>
            <a:r>
              <a:rPr lang="it-IT" dirty="0"/>
              <a:t>B) tecnologie per l’efficienza energetica</a:t>
            </a:r>
          </a:p>
          <a:p>
            <a:pPr marL="0" indent="0">
              <a:buNone/>
            </a:pPr>
            <a:r>
              <a:rPr lang="it-IT" i="1" dirty="0"/>
              <a:t>Reti intelligenti”, il cui obiettivo è la gestione </a:t>
            </a:r>
            <a:r>
              <a:rPr lang="it-IT" b="1" i="1" dirty="0"/>
              <a:t>efficiente</a:t>
            </a:r>
            <a:r>
              <a:rPr lang="it-IT" i="1" dirty="0"/>
              <a:t> delle diverse fonti di energia rinnovabili, e la loro integrazione con le fonti fossili, sia un cardine e un elemento imprescindibile per lo sviluppo della green economy nel suo complesso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i="1" dirty="0"/>
              <a:t>Home/</a:t>
            </a:r>
            <a:r>
              <a:rPr lang="it-IT" b="1" i="1" dirty="0"/>
              <a:t>Building</a:t>
            </a:r>
            <a:r>
              <a:rPr lang="it-IT" i="1" dirty="0"/>
              <a:t> Management System (HMS)  sistemi grado di gestire la generazione locale, l’efficienza (es. </a:t>
            </a:r>
            <a:r>
              <a:rPr lang="it-IT" i="1" dirty="0" err="1"/>
              <a:t>dimmer</a:t>
            </a:r>
            <a:r>
              <a:rPr lang="it-IT" i="1" dirty="0"/>
              <a:t> luci, chiusura/apertura finestre, riscaldamento), e la sicurezza.</a:t>
            </a:r>
          </a:p>
          <a:p>
            <a:endParaRPr lang="it-IT" dirty="0"/>
          </a:p>
        </p:txBody>
      </p:sp>
      <p:pic>
        <p:nvPicPr>
          <p:cNvPr id="1025" name="Picture 1" descr="page32image123437888">
            <a:extLst>
              <a:ext uri="{FF2B5EF4-FFF2-40B4-BE49-F238E27FC236}">
                <a16:creationId xmlns:a16="http://schemas.microsoft.com/office/drawing/2014/main" id="{5213D265-2E85-F34D-9D34-AEB66FE7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510" y="1529738"/>
            <a:ext cx="3339583" cy="26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9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807B07-10FF-DC4B-AABE-2AF43EE8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mercato atteso (S3)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F66693E-8D15-804B-93C2-619E31498FB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93173" y="1565003"/>
            <a:ext cx="3445185" cy="2772632"/>
          </a:xfrm>
        </p:spPr>
        <p:txBody>
          <a:bodyPr>
            <a:normAutofit/>
          </a:bodyPr>
          <a:lstStyle/>
          <a:p>
            <a:r>
              <a:rPr lang="it-IT" dirty="0"/>
              <a:t>Fortissime interazioni con ICT (altra area di specializzazione S3)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sviluppo di algoritmi attraverso piattaforme informatiche,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algoritmi di controllo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Piattaforme per la gestione della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cities</a:t>
            </a:r>
            <a:r>
              <a:rPr lang="it-IT" dirty="0"/>
              <a:t>/partecipazione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IoT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Sistemi di controllo e comunicazione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8A77DA-F203-AD40-9FE6-91FF1FA4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83" y="1052662"/>
            <a:ext cx="4403768" cy="32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86D76D9A-F7CB-064B-8979-AE4879D9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Priorità POR FESR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3FE0FFB-9DB7-1B41-83D0-9F884C8F5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850" y="1531982"/>
            <a:ext cx="7523276" cy="2715640"/>
          </a:xfrm>
        </p:spPr>
        <p:txBody>
          <a:bodyPr>
            <a:norm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Sostenere la transizione verso un'economia a basse emissioni di carbonio in tutti i settori</a:t>
            </a:r>
          </a:p>
          <a:p>
            <a:pPr lvl="1"/>
            <a:r>
              <a:rPr lang="it-IT" sz="1600" dirty="0"/>
              <a:t>Sostenere l’efficienza energetica, la gestione intelligente dell’energia e l’uso dell’energia rinnovabile nelle infrastrutture pubbliche, compresi gli edifici pubblici, e nel settore dell’edilizia abitativa </a:t>
            </a:r>
          </a:p>
          <a:p>
            <a:pPr lvl="1"/>
            <a:r>
              <a:rPr lang="it-IT" sz="1600" dirty="0"/>
              <a:t>Sviluppare e realizzare sistemi di distribuzione intelligenti operanti a bassa e media tensione </a:t>
            </a:r>
          </a:p>
          <a:p>
            <a:pPr lvl="1"/>
            <a:r>
              <a:rPr lang="it-IT" sz="1600" dirty="0"/>
              <a:t>Promuovere strategie per basse emissioni di carbonio per tutti i tipi di territorio, in particolare le aree urbane, inclusa la promozione della mobilità urbana multimodale sostenibile e di pertinenti misure di adattamento e mitigazione  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9484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865E1-5516-304B-9D76-0CB75DFA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73" y="1064602"/>
            <a:ext cx="8426975" cy="471967"/>
          </a:xfrm>
        </p:spPr>
        <p:txBody>
          <a:bodyPr/>
          <a:lstStyle/>
          <a:p>
            <a:r>
              <a:rPr lang="it-IT"/>
              <a:t>Obiettivi specifici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5A7D09-07E7-0645-8514-1AF15B56D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173" y="1830174"/>
            <a:ext cx="4121677" cy="2288381"/>
          </a:xfrm>
        </p:spPr>
        <p:txBody>
          <a:bodyPr/>
          <a:lstStyle/>
          <a:p>
            <a:r>
              <a:rPr lang="it-IT"/>
              <a:t>4.1 Riduzione dei consumi energetici negli edifici e nelle infrastrutture pubbliche o ad uso pubblico, residenziali e non residenziali a integrazione di fonti rinnovabili</a:t>
            </a:r>
          </a:p>
          <a:p>
            <a:r>
              <a:rPr lang="it-IT"/>
              <a:t>4.3 Incremento della quota di fabbisogno coperto da generazione distribuita sviluppando e realizzando sistemi di distribuzione intelligenti</a:t>
            </a:r>
          </a:p>
          <a:p>
            <a:r>
              <a:rPr lang="it-IT"/>
              <a:t>Aumento della mobilità sostenibile 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A70E29-BAD0-E54B-9823-BDA3F114D6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83" y="977160"/>
            <a:ext cx="3045649" cy="33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0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A280C-C1C3-884D-8764-D8545379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intelligenti per l’efficienza energetica – Stato dell’Arte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164066-2BE8-F44C-A4C3-C37A8E6A5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969" y="1460152"/>
            <a:ext cx="4121677" cy="2847038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Smart </a:t>
            </a:r>
            <a:r>
              <a:rPr lang="it-IT" dirty="0" err="1">
                <a:solidFill>
                  <a:srgbClr val="FF0000"/>
                </a:solidFill>
              </a:rPr>
              <a:t>Grid</a:t>
            </a:r>
            <a:r>
              <a:rPr lang="it-IT" dirty="0">
                <a:solidFill>
                  <a:srgbClr val="FF0000"/>
                </a:solidFill>
              </a:rPr>
              <a:t> e Smart City</a:t>
            </a:r>
          </a:p>
          <a:p>
            <a:pPr lvl="1"/>
            <a:r>
              <a:rPr lang="it-IT" dirty="0"/>
              <a:t>Moltissimi dimostratori (sito EU JRC)</a:t>
            </a:r>
          </a:p>
          <a:p>
            <a:pPr lvl="1"/>
            <a:r>
              <a:rPr lang="it-IT" dirty="0"/>
              <a:t>Scala in crescita</a:t>
            </a:r>
          </a:p>
          <a:p>
            <a:pPr lvl="1"/>
            <a:r>
              <a:rPr lang="it-IT" dirty="0" err="1"/>
              <a:t>Vendor</a:t>
            </a:r>
            <a:r>
              <a:rPr lang="it-IT" dirty="0"/>
              <a:t> dichiarano di aver tutto pronto</a:t>
            </a:r>
          </a:p>
          <a:p>
            <a:pPr lvl="1"/>
            <a:r>
              <a:rPr lang="it-IT" dirty="0"/>
              <a:t>Bisogna fare ricerca</a:t>
            </a:r>
          </a:p>
          <a:p>
            <a:pPr lvl="1"/>
            <a:r>
              <a:rPr lang="it-IT" dirty="0" err="1"/>
              <a:t>Microgrid</a:t>
            </a:r>
            <a:r>
              <a:rPr lang="it-IT" dirty="0"/>
              <a:t>: casi di studio, piccole comunità, laboratori, campus</a:t>
            </a:r>
          </a:p>
          <a:p>
            <a:pPr lvl="1"/>
            <a:r>
              <a:rPr lang="it-IT" dirty="0"/>
              <a:t>Smart City? Gestione intelligente integrata di servizi e sistemi</a:t>
            </a:r>
          </a:p>
          <a:p>
            <a:pPr lvl="1"/>
            <a:r>
              <a:rPr lang="it-IT" dirty="0"/>
              <a:t>Mobilità elettrica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A26C6C-2C9E-2549-83AB-F1F093F42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3682" y="1460152"/>
            <a:ext cx="3886200" cy="2581986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Efficienza energetica</a:t>
            </a:r>
          </a:p>
          <a:p>
            <a:pPr lvl="1"/>
            <a:r>
              <a:rPr lang="it-IT" dirty="0"/>
              <a:t>Tema in apparenza consolidato</a:t>
            </a:r>
          </a:p>
          <a:p>
            <a:pPr lvl="1"/>
            <a:r>
              <a:rPr lang="it-IT" dirty="0"/>
              <a:t>Può essere affrontato in modo innovativo (come richiesto da S3)</a:t>
            </a:r>
          </a:p>
          <a:p>
            <a:pPr lvl="2"/>
            <a:r>
              <a:rPr lang="it-IT" dirty="0"/>
              <a:t>Integrazione energetica</a:t>
            </a:r>
          </a:p>
          <a:p>
            <a:pPr lvl="2"/>
            <a:r>
              <a:rPr lang="it-IT" dirty="0"/>
              <a:t>Automazione avanzata</a:t>
            </a:r>
          </a:p>
          <a:p>
            <a:pPr lvl="2"/>
            <a:r>
              <a:rPr lang="it-IT" dirty="0"/>
              <a:t>Intelligenza artificiale </a:t>
            </a:r>
          </a:p>
          <a:p>
            <a:pPr lvl="2"/>
            <a:r>
              <a:rPr lang="it-IT" dirty="0"/>
              <a:t>Produzione locale</a:t>
            </a:r>
          </a:p>
          <a:p>
            <a:pPr lvl="2"/>
            <a:r>
              <a:rPr lang="it-IT" dirty="0"/>
              <a:t>Gestione ottima climatizzazione</a:t>
            </a:r>
          </a:p>
          <a:p>
            <a:pPr lvl="2"/>
            <a:r>
              <a:rPr lang="it-IT" dirty="0"/>
              <a:t>Accumulo energetico</a:t>
            </a:r>
          </a:p>
          <a:p>
            <a:pPr lvl="2"/>
            <a:endParaRPr lang="it-IT" dirty="0"/>
          </a:p>
          <a:p>
            <a:pPr lvl="2"/>
            <a:endParaRPr lang="it-IT" dirty="0"/>
          </a:p>
        </p:txBody>
      </p:sp>
      <p:sp>
        <p:nvSpPr>
          <p:cNvPr id="5" name="Freccia bidirezionale orizzontale 4">
            <a:extLst>
              <a:ext uri="{FF2B5EF4-FFF2-40B4-BE49-F238E27FC236}">
                <a16:creationId xmlns:a16="http://schemas.microsoft.com/office/drawing/2014/main" id="{7346AFCC-6757-E84A-A365-1AE9BDF3727C}"/>
              </a:ext>
            </a:extLst>
          </p:cNvPr>
          <p:cNvSpPr/>
          <p:nvPr/>
        </p:nvSpPr>
        <p:spPr>
          <a:xfrm>
            <a:off x="3871266" y="2424902"/>
            <a:ext cx="1624324" cy="6667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080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1747</Words>
  <Application>Microsoft Macintosh PowerPoint</Application>
  <PresentationFormat>Presentazione su schermo (16:9)</PresentationFormat>
  <Paragraphs>171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Tema di Office</vt:lpstr>
      <vt:lpstr>Presentazione standard di PowerPoint</vt:lpstr>
      <vt:lpstr>Contesto</vt:lpstr>
      <vt:lpstr>Produzione da FER e Domanda di energia</vt:lpstr>
      <vt:lpstr>Reti intelligenti per l’energia  (non solo elettrica)</vt:lpstr>
      <vt:lpstr>Reti intelligenti per la gestione efficiente dell’energia in S3</vt:lpstr>
      <vt:lpstr>Il mercato atteso (S3)</vt:lpstr>
      <vt:lpstr>Priorità POR FESR</vt:lpstr>
      <vt:lpstr>Obiettivi specifici</vt:lpstr>
      <vt:lpstr>Reti intelligenti per l’efficienza energetica – Stato dell’Arte</vt:lpstr>
      <vt:lpstr>Potenzialita’ appalti per l’innovazione e dell’innovazione</vt:lpstr>
      <vt:lpstr>ANALISI del fabbisogno</vt:lpstr>
      <vt:lpstr>ANALISI DEL FABBISOGNO</vt:lpstr>
      <vt:lpstr>Analisi del fabbisogno</vt:lpstr>
      <vt:lpstr>RETI INTELLIGENTI</vt:lpstr>
      <vt:lpstr>RETI INTELLIGENTI</vt:lpstr>
      <vt:lpstr>RETI INTELLIGENTI</vt:lpstr>
      <vt:lpstr>RETI INTELLIGENTI</vt:lpstr>
      <vt:lpstr>RETI INTELLIGENTI</vt:lpstr>
      <vt:lpstr>RETI INTELLIGENTI</vt:lpstr>
      <vt:lpstr>RETI INTELLIGENTI</vt:lpstr>
      <vt:lpstr>RETI INTELLIGENTI</vt:lpstr>
      <vt:lpstr>RETI INTELLIGENTI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Francesco Molinari</cp:lastModifiedBy>
  <cp:revision>36</cp:revision>
  <dcterms:created xsi:type="dcterms:W3CDTF">2018-10-08T15:45:40Z</dcterms:created>
  <dcterms:modified xsi:type="dcterms:W3CDTF">2019-01-13T22:31:01Z</dcterms:modified>
</cp:coreProperties>
</file>