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6" r:id="rId4"/>
    <p:sldId id="267" r:id="rId5"/>
    <p:sldId id="259" r:id="rId6"/>
    <p:sldId id="268" r:id="rId7"/>
    <p:sldId id="269" r:id="rId8"/>
    <p:sldId id="270" r:id="rId9"/>
    <p:sldId id="271" r:id="rId10"/>
    <p:sldId id="272" r:id="rId11"/>
    <p:sldId id="293" r:id="rId12"/>
    <p:sldId id="294" r:id="rId13"/>
    <p:sldId id="276" r:id="rId14"/>
    <p:sldId id="288" r:id="rId15"/>
    <p:sldId id="291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/>
    <p:restoredTop sz="94627"/>
  </p:normalViewPr>
  <p:slideViewPr>
    <p:cSldViewPr snapToGrid="0" snapToObjects="1">
      <p:cViewPr varScale="1">
        <p:scale>
          <a:sx n="88" d="100"/>
          <a:sy n="88" d="100"/>
        </p:scale>
        <p:origin x="8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29ABD6D-7E31-C848-A099-C16A7BD42A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0"/>
            <a:ext cx="7772400" cy="29054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</a:t>
            </a:r>
            <a:br>
              <a:rPr lang="it-IT" dirty="0"/>
            </a:br>
            <a:r>
              <a:rPr lang="it-IT" dirty="0"/>
              <a:t>per INSERIRE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442132"/>
            <a:ext cx="9144000" cy="361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00" b="1" i="0" cap="all" baseline="0">
                <a:solidFill>
                  <a:srgbClr val="0070C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LUOGO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4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71B9A81-850F-3142-9E2D-5595D567A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78876" y="1486003"/>
            <a:ext cx="3798324" cy="2141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PROGETTO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78876" y="4003031"/>
            <a:ext cx="2243844" cy="294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3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58D54F1-D395-934A-AB1A-82B8B2F68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4320" y="721361"/>
            <a:ext cx="3962400" cy="33019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it-IT" dirty="0"/>
              <a:t>TITOLO </a:t>
            </a:r>
            <a:br>
              <a:rPr lang="it-IT" dirty="0"/>
            </a:br>
            <a:r>
              <a:rPr lang="it-IT" dirty="0"/>
              <a:t>SEPARATORE </a:t>
            </a:r>
            <a:br>
              <a:rPr lang="it-IT" dirty="0"/>
            </a:br>
            <a:r>
              <a:rPr lang="it-IT" dirty="0"/>
              <a:t>PROGETTO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84320" y="4307841"/>
            <a:ext cx="3962400" cy="3555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DATA- LUOGO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2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4B7DE61-6A58-2E4E-8F4E-83602B3F8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1"/>
            <a:ext cx="8412321" cy="4879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5440" y="1945323"/>
            <a:ext cx="8432800" cy="59467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45440" y="2707005"/>
            <a:ext cx="8432800" cy="30205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just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Modifica gli stili del testo dello schema Secondo livello Terzo livello Quarto </a:t>
            </a:r>
            <a:r>
              <a:rPr lang="it-IT" dirty="0" err="1"/>
              <a:t>livelloQuinto</a:t>
            </a: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livelloModifica</a:t>
            </a:r>
            <a:r>
              <a:rPr lang="it-IT" dirty="0"/>
              <a:t> gli stili del testo dello schema Secondo livello Terzo livello Quarto </a:t>
            </a:r>
            <a:r>
              <a:rPr lang="it-IT" dirty="0" err="1"/>
              <a:t>livelloQuinto</a:t>
            </a:r>
            <a:r>
              <a:rPr lang="it-IT" dirty="0"/>
              <a:t> livello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Modifica gli stili del testo dello schema Secondo livello Terzo livello Quarto </a:t>
            </a:r>
            <a:r>
              <a:rPr lang="it-IT" dirty="0" err="1"/>
              <a:t>livelloQuinto</a:t>
            </a:r>
            <a:r>
              <a:rPr lang="it-IT" dirty="0"/>
              <a:t> livello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Modifica gli stili del testo dello schema Secondo livello Terzo livello Quarto </a:t>
            </a:r>
            <a:r>
              <a:rPr lang="it-IT" dirty="0" err="1"/>
              <a:t>livelloQuinto</a:t>
            </a:r>
            <a:r>
              <a:rPr lang="it-IT" dirty="0"/>
              <a:t> livello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Modifica gli stili del testo dello schema Secondo livello Terzo livello Quarto </a:t>
            </a:r>
            <a:r>
              <a:rPr lang="it-IT" dirty="0" err="1"/>
              <a:t>livelloQuinto</a:t>
            </a:r>
            <a:r>
              <a:rPr lang="it-IT" dirty="0"/>
              <a:t> livello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84B7DE61-6A58-2E4E-8F4E-83602B3F84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1"/>
            <a:ext cx="8412321" cy="48799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cap="all" baseline="0">
                <a:latin typeface="Arial" panose="020B0604020202020204" pitchFamily="34" charset="0"/>
              </a:defRPr>
            </a:lvl1pPr>
          </a:lstStyle>
          <a:p>
            <a:r>
              <a:rPr lang="it-IT" dirty="0"/>
              <a:t>Fare clic per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5440" y="1945323"/>
            <a:ext cx="8432800" cy="59467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Sottotitolo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5440" y="2707005"/>
            <a:ext cx="4267200" cy="30205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0370" y="2707005"/>
            <a:ext cx="3887391" cy="2908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9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enza@sportelloappaltimprese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s://aerospace.profilzadavatele.cz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://ec.europa.eu/growth/sectors/space/galileo/index_en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hyperlink" Target="https://www.asi.it/it/agenzia/bandi/gare-e-appalt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part1.3ECA8B55.B34582B5@tiscali.i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3823D0-367F-484B-96C2-42227247E5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PROGETTO INNOVAZIONE</a:t>
            </a:r>
            <a:br>
              <a:rPr lang="it-IT" dirty="0"/>
            </a:br>
            <a:br>
              <a:rPr lang="it-IT" dirty="0"/>
            </a:br>
            <a:r>
              <a:rPr lang="it-IT" dirty="0"/>
              <a:t>“AEROSPAZIO”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14DF3B-93BA-3543-9ADF-9A611972E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42132"/>
            <a:ext cx="9144000" cy="945794"/>
          </a:xfrm>
        </p:spPr>
        <p:txBody>
          <a:bodyPr>
            <a:normAutofit lnSpcReduction="10000"/>
          </a:bodyPr>
          <a:lstStyle/>
          <a:p>
            <a:r>
              <a:rPr lang="it-IT" sz="1600" cap="small" dirty="0"/>
              <a:t>Un’iniziativa dello Sportello Appalti Imprese Sardegna</a:t>
            </a:r>
          </a:p>
          <a:p>
            <a:r>
              <a:rPr lang="it-IT" sz="1400" cap="none" dirty="0">
                <a:solidFill>
                  <a:schemeClr val="accent6">
                    <a:lumMod val="50000"/>
                  </a:schemeClr>
                </a:solidFill>
              </a:rPr>
              <a:t>Per informazioni: </a:t>
            </a:r>
            <a:r>
              <a:rPr lang="it-IT" sz="1400" cap="none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assistenza@sportelloappaltimprese.it</a:t>
            </a:r>
            <a:endParaRPr lang="it-IT" sz="1400" cap="none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400" cap="none" dirty="0" err="1">
                <a:solidFill>
                  <a:srgbClr val="FF0000"/>
                </a:solidFill>
              </a:rPr>
              <a:t>https</a:t>
            </a:r>
            <a:r>
              <a:rPr lang="it-IT" sz="1400" cap="none" dirty="0">
                <a:solidFill>
                  <a:srgbClr val="FF0000"/>
                </a:solidFill>
              </a:rPr>
              <a:t>://</a:t>
            </a:r>
            <a:r>
              <a:rPr lang="it-IT" sz="1400" cap="none" dirty="0" err="1">
                <a:solidFill>
                  <a:srgbClr val="FF0000"/>
                </a:solidFill>
              </a:rPr>
              <a:t>www.linkedin.com</a:t>
            </a:r>
            <a:r>
              <a:rPr lang="it-IT" sz="1400" cap="none" dirty="0">
                <a:solidFill>
                  <a:srgbClr val="FF0000"/>
                </a:solidFill>
              </a:rPr>
              <a:t>/</a:t>
            </a:r>
            <a:r>
              <a:rPr lang="it-IT" sz="1400" cap="none" dirty="0" err="1">
                <a:solidFill>
                  <a:srgbClr val="FF0000"/>
                </a:solidFill>
              </a:rPr>
              <a:t>groups</a:t>
            </a:r>
            <a:r>
              <a:rPr lang="it-IT" sz="1400" cap="none" dirty="0">
                <a:solidFill>
                  <a:srgbClr val="FF0000"/>
                </a:solidFill>
              </a:rPr>
              <a:t>/12143077/</a:t>
            </a:r>
          </a:p>
          <a:p>
            <a:endParaRPr lang="it-IT" cap="none" dirty="0"/>
          </a:p>
        </p:txBody>
      </p:sp>
    </p:spTree>
    <p:extLst>
      <p:ext uri="{BB962C8B-B14F-4D97-AF65-F5344CB8AC3E}">
        <p14:creationId xmlns:p14="http://schemas.microsoft.com/office/powerpoint/2010/main" val="5460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1959318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centro nazionale di Space </a:t>
            </a:r>
            <a:r>
              <a:rPr lang="it-IT" dirty="0" err="1"/>
              <a:t>Surveillance</a:t>
            </a:r>
            <a:r>
              <a:rPr lang="it-IT" dirty="0"/>
              <a:t> and </a:t>
            </a:r>
            <a:r>
              <a:rPr lang="it-IT" dirty="0" err="1"/>
              <a:t>Tracking</a:t>
            </a:r>
            <a:r>
              <a:rPr lang="it-IT" dirty="0"/>
              <a:t> (SST) e di Space </a:t>
            </a:r>
            <a:r>
              <a:rPr lang="it-IT" dirty="0" err="1"/>
              <a:t>Situational</a:t>
            </a:r>
            <a:r>
              <a:rPr lang="it-IT" dirty="0"/>
              <a:t> </a:t>
            </a:r>
            <a:r>
              <a:rPr lang="it-IT" dirty="0" err="1"/>
              <a:t>Awarness</a:t>
            </a:r>
            <a:r>
              <a:rPr lang="it-IT" dirty="0"/>
              <a:t> (SSA) e definizione di una appropriata sede della sala operativa nel territorio della Sardegna – INAF? – RAS?</a:t>
            </a:r>
          </a:p>
        </p:txBody>
      </p:sp>
      <p:pic>
        <p:nvPicPr>
          <p:cNvPr id="7" name="Picture 4" descr="http://www.esa.int/var/esa/storage/images/esa_multimedia/videos/2013/04/space_debris_story/12640981-3-eng-GB/Space_debris_story_video_production_ful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067" y="3165232"/>
            <a:ext cx="46085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4888523" y="3291843"/>
            <a:ext cx="3833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1415366"/>
          </a:xfrm>
        </p:spPr>
        <p:txBody>
          <a:bodyPr>
            <a:noAutofit/>
          </a:bodyPr>
          <a:lstStyle/>
          <a:p>
            <a:r>
              <a:rPr lang="it-IT" sz="3200" dirty="0"/>
              <a:t>Scenari di aumento del livello marino al 2100 lungo le coste della Sardegna – comuni? – ras?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120" y="5058747"/>
            <a:ext cx="870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8120" y="2612779"/>
            <a:ext cx="87020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Utilizzo di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dati aerei (LIDAR), satellitari (ottici e </a:t>
            </a:r>
            <a:r>
              <a:rPr kumimoji="0" 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interferometrici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e batimetrici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 determinare le caratteristiche topo-batimetriche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 linea di costa delle zone pi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ù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esposte (ad es. le piane costiere di Cabras e di Cagliari).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it-IT" b="1" dirty="0">
                <a:latin typeface="Arial" pitchFamily="34" charset="0"/>
                <a:ea typeface="Calibri" pitchFamily="34" charset="0"/>
                <a:cs typeface="Arial" pitchFamily="34" charset="0"/>
              </a:rPr>
              <a:t> Realizzazione di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analisi di subsidenza da dati satellitari (GPS e </a:t>
            </a:r>
            <a:r>
              <a:rPr kumimoji="0" lang="it-IT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InSAR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e proiezioni di aumento di livello marino fino al 2100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attraverso dati climatici (IPCC) e marini (mareografi e possibilmente</a:t>
            </a:r>
            <a:r>
              <a:rPr kumimoji="0" lang="it-IT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radar altimetri).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it-IT" b="1" dirty="0">
                <a:latin typeface="Arial" pitchFamily="34" charset="0"/>
                <a:cs typeface="Arial" pitchFamily="34" charset="0"/>
              </a:rPr>
              <a:t> Analisi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geospaziali</a:t>
            </a:r>
            <a:r>
              <a:rPr lang="it-IT" b="1" dirty="0">
                <a:latin typeface="Arial" pitchFamily="34" charset="0"/>
                <a:cs typeface="Arial" pitchFamily="34" charset="0"/>
              </a:rPr>
              <a:t> per ottenere scenari di allagamento marino con la relativa estensione dell’area inondata.</a:t>
            </a:r>
            <a:endParaRPr kumimoji="0" lang="it-IT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699086"/>
          </a:xfrm>
        </p:spPr>
        <p:txBody>
          <a:bodyPr>
            <a:noAutofit/>
          </a:bodyPr>
          <a:lstStyle/>
          <a:p>
            <a:r>
              <a:rPr lang="it-IT" sz="3200" dirty="0" err="1"/>
              <a:t>dronI</a:t>
            </a:r>
            <a:r>
              <a:rPr lang="it-IT" sz="3200" dirty="0"/>
              <a:t> 'salvavita'– </a:t>
            </a:r>
            <a:r>
              <a:rPr lang="it-IT" sz="3200" dirty="0" err="1"/>
              <a:t>atssardegna</a:t>
            </a:r>
            <a:r>
              <a:rPr lang="it-IT" sz="3200" dirty="0"/>
              <a:t>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120" y="5058747"/>
            <a:ext cx="870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98120" y="2530891"/>
            <a:ext cx="5669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latin typeface="Arial" pitchFamily="34" charset="0"/>
                <a:cs typeface="Arial" pitchFamily="34" charset="0"/>
              </a:rPr>
              <a:t>Trasporto sanitario di </a:t>
            </a:r>
            <a:r>
              <a:rPr lang="it-IT" sz="2000" b="1" dirty="0" err="1">
                <a:latin typeface="Arial" pitchFamily="34" charset="0"/>
                <a:cs typeface="Arial" pitchFamily="34" charset="0"/>
              </a:rPr>
              <a:t>emocomponenti</a:t>
            </a:r>
            <a:r>
              <a:rPr lang="it-IT" sz="2000" b="1" dirty="0">
                <a:latin typeface="Arial" pitchFamily="34" charset="0"/>
                <a:cs typeface="Arial" pitchFamily="34" charset="0"/>
              </a:rPr>
              <a:t>, organi e medicinali</a:t>
            </a:r>
            <a:endParaRPr kumimoji="0" lang="it-IT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 descr="Il primo volo al mondo del drone 'salvavita'  © Ans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480" y="1905000"/>
            <a:ext cx="246888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Utilizzo di trattori dotati di guida automatizzata mediante </a:t>
            </a:r>
            <a:r>
              <a:rPr lang="it-IT" sz="3200" dirty="0" err="1"/>
              <a:t>gps</a:t>
            </a:r>
            <a:r>
              <a:rPr lang="it-IT" sz="3200" dirty="0"/>
              <a:t> per l’agricoltura di precisione:</a:t>
            </a:r>
            <a:br>
              <a:rPr lang="it-IT" sz="3200" dirty="0"/>
            </a:br>
            <a:r>
              <a:rPr lang="it-IT" sz="3200" dirty="0"/>
              <a:t>spandimento pesticidi, erbicidi e medicamenti, semina, fienagione, trebbiatura – ARGEA?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120" y="4403427"/>
            <a:ext cx="870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Appalto </a:t>
            </a:r>
            <a:r>
              <a:rPr lang="it-IT" sz="2800" b="1" dirty="0" err="1"/>
              <a:t>pre-commerciale</a:t>
            </a:r>
            <a:r>
              <a:rPr lang="it-IT" sz="28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5163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Utilizzo di </a:t>
            </a:r>
            <a:r>
              <a:rPr lang="it-IT" sz="3200" dirty="0" err="1"/>
              <a:t>droni</a:t>
            </a:r>
            <a:r>
              <a:rPr lang="it-IT" sz="3200" dirty="0"/>
              <a:t> per l’agricoltura di precisione:</a:t>
            </a:r>
            <a:br>
              <a:rPr lang="it-IT" sz="3200" dirty="0"/>
            </a:br>
            <a:r>
              <a:rPr lang="it-IT" sz="3200" dirty="0"/>
              <a:t>spandimento pesticidi, erbicidi e medicamenti, semina – ARGEA?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8120" y="4342467"/>
            <a:ext cx="87020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Appalto </a:t>
            </a:r>
            <a:r>
              <a:rPr lang="it-IT" sz="2800" b="1" dirty="0" err="1"/>
              <a:t>pre-commerciale</a:t>
            </a:r>
            <a:r>
              <a:rPr lang="it-IT" sz="28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3"/>
            <a:ext cx="9144000" cy="3211341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ideazione, progettazione e realizzazione di robot che operino guidati da remoto CON </a:t>
            </a:r>
            <a:r>
              <a:rPr lang="it-IT" sz="3200" dirty="0" err="1"/>
              <a:t>gps</a:t>
            </a:r>
            <a:r>
              <a:rPr lang="it-IT" sz="3200" dirty="0"/>
              <a:t> per il monitoraggio e il disinquinamento di aree dove può essere pericoloso far operare esseri umani – IGEA S</a:t>
            </a:r>
            <a:r>
              <a:rPr lang="it-IT" sz="3200" cap="none" dirty="0"/>
              <a:t>p</a:t>
            </a:r>
            <a:r>
              <a:rPr lang="it-IT" sz="3200" dirty="0"/>
              <a:t>a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460013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Appalto </a:t>
            </a:r>
            <a:r>
              <a:rPr lang="it-IT" sz="2800" b="1" dirty="0" err="1"/>
              <a:t>pre-commerciale</a:t>
            </a:r>
            <a:r>
              <a:rPr lang="it-IT" sz="28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3"/>
            <a:ext cx="9144000" cy="2775243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Invecchiamento impianti a rischio di incidente rilevante - </a:t>
            </a:r>
            <a:r>
              <a:rPr lang="en-GB" sz="3200" dirty="0" err="1"/>
              <a:t>Tecniche</a:t>
            </a:r>
            <a:r>
              <a:rPr lang="en-GB" sz="3200" dirty="0"/>
              <a:t> Aging e Risk Based Inspection – </a:t>
            </a:r>
            <a:r>
              <a:rPr lang="en-GB" sz="3200" dirty="0" err="1"/>
              <a:t>contributo</a:t>
            </a:r>
            <a:r>
              <a:rPr lang="en-GB" sz="3200" dirty="0"/>
              <a:t> </a:t>
            </a:r>
            <a:r>
              <a:rPr lang="en-GB" sz="3200" dirty="0" err="1"/>
              <a:t>aerospaziale</a:t>
            </a:r>
            <a:r>
              <a:rPr lang="en-GB" sz="3200" dirty="0"/>
              <a:t>? </a:t>
            </a:r>
            <a:r>
              <a:rPr lang="en-GB" sz="3200" dirty="0" err="1"/>
              <a:t>Protezione</a:t>
            </a:r>
            <a:r>
              <a:rPr lang="en-GB" sz="3200" dirty="0"/>
              <a:t> </a:t>
            </a:r>
            <a:r>
              <a:rPr lang="en-GB" sz="3200" dirty="0" err="1"/>
              <a:t>civile</a:t>
            </a:r>
            <a:r>
              <a:rPr lang="en-GB" sz="3200" dirty="0"/>
              <a:t>?</a:t>
            </a:r>
            <a:br>
              <a:rPr lang="it-IT" sz="3200" dirty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182880" y="4383507"/>
            <a:ext cx="8747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Appalto </a:t>
            </a:r>
            <a:r>
              <a:rPr lang="it-IT" sz="2800" b="1" dirty="0" err="1"/>
              <a:t>pre-commerciale</a:t>
            </a:r>
            <a:r>
              <a:rPr lang="it-IT" sz="28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</a:t>
            </a:r>
            <a:r>
              <a:rPr lang="it-IT" sz="3200" dirty="0" err="1"/>
              <a:t>Natech</a:t>
            </a:r>
            <a:r>
              <a:rPr lang="it-IT" sz="3200" dirty="0"/>
              <a:t> (</a:t>
            </a:r>
            <a:r>
              <a:rPr lang="it-IT" sz="3200" dirty="0" err="1"/>
              <a:t>Natural</a:t>
            </a:r>
            <a:r>
              <a:rPr lang="it-IT" sz="3200" dirty="0"/>
              <a:t> </a:t>
            </a:r>
            <a:r>
              <a:rPr lang="it-IT" sz="3200" dirty="0" err="1"/>
              <a:t>Hazard</a:t>
            </a:r>
            <a:r>
              <a:rPr lang="it-IT" sz="3200" dirty="0"/>
              <a:t> </a:t>
            </a:r>
            <a:r>
              <a:rPr lang="it-IT" sz="3200" dirty="0" err="1"/>
              <a:t>Triggering</a:t>
            </a:r>
            <a:r>
              <a:rPr lang="it-IT" sz="3200" dirty="0"/>
              <a:t> </a:t>
            </a:r>
            <a:r>
              <a:rPr lang="it-IT" sz="3200" dirty="0" err="1"/>
              <a:t>Technological</a:t>
            </a:r>
            <a:r>
              <a:rPr lang="it-IT" sz="3200" dirty="0"/>
              <a:t> </a:t>
            </a:r>
            <a:r>
              <a:rPr lang="it-IT" sz="3200" dirty="0" err="1"/>
              <a:t>Disasters</a:t>
            </a:r>
            <a:r>
              <a:rPr lang="it-IT" sz="3200" dirty="0"/>
              <a:t>) in impianti RIR (Rischio Incidente Rilevante) – contributo aerospaziale? – protezione civile?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89560" y="4741059"/>
            <a:ext cx="865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Difesa impianti RIR da attacchi terroristici e intrusioni – contributo aerospaziale? - Protezione civile?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198120" y="4629679"/>
            <a:ext cx="8717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Incendi e incidenti in impianti di trattamento rifiuti e stoccaggi intensivi – contributo aerospaziale? – protezione civile?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04800" y="4602723"/>
            <a:ext cx="864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66A5F-7D1F-C940-87AC-F90F7633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8876" y="1486003"/>
            <a:ext cx="4218010" cy="2517028"/>
          </a:xfrm>
        </p:spPr>
        <p:txBody>
          <a:bodyPr>
            <a:normAutofit/>
          </a:bodyPr>
          <a:lstStyle/>
          <a:p>
            <a:r>
              <a:rPr lang="it-IT" dirty="0"/>
              <a:t>Il Distretto</a:t>
            </a:r>
            <a:br>
              <a:rPr lang="it-IT" dirty="0"/>
            </a:br>
            <a:r>
              <a:rPr lang="it-IT" dirty="0" err="1"/>
              <a:t>AeroSpaziale</a:t>
            </a:r>
            <a:br>
              <a:rPr lang="it-IT" dirty="0"/>
            </a:br>
            <a:r>
              <a:rPr lang="it-IT" dirty="0"/>
              <a:t>della Sardegna</a:t>
            </a:r>
            <a:br>
              <a:rPr lang="it-IT" dirty="0"/>
            </a:br>
            <a:r>
              <a:rPr lang="it-IT" dirty="0"/>
              <a:t>(DASS) Scarl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0D4372-6558-4E4F-806F-70B073755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596" y="4354731"/>
            <a:ext cx="2243844" cy="294538"/>
          </a:xfrm>
        </p:spPr>
        <p:txBody>
          <a:bodyPr/>
          <a:lstStyle/>
          <a:p>
            <a:r>
              <a:rPr lang="it-IT" dirty="0"/>
              <a:t>Cagliari – 24 ottobre 2018</a:t>
            </a:r>
          </a:p>
        </p:txBody>
      </p:sp>
    </p:spTree>
    <p:extLst>
      <p:ext uri="{BB962C8B-B14F-4D97-AF65-F5344CB8AC3E}">
        <p14:creationId xmlns:p14="http://schemas.microsoft.com/office/powerpoint/2010/main" val="420988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Rischio trasporto merci pericolose – contributo aerospaziale? – protezione civile?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274320" y="4351843"/>
            <a:ext cx="864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4"/>
            <a:ext cx="9144000" cy="2690838"/>
          </a:xfrm>
        </p:spPr>
        <p:txBody>
          <a:bodyPr>
            <a:noAutofit/>
          </a:bodyPr>
          <a:lstStyle/>
          <a:p>
            <a:r>
              <a:rPr lang="it-IT" sz="3200" dirty="0"/>
              <a:t>rischi chimico, nucleare, industriale e trasporti: Eventi </a:t>
            </a:r>
            <a:r>
              <a:rPr lang="it-IT" sz="3200" dirty="0" err="1"/>
              <a:t>NaTech</a:t>
            </a:r>
            <a:r>
              <a:rPr lang="it-IT" sz="3200" dirty="0"/>
              <a:t> e cedimenti strutturali su sistema trasporti – contributo aerospaziale? – protezione civile?</a:t>
            </a: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sz="3200" dirty="0"/>
          </a:p>
        </p:txBody>
      </p:sp>
      <p:sp>
        <p:nvSpPr>
          <p:cNvPr id="3" name="Rettangolo 2"/>
          <p:cNvSpPr/>
          <p:nvPr/>
        </p:nvSpPr>
        <p:spPr>
          <a:xfrm>
            <a:off x="304800" y="4621479"/>
            <a:ext cx="864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/>
              <a:t>Appalto </a:t>
            </a:r>
            <a:r>
              <a:rPr lang="it-IT" sz="2400" b="1" dirty="0" err="1"/>
              <a:t>pre-commerciale</a:t>
            </a:r>
            <a:r>
              <a:rPr lang="it-IT" sz="24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1" y="1290321"/>
            <a:ext cx="4226560" cy="487997"/>
          </a:xfrm>
        </p:spPr>
        <p:txBody>
          <a:bodyPr/>
          <a:lstStyle/>
          <a:p>
            <a:r>
              <a:rPr lang="it-IT" dirty="0"/>
              <a:t>AEROSPAZIO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945323"/>
            <a:ext cx="7138572" cy="594677"/>
          </a:xfrm>
        </p:spPr>
        <p:txBody>
          <a:bodyPr/>
          <a:lstStyle/>
          <a:p>
            <a:r>
              <a:rPr lang="it-IT" dirty="0"/>
              <a:t>Appalto di ricerca e sviluppo (CPV 73000000 - MA01)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010" y="2681415"/>
            <a:ext cx="3374684" cy="3020536"/>
          </a:xfrm>
        </p:spPr>
        <p:txBody>
          <a:bodyPr/>
          <a:lstStyle/>
          <a:p>
            <a:r>
              <a:rPr lang="it-IT" sz="1800" b="1" dirty="0"/>
              <a:t>Committente:</a:t>
            </a:r>
          </a:p>
          <a:p>
            <a:r>
              <a:rPr lang="it-IT" dirty="0"/>
              <a:t>AERO </a:t>
            </a:r>
            <a:r>
              <a:rPr lang="it-IT" dirty="0" err="1"/>
              <a:t>Vodochody</a:t>
            </a:r>
            <a:r>
              <a:rPr lang="it-IT" dirty="0"/>
              <a:t> AEROSPACE </a:t>
            </a:r>
            <a:r>
              <a:rPr lang="it-IT" dirty="0" err="1"/>
              <a:t>a.s.</a:t>
            </a:r>
            <a:r>
              <a:rPr lang="it-IT" dirty="0"/>
              <a:t> -</a:t>
            </a:r>
          </a:p>
          <a:p>
            <a:r>
              <a:rPr lang="it-IT" dirty="0">
                <a:hlinkClick r:id="rId2"/>
              </a:rPr>
              <a:t>https://aerospace.profilzadavatele.cz/</a:t>
            </a:r>
            <a:r>
              <a:rPr lang="it-IT" dirty="0"/>
              <a:t> </a:t>
            </a:r>
          </a:p>
          <a:p>
            <a:r>
              <a:rPr lang="it-IT" sz="1800" b="1" dirty="0"/>
              <a:t>Importo:</a:t>
            </a:r>
          </a:p>
          <a:p>
            <a:r>
              <a:rPr lang="it-IT" dirty="0"/>
              <a:t>CZK 30 M (EUR 1,1 M)</a:t>
            </a:r>
          </a:p>
          <a:p>
            <a:r>
              <a:rPr lang="it-IT" sz="1800" b="1" dirty="0"/>
              <a:t>Oggetto:</a:t>
            </a:r>
          </a:p>
          <a:p>
            <a:r>
              <a:rPr lang="fr" dirty="0"/>
              <a:t>L-39NG Fatigue Lift </a:t>
            </a:r>
            <a:r>
              <a:rPr lang="fr" dirty="0" err="1"/>
              <a:t>Certificate</a:t>
            </a:r>
            <a:endParaRPr lang="fr" dirty="0"/>
          </a:p>
          <a:p>
            <a:r>
              <a:rPr lang="it-IT" sz="1800" b="1" dirty="0"/>
              <a:t>Stato: </a:t>
            </a:r>
            <a:r>
              <a:rPr lang="it-IT" dirty="0"/>
              <a:t>aperto (scadenza 2/11/2018)</a:t>
            </a:r>
            <a:endParaRPr lang="it-IT" sz="18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5978771" y="1290321"/>
            <a:ext cx="169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Repubblica ceca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EE39641-664B-1541-9CBA-54498F4974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6399" y="1208803"/>
            <a:ext cx="979642" cy="65004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8449C4F-B52B-3F4E-964A-1A634CF6B4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440" y="2681415"/>
            <a:ext cx="5106390" cy="294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1" y="1290321"/>
            <a:ext cx="4226560" cy="487997"/>
          </a:xfrm>
        </p:spPr>
        <p:txBody>
          <a:bodyPr/>
          <a:lstStyle/>
          <a:p>
            <a:r>
              <a:rPr lang="it-IT" dirty="0"/>
              <a:t>AEROSPAZIO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945323"/>
            <a:ext cx="7138572" cy="594677"/>
          </a:xfrm>
        </p:spPr>
        <p:txBody>
          <a:bodyPr/>
          <a:lstStyle/>
          <a:p>
            <a:r>
              <a:rPr lang="it-IT" dirty="0"/>
              <a:t>Appalto di servizi (CPV 38112100)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010" y="2681415"/>
            <a:ext cx="3374684" cy="3170746"/>
          </a:xfrm>
        </p:spPr>
        <p:txBody>
          <a:bodyPr>
            <a:normAutofit fontScale="85000" lnSpcReduction="10000"/>
          </a:bodyPr>
          <a:lstStyle/>
          <a:p>
            <a:r>
              <a:rPr lang="it-IT" sz="1800" b="1" dirty="0"/>
              <a:t>Committente:</a:t>
            </a:r>
          </a:p>
          <a:p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Commission</a:t>
            </a:r>
            <a:r>
              <a:rPr lang="it-IT" dirty="0"/>
              <a:t> (DG GROW) - </a:t>
            </a:r>
            <a:r>
              <a:rPr lang="it-IT" dirty="0">
                <a:hlinkClick r:id="rId2"/>
              </a:rPr>
              <a:t>http://ec.europa.eu/growth/sectors/space/galileo/index_en.htm</a:t>
            </a:r>
            <a:r>
              <a:rPr lang="it-IT" dirty="0"/>
              <a:t> </a:t>
            </a:r>
            <a:endParaRPr lang="it-IT" sz="1800" b="1" dirty="0"/>
          </a:p>
          <a:p>
            <a:r>
              <a:rPr lang="it-IT" sz="1800" b="1" dirty="0"/>
              <a:t>Importo:</a:t>
            </a:r>
          </a:p>
          <a:p>
            <a:r>
              <a:rPr lang="it-IT" dirty="0"/>
              <a:t>EUR 328.000</a:t>
            </a:r>
          </a:p>
          <a:p>
            <a:r>
              <a:rPr lang="it-IT" sz="1800" b="1" dirty="0"/>
              <a:t>Oggetto:</a:t>
            </a:r>
          </a:p>
          <a:p>
            <a:r>
              <a:rPr lang="en" dirty="0"/>
              <a:t>Timing Service Extension and Consolidation</a:t>
            </a:r>
            <a:endParaRPr lang="fr" dirty="0"/>
          </a:p>
          <a:p>
            <a:r>
              <a:rPr lang="it-IT" sz="1800" b="1" dirty="0"/>
              <a:t>Stato: </a:t>
            </a:r>
            <a:r>
              <a:rPr lang="it-IT" dirty="0"/>
              <a:t>aggiudicato (in data 18/7/2018)</a:t>
            </a:r>
            <a:endParaRPr lang="it-IT" sz="18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724360" y="1290321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Belgio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CA6AB22-175C-8345-A2ED-E920D7FE1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070" y="2666651"/>
            <a:ext cx="4982991" cy="2901028"/>
          </a:xfrm>
          <a:prstGeom prst="rect">
            <a:avLst/>
          </a:prstGeom>
        </p:spPr>
      </p:pic>
      <p:pic>
        <p:nvPicPr>
          <p:cNvPr id="2050" name="Picture 2" descr="Image result for belgium flag">
            <a:extLst>
              <a:ext uri="{FF2B5EF4-FFF2-40B4-BE49-F238E27FC236}">
                <a16:creationId xmlns:a16="http://schemas.microsoft.com/office/drawing/2014/main" id="{3ED278F9-2E88-2B45-B4EF-3B1CB2A08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364" b="18122"/>
          <a:stretch/>
        </p:blipFill>
        <p:spPr bwMode="auto">
          <a:xfrm>
            <a:off x="7613076" y="1156048"/>
            <a:ext cx="1185483" cy="7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63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1" y="1290321"/>
            <a:ext cx="4226560" cy="487997"/>
          </a:xfrm>
        </p:spPr>
        <p:txBody>
          <a:bodyPr/>
          <a:lstStyle/>
          <a:p>
            <a:r>
              <a:rPr lang="it-IT" dirty="0"/>
              <a:t>AEROSPAZIO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440" y="1945323"/>
            <a:ext cx="7138572" cy="594677"/>
          </a:xfrm>
        </p:spPr>
        <p:txBody>
          <a:bodyPr/>
          <a:lstStyle/>
          <a:p>
            <a:r>
              <a:rPr lang="it-IT" dirty="0"/>
              <a:t>Partenariato per l’innovazione (CPV 73300000-5)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054A80-7D1D-134D-9504-6DB859BD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3010" y="2681415"/>
            <a:ext cx="3374684" cy="3395828"/>
          </a:xfrm>
        </p:spPr>
        <p:txBody>
          <a:bodyPr>
            <a:normAutofit fontScale="85000" lnSpcReduction="10000"/>
          </a:bodyPr>
          <a:lstStyle/>
          <a:p>
            <a:r>
              <a:rPr lang="it-IT" sz="1800" b="1" dirty="0"/>
              <a:t>Committente:</a:t>
            </a:r>
          </a:p>
          <a:p>
            <a:r>
              <a:rPr lang="it-IT" dirty="0"/>
              <a:t>Agenzia Spaziale Italiana (ASI)- </a:t>
            </a:r>
            <a:r>
              <a:rPr lang="it-IT" dirty="0">
                <a:hlinkClick r:id="rId2"/>
              </a:rPr>
              <a:t>https://www.asi.it/it/agenzia/bandi/gare-e-appalti</a:t>
            </a:r>
            <a:endParaRPr lang="it-IT" dirty="0"/>
          </a:p>
          <a:p>
            <a:r>
              <a:rPr lang="it-IT" sz="1800" b="1" dirty="0"/>
              <a:t>Importo:</a:t>
            </a:r>
          </a:p>
          <a:p>
            <a:r>
              <a:rPr lang="it-IT" dirty="0"/>
              <a:t>EUR 105 M</a:t>
            </a:r>
          </a:p>
          <a:p>
            <a:r>
              <a:rPr lang="it-IT" sz="1800" b="1" dirty="0"/>
              <a:t>Oggetto:</a:t>
            </a:r>
          </a:p>
          <a:p>
            <a:r>
              <a:rPr lang="it-IT" dirty="0"/>
              <a:t>Sviluppo e messa in operazione di un sistema satellitare</a:t>
            </a:r>
          </a:p>
          <a:p>
            <a:r>
              <a:rPr lang="it-IT" sz="1800" b="1" dirty="0"/>
              <a:t>Stato: </a:t>
            </a:r>
            <a:r>
              <a:rPr lang="it-IT" dirty="0"/>
              <a:t>in valutazione (scaduto 23/7/2018)</a:t>
            </a:r>
            <a:endParaRPr lang="it-IT" sz="18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E5ECFD-3EE6-C74A-B81A-7134154F8151}"/>
              </a:ext>
            </a:extLst>
          </p:cNvPr>
          <p:cNvSpPr txBox="1"/>
          <p:nvPr/>
        </p:nvSpPr>
        <p:spPr>
          <a:xfrm>
            <a:off x="6766564" y="1290321"/>
            <a:ext cx="64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Italia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D9C890F-EDB7-EC42-BEB5-DF86C45282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828" y="1204993"/>
            <a:ext cx="1092006" cy="7280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2960E84-C715-9B47-9330-77F56AD53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0" y="2707005"/>
            <a:ext cx="5108346" cy="286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 hangingPunct="1"/>
            <a:r>
              <a:rPr lang="it-IT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14875" y="87313"/>
            <a:ext cx="4214813" cy="61864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Costituzione:  15 Ottobre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Sede: Cagliari, c/o Sardegna Ricerche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 pubblici: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Soci privati: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Capitale sociale: 93612 euro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CdA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5 componenti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CTS:  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componenti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CT: 10 componenti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124" name="Immagine 6" descr="cid:part1.3ECA8B55.B34582B5@tiscali.it"/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4408"/>
            <a:ext cx="4501662" cy="630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 hangingPunct="1"/>
            <a:r>
              <a:rPr lang="it-IT" sz="32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Rettangolo 3"/>
          <p:cNvSpPr/>
          <p:nvPr/>
        </p:nvSpPr>
        <p:spPr>
          <a:xfrm>
            <a:off x="4714875" y="87313"/>
            <a:ext cx="4214813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2400" b="1" dirty="0">
                <a:latin typeface="Calibri" pitchFamily="34" charset="0"/>
              </a:rPr>
              <a:t>La definizione del logo è stata affidata all’artista di San Sperate (CA) Pinuccio </a:t>
            </a:r>
            <a:r>
              <a:rPr lang="it-IT" sz="2400" b="1" dirty="0" err="1">
                <a:latin typeface="Calibri" pitchFamily="34" charset="0"/>
              </a:rPr>
              <a:t>Sciola</a:t>
            </a:r>
            <a:r>
              <a:rPr lang="it-IT" sz="2400" b="1" dirty="0">
                <a:latin typeface="Calibri" pitchFamily="34" charset="0"/>
              </a:rPr>
              <a:t>, purtroppo scomparso. </a:t>
            </a:r>
          </a:p>
          <a:p>
            <a:pPr algn="just"/>
            <a:br>
              <a:rPr lang="it-IT" sz="2400" b="1" dirty="0">
                <a:latin typeface="Calibri" pitchFamily="34" charset="0"/>
              </a:rPr>
            </a:br>
            <a:r>
              <a:rPr lang="it-IT" sz="2400" b="1" dirty="0">
                <a:latin typeface="Calibri" pitchFamily="34" charset="0"/>
              </a:rPr>
              <a:t>Per il Maestro </a:t>
            </a:r>
            <a:r>
              <a:rPr lang="it-IT" sz="2400" b="1" dirty="0" err="1">
                <a:latin typeface="Calibri" pitchFamily="34" charset="0"/>
              </a:rPr>
              <a:t>Sciola</a:t>
            </a:r>
            <a:r>
              <a:rPr lang="it-IT" sz="2400" b="1" dirty="0">
                <a:latin typeface="Calibri" pitchFamily="34" charset="0"/>
              </a:rPr>
              <a:t> “la pietra non è mai muta e sorda, racchiude memorie e storie. E rilascia suoni simili a quelli che gli studiosi dello spazio trovano sui pianeti”.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5" name="Immagin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68" y="1098"/>
            <a:ext cx="4672737" cy="60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8117"/>
            <a:ext cx="9144000" cy="487997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ALCUNI DEGLI OBIETTIVI GIA’ RAGGIUNTI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24" y="1734302"/>
            <a:ext cx="8798560" cy="4202259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it-IT" sz="2800" dirty="0"/>
              <a:t> Inserimento della tematica “aerospazio” nella S3 regionale e sottoscrizione accordo con RAS </a:t>
            </a:r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Commesse da Avio SpA per il lanciatore VEGA: 2015-2016 (80 </a:t>
            </a:r>
            <a:r>
              <a:rPr lang="it-IT" sz="2800" dirty="0" err="1"/>
              <a:t>keuro</a:t>
            </a:r>
            <a:r>
              <a:rPr lang="it-IT" sz="2800" dirty="0"/>
              <a:t>) materiali UHTC (Ultra High Temperature Ceramics); 2017-2018 (97 </a:t>
            </a:r>
            <a:r>
              <a:rPr lang="it-IT" sz="2800" dirty="0" err="1"/>
              <a:t>keuro</a:t>
            </a:r>
            <a:r>
              <a:rPr lang="it-IT" sz="2800" dirty="0"/>
              <a:t>) nuovo processo per la produzione del composito </a:t>
            </a:r>
            <a:r>
              <a:rPr lang="it-IT" sz="2800" dirty="0" err="1"/>
              <a:t>carbon</a:t>
            </a:r>
            <a:r>
              <a:rPr lang="it-IT" sz="2800" dirty="0"/>
              <a:t> – </a:t>
            </a:r>
            <a:r>
              <a:rPr lang="it-IT" sz="2800" dirty="0" err="1"/>
              <a:t>carbon</a:t>
            </a:r>
            <a:endParaRPr lang="it-IT" sz="2800" dirty="0"/>
          </a:p>
          <a:p>
            <a:pPr algn="just">
              <a:buFont typeface="Arial" pitchFamily="34" charset="0"/>
              <a:buChar char="•"/>
            </a:pPr>
            <a:r>
              <a:rPr lang="it-IT" sz="2800" dirty="0"/>
              <a:t> A fronte di 130 </a:t>
            </a:r>
            <a:r>
              <a:rPr lang="it-IT" sz="2800" dirty="0" err="1"/>
              <a:t>kEuro</a:t>
            </a:r>
            <a:r>
              <a:rPr lang="it-IT" sz="2800" dirty="0"/>
              <a:t> di spese nei primi 5 anni di vita il DASS e i Soci hanno all’attivo 11 progetti approvati (9 in corso di svolgimento) che cubano 50 </a:t>
            </a:r>
            <a:r>
              <a:rPr lang="it-IT" sz="2800" dirty="0" err="1"/>
              <a:t>Meuro</a:t>
            </a:r>
            <a:r>
              <a:rPr lang="it-IT" sz="2800" dirty="0"/>
              <a:t> (12 dalla RAS, 12 dal MISE, 26 dai privati)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3"/>
            <a:ext cx="9144000" cy="487997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SETTORI </a:t>
            </a:r>
            <a:r>
              <a:rPr lang="it-IT" sz="3200" dirty="0" err="1"/>
              <a:t>DI</a:t>
            </a:r>
            <a:r>
              <a:rPr lang="it-IT" sz="3200" dirty="0"/>
              <a:t> ATTIVITA’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6D897F-BB32-5A47-B3D8-08180188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24" y="1734302"/>
            <a:ext cx="8798560" cy="4202259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it-IT" sz="2800" dirty="0"/>
              <a:t> S</a:t>
            </a:r>
            <a:r>
              <a:rPr lang="it-IT" dirty="0"/>
              <a:t>istemi per la sorveglianza, il tracciamento e la predizione delle rotte di oggetti orbitanti intorno alla Terra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/>
              <a:t> Piattaforma nazionale permanente di test, validazione e certificazione per sistemi aerei e acquatici a pilotaggio remoto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/>
              <a:t> Materiali e tecnologie innovative per l’astronomia e l’aerospazio con particolare riferimento a SPTF (Space </a:t>
            </a:r>
            <a:r>
              <a:rPr lang="it-IT" dirty="0" err="1"/>
              <a:t>Propulsion</a:t>
            </a:r>
            <a:r>
              <a:rPr lang="it-IT" dirty="0"/>
              <a:t> Test </a:t>
            </a:r>
            <a:r>
              <a:rPr lang="it-IT" dirty="0" err="1"/>
              <a:t>Facility</a:t>
            </a:r>
            <a:r>
              <a:rPr lang="it-IT" dirty="0"/>
              <a:t>)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/>
              <a:t> Servizi avanzati di protezione civile e ambientale con utilizzo delle informazioni fornite dai dati di misurazione (GPS e Galileo), di osservazione terrestre (satelliti sentinella dell’Unione Europea)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/>
              <a:t> Nuove tecnologie per l’esplorazione robotica e umana di Luna, Marte e Asteroidi</a:t>
            </a:r>
          </a:p>
          <a:p>
            <a:pPr algn="just">
              <a:buFont typeface="Arial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8117"/>
            <a:ext cx="9144000" cy="487997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INFRASTRUTTURE DISPONIBILI E </a:t>
            </a:r>
            <a:r>
              <a:rPr lang="it-IT" sz="3200" dirty="0" err="1"/>
              <a:t>ALTRO…</a:t>
            </a:r>
            <a:endParaRPr lang="it-IT" sz="3200" dirty="0"/>
          </a:p>
        </p:txBody>
      </p:sp>
      <p:pic>
        <p:nvPicPr>
          <p:cNvPr id="7" name="Picture 2" descr="Il Sardinia Radio Telescope (SRT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" y="1753989"/>
            <a:ext cx="1678528" cy="2030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buongiornoalghero.it/immaginisito/fotogrande/040820151714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3" y="3991514"/>
            <a:ext cx="1701389" cy="190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airport-data.com/images/airports/small/025/0256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254" y="3978202"/>
            <a:ext cx="1774880" cy="191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\AppData\Local\Microsoft\Windows\Temporary Internet Files\Content.Outlook\RNF7ZIAP\Immagine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923" y="1796193"/>
            <a:ext cx="1694941" cy="19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0537" y="1796192"/>
            <a:ext cx="2082874" cy="198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7370" y="1796193"/>
            <a:ext cx="1728738" cy="198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t-350k-04-117 rev c Render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276" y="3977446"/>
            <a:ext cx="1862659" cy="19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foto satelliti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454" y="3977446"/>
            <a:ext cx="1725129" cy="1901274"/>
          </a:xfrm>
          <a:prstGeom prst="rect">
            <a:avLst/>
          </a:prstGeom>
          <a:noFill/>
        </p:spPr>
      </p:pic>
      <p:pic>
        <p:nvPicPr>
          <p:cNvPr id="16" name="Picture 2" descr="http://www.conlabrigatasassari.sardinia.it/salacontrollo01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2412" y="1764250"/>
            <a:ext cx="1728246" cy="2019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tangolo 17"/>
          <p:cNvSpPr/>
          <p:nvPr/>
        </p:nvSpPr>
        <p:spPr>
          <a:xfrm>
            <a:off x="7432396" y="3947160"/>
            <a:ext cx="1683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Brevetti </a:t>
            </a:r>
          </a:p>
          <a:p>
            <a:r>
              <a:rPr lang="it-IT" b="1" dirty="0"/>
              <a:t>100% DASS:</a:t>
            </a:r>
          </a:p>
          <a:p>
            <a:r>
              <a:rPr lang="it-IT" b="1" dirty="0"/>
              <a:t>10453PTWO,</a:t>
            </a:r>
          </a:p>
          <a:p>
            <a:r>
              <a:rPr lang="it-IT" b="1" dirty="0"/>
              <a:t>28/07/2011;</a:t>
            </a:r>
          </a:p>
          <a:p>
            <a:r>
              <a:rPr lang="it-IT" b="1" dirty="0"/>
              <a:t>PCT/IB2012/053754, 24/07/2012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066A5F-7D1F-C940-87AC-F90F76337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0576" y="700714"/>
            <a:ext cx="3148869" cy="4338037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Ipotesi di possibili appalti </a:t>
            </a:r>
            <a:r>
              <a:rPr lang="it-IT" sz="3200" dirty="0" err="1"/>
              <a:t>pre-commerciali</a:t>
            </a:r>
            <a:r>
              <a:rPr lang="it-IT" sz="3200" dirty="0"/>
              <a:t>, partenariati per l’innovazione, dialoghi competitivi o procedure competitive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420988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72C4E21-6676-6A46-8D63-B22AF634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5913"/>
            <a:ext cx="9144000" cy="918309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SISTEMA </a:t>
            </a:r>
            <a:r>
              <a:rPr lang="it-IT" sz="3200" dirty="0" err="1"/>
              <a:t>DI</a:t>
            </a:r>
            <a:r>
              <a:rPr lang="it-IT" sz="3200" dirty="0"/>
              <a:t> satelliti RADAR contro l’abusivismo edilizio – comuni? – RAS?</a:t>
            </a:r>
          </a:p>
        </p:txBody>
      </p:sp>
      <p:pic>
        <p:nvPicPr>
          <p:cNvPr id="6" name="Picture 2" descr="C:\Users\admin\AppData\Local\Microsoft\Windows\Temporary Internet Files\Content.Outlook\RNF7ZIAP\20171114_134925_resiz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59" y="2124222"/>
            <a:ext cx="465972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4979967" y="2335243"/>
            <a:ext cx="39670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Appalto </a:t>
            </a:r>
            <a:r>
              <a:rPr lang="it-IT" sz="2800" b="1" dirty="0" err="1"/>
              <a:t>pre-commerciale</a:t>
            </a:r>
            <a:r>
              <a:rPr lang="it-IT" sz="2800" b="1" dirty="0"/>
              <a:t>, partenariato per l’innovazione, dialogo competitivo o procedura competitiva con negoziazione?</a:t>
            </a:r>
          </a:p>
        </p:txBody>
      </p:sp>
    </p:spTree>
    <p:extLst>
      <p:ext uri="{BB962C8B-B14F-4D97-AF65-F5344CB8AC3E}">
        <p14:creationId xmlns:p14="http://schemas.microsoft.com/office/powerpoint/2010/main" val="35066603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1682</TotalTime>
  <Words>1103</Words>
  <Application>Microsoft Macintosh PowerPoint</Application>
  <PresentationFormat>Presentazione su schermo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di Office</vt:lpstr>
      <vt:lpstr>IL PROGETTO INNOVAZIONE  “AEROSPAZIO”</vt:lpstr>
      <vt:lpstr>Il Distretto AeroSpaziale della Sardegna (DASS) Scarl</vt:lpstr>
      <vt:lpstr> </vt:lpstr>
      <vt:lpstr> </vt:lpstr>
      <vt:lpstr>ALCUNI DEGLI OBIETTIVI GIA’ RAGGIUNTI</vt:lpstr>
      <vt:lpstr>SETTORI DI ATTIVITA’</vt:lpstr>
      <vt:lpstr>INFRASTRUTTURE DISPONIBILI E ALTRO…</vt:lpstr>
      <vt:lpstr>Ipotesi di possibili appalti pre-commerciali, partenariati per l’innovazione, dialoghi competitivi o procedure competitive con negoziazione?</vt:lpstr>
      <vt:lpstr>SISTEMA DI satelliti RADAR contro l’abusivismo edilizio – comuni? – RAS?</vt:lpstr>
      <vt:lpstr>centro nazionale di Space Surveillance and Tracking (SST) e di Space Situational Awarness (SSA) e definizione di una appropriata sede della sala operativa nel territorio della Sardegna – INAF? – RAS?</vt:lpstr>
      <vt:lpstr>Scenari di aumento del livello marino al 2100 lungo le coste della Sardegna – comuni? – ras?</vt:lpstr>
      <vt:lpstr>dronI 'salvavita'– atssardegna?</vt:lpstr>
      <vt:lpstr>Utilizzo di trattori dotati di guida automatizzata mediante gps per l’agricoltura di precisione: spandimento pesticidi, erbicidi e medicamenti, semina, fienagione, trebbiatura – ARGEA?</vt:lpstr>
      <vt:lpstr>Utilizzo di droni per l’agricoltura di precisione: spandimento pesticidi, erbicidi e medicamenti, semina – ARGEA?</vt:lpstr>
      <vt:lpstr>ideazione, progettazione e realizzazione di robot che operino guidati da remoto CON gps per il monitoraggio e il disinquinamento di aree dove può essere pericoloso far operare esseri umani – IGEA Spa</vt:lpstr>
      <vt:lpstr>rischi chimico, nucleare, industriale e trasporti: Invecchiamento impianti a rischio di incidente rilevante - Tecniche Aging e Risk Based Inspection – contributo aerospaziale? Protezione civile? </vt:lpstr>
      <vt:lpstr>rischi chimico, nucleare, industriale e trasporti: Natech (Natural Hazard Triggering Technological Disasters) in impianti RIR (Rischio Incidente Rilevante) – contributo aerospaziale? – protezione civile?   </vt:lpstr>
      <vt:lpstr>rischi chimico, nucleare, industriale e trasporti: Difesa impianti RIR da attacchi terroristici e intrusioni – contributo aerospaziale? - Protezione civile?     </vt:lpstr>
      <vt:lpstr>rischi chimico, nucleare, industriale e trasporti: Incendi e incidenti in impianti di trattamento rifiuti e stoccaggi intensivi – contributo aerospaziale? – protezione civile?        </vt:lpstr>
      <vt:lpstr>rischi chimico, nucleare, industriale e trasporti: Rischio trasporto merci pericolose – contributo aerospaziale? – protezione civile?    </vt:lpstr>
      <vt:lpstr>rischi chimico, nucleare, industriale e trasporti: Eventi NaTech e cedimenti strutturali su sistema trasporti – contributo aerospaziale? – protezione civile?      </vt:lpstr>
      <vt:lpstr>AEROSPAZIO</vt:lpstr>
      <vt:lpstr>AEROSPAZIO</vt:lpstr>
      <vt:lpstr>AEROSPAZIO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Francesco Molinari</cp:lastModifiedBy>
  <cp:revision>119</cp:revision>
  <dcterms:created xsi:type="dcterms:W3CDTF">2018-10-09T07:59:39Z</dcterms:created>
  <dcterms:modified xsi:type="dcterms:W3CDTF">2019-01-13T21:54:35Z</dcterms:modified>
</cp:coreProperties>
</file>