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63" r:id="rId2"/>
    <p:sldId id="328" r:id="rId3"/>
    <p:sldId id="329" r:id="rId4"/>
    <p:sldId id="330" r:id="rId5"/>
    <p:sldId id="335" r:id="rId6"/>
    <p:sldId id="336" r:id="rId7"/>
    <p:sldId id="332" r:id="rId8"/>
    <p:sldId id="333" r:id="rId9"/>
    <p:sldId id="339" r:id="rId10"/>
    <p:sldId id="340" r:id="rId11"/>
    <p:sldId id="338" r:id="rId12"/>
    <p:sldId id="342" r:id="rId13"/>
    <p:sldId id="352" r:id="rId14"/>
    <p:sldId id="348" r:id="rId15"/>
    <p:sldId id="353" r:id="rId16"/>
    <p:sldId id="295" r:id="rId17"/>
  </p:sldIdLst>
  <p:sldSz cx="9144000" cy="5143500" type="screen16x9"/>
  <p:notesSz cx="6858000" cy="9144000"/>
  <p:defaultTex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A60F"/>
    <a:srgbClr val="34AF0D"/>
    <a:srgbClr val="62A726"/>
    <a:srgbClr val="E2011B"/>
    <a:srgbClr val="103219"/>
    <a:srgbClr val="529A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26"/>
    <p:restoredTop sz="89891"/>
  </p:normalViewPr>
  <p:slideViewPr>
    <p:cSldViewPr snapToGrid="0" snapToObjects="1">
      <p:cViewPr varScale="1">
        <p:scale>
          <a:sx n="96" d="100"/>
          <a:sy n="96" d="100"/>
        </p:scale>
        <p:origin x="192" y="416"/>
      </p:cViewPr>
      <p:guideLst>
        <p:guide orient="horz" pos="1620"/>
        <p:guide pos="2880"/>
      </p:guideLst>
    </p:cSldViewPr>
  </p:slideViewPr>
  <p:notesTextViewPr>
    <p:cViewPr>
      <p:scale>
        <a:sx n="1" d="1"/>
        <a:sy n="1" d="1"/>
      </p:scale>
      <p:origin x="0" y="0"/>
    </p:cViewPr>
  </p:notesTextViewPr>
  <p:sorterViewPr>
    <p:cViewPr>
      <p:scale>
        <a:sx n="200" d="100"/>
        <a:sy n="200" d="100"/>
      </p:scale>
      <p:origin x="0" y="73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32F50-0F23-FD40-BB9A-D7F4ABF2D0FF}" type="datetimeFigureOut">
              <a:rPr lang="it-IT" smtClean="0"/>
              <a:t>14/01/19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4C84E-E430-B440-B4D1-A885F742EE8F}" type="slidenum">
              <a:rPr lang="it-IT" smtClean="0"/>
              <a:t>‹N›</a:t>
            </a:fld>
            <a:endParaRPr lang="it-IT"/>
          </a:p>
        </p:txBody>
      </p:sp>
    </p:spTree>
    <p:extLst>
      <p:ext uri="{BB962C8B-B14F-4D97-AF65-F5344CB8AC3E}">
        <p14:creationId xmlns:p14="http://schemas.microsoft.com/office/powerpoint/2010/main" val="1729500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Ricordarsi</a:t>
            </a:r>
            <a:r>
              <a:rPr lang="it-IT" baseline="0" dirty="0"/>
              <a:t> di citare </a:t>
            </a:r>
            <a:r>
              <a:rPr lang="it-IT" baseline="0" dirty="0" err="1"/>
              <a:t>Antonopulos</a:t>
            </a:r>
            <a:r>
              <a:rPr lang="it-IT" baseline="0" dirty="0"/>
              <a:t> from Nicosia</a:t>
            </a:r>
          </a:p>
          <a:p>
            <a:endParaRPr lang="it-IT" dirty="0"/>
          </a:p>
        </p:txBody>
      </p:sp>
      <p:sp>
        <p:nvSpPr>
          <p:cNvPr id="4" name="Segnaposto numero diapositiva 3"/>
          <p:cNvSpPr>
            <a:spLocks noGrp="1"/>
          </p:cNvSpPr>
          <p:nvPr>
            <p:ph type="sldNum" sz="quarter" idx="10"/>
          </p:nvPr>
        </p:nvSpPr>
        <p:spPr/>
        <p:txBody>
          <a:bodyPr/>
          <a:lstStyle/>
          <a:p>
            <a:fld id="{F291B1D5-CAED-CC43-9596-9C8634775CAC}" type="slidenum">
              <a:rPr lang="it-IT" smtClean="0"/>
              <a:t>2</a:t>
            </a:fld>
            <a:endParaRPr lang="it-IT"/>
          </a:p>
        </p:txBody>
      </p:sp>
    </p:spTree>
    <p:extLst>
      <p:ext uri="{BB962C8B-B14F-4D97-AF65-F5344CB8AC3E}">
        <p14:creationId xmlns:p14="http://schemas.microsoft.com/office/powerpoint/2010/main" val="1943330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Siemens ha stanziato investimento da quasi</a:t>
            </a:r>
            <a:r>
              <a:rPr lang="it-IT" baseline="0" dirty="0"/>
              <a:t> 700 mil. </a:t>
            </a:r>
            <a:endParaRPr lang="en-GB" dirty="0"/>
          </a:p>
        </p:txBody>
      </p:sp>
      <p:sp>
        <p:nvSpPr>
          <p:cNvPr id="4" name="Segnaposto numero diapositiva 3"/>
          <p:cNvSpPr>
            <a:spLocks noGrp="1"/>
          </p:cNvSpPr>
          <p:nvPr>
            <p:ph type="sldNum" sz="quarter" idx="10"/>
          </p:nvPr>
        </p:nvSpPr>
        <p:spPr/>
        <p:txBody>
          <a:bodyPr/>
          <a:lstStyle/>
          <a:p>
            <a:fld id="{2214C84E-E430-B440-B4D1-A885F742EE8F}" type="slidenum">
              <a:rPr lang="it-IT" smtClean="0"/>
              <a:t>13</a:t>
            </a:fld>
            <a:endParaRPr lang="it-IT"/>
          </a:p>
        </p:txBody>
      </p:sp>
    </p:spTree>
    <p:extLst>
      <p:ext uri="{BB962C8B-B14F-4D97-AF65-F5344CB8AC3E}">
        <p14:creationId xmlns:p14="http://schemas.microsoft.com/office/powerpoint/2010/main" val="320808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Può fare da ponte, ha bisogno di domanda interna, innovazione fortemente correlata con demografia,</a:t>
            </a:r>
            <a:r>
              <a:rPr lang="it-IT" baseline="0" dirty="0"/>
              <a:t> necessità di competenze tecnologiche, di dominio, imprenditoriali.</a:t>
            </a:r>
            <a:endParaRPr lang="it-IT" dirty="0"/>
          </a:p>
        </p:txBody>
      </p:sp>
      <p:sp>
        <p:nvSpPr>
          <p:cNvPr id="4" name="Segnaposto numero diapositiva 3"/>
          <p:cNvSpPr>
            <a:spLocks noGrp="1"/>
          </p:cNvSpPr>
          <p:nvPr>
            <p:ph type="sldNum" sz="quarter" idx="10"/>
          </p:nvPr>
        </p:nvSpPr>
        <p:spPr/>
        <p:txBody>
          <a:bodyPr/>
          <a:lstStyle/>
          <a:p>
            <a:fld id="{F291B1D5-CAED-CC43-9596-9C8634775CAC}" type="slidenum">
              <a:rPr lang="it-IT" smtClean="0"/>
              <a:t>3</a:t>
            </a:fld>
            <a:endParaRPr lang="it-IT"/>
          </a:p>
        </p:txBody>
      </p:sp>
    </p:spTree>
    <p:extLst>
      <p:ext uri="{BB962C8B-B14F-4D97-AF65-F5344CB8AC3E}">
        <p14:creationId xmlns:p14="http://schemas.microsoft.com/office/powerpoint/2010/main" val="1804065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Grazie a dematerializzazione</a:t>
            </a:r>
            <a:r>
              <a:rPr lang="it-IT" baseline="0" dirty="0"/>
              <a:t> e alla riduzione dell’importanza della posizionamento geografico.</a:t>
            </a:r>
          </a:p>
          <a:p>
            <a:r>
              <a:rPr lang="it-IT" baseline="0" dirty="0"/>
              <a:t>Relazionarsi, informarci, acquistare, pianificare e vivere i viaggi.</a:t>
            </a:r>
          </a:p>
          <a:p>
            <a:endParaRPr lang="it-IT" dirty="0"/>
          </a:p>
        </p:txBody>
      </p:sp>
      <p:sp>
        <p:nvSpPr>
          <p:cNvPr id="4" name="Segnaposto numero diapositiva 3"/>
          <p:cNvSpPr>
            <a:spLocks noGrp="1"/>
          </p:cNvSpPr>
          <p:nvPr>
            <p:ph type="sldNum" sz="quarter" idx="10"/>
          </p:nvPr>
        </p:nvSpPr>
        <p:spPr/>
        <p:txBody>
          <a:bodyPr/>
          <a:lstStyle/>
          <a:p>
            <a:fld id="{F291B1D5-CAED-CC43-9596-9C8634775CAC}" type="slidenum">
              <a:rPr lang="it-IT" smtClean="0"/>
              <a:t>4</a:t>
            </a:fld>
            <a:endParaRPr lang="it-IT"/>
          </a:p>
        </p:txBody>
      </p:sp>
    </p:spTree>
    <p:extLst>
      <p:ext uri="{BB962C8B-B14F-4D97-AF65-F5344CB8AC3E}">
        <p14:creationId xmlns:p14="http://schemas.microsoft.com/office/powerpoint/2010/main" val="1451881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Tecnologie esponenziali</a:t>
            </a:r>
            <a:r>
              <a:rPr lang="it-IT" baseline="0" dirty="0"/>
              <a:t> che </a:t>
            </a:r>
            <a:r>
              <a:rPr lang="it-IT" baseline="0" dirty="0" err="1"/>
              <a:t>coevolvono</a:t>
            </a:r>
            <a:r>
              <a:rPr lang="it-IT" baseline="0" dirty="0"/>
              <a:t> ed hanno effetti congiunti </a:t>
            </a:r>
            <a:r>
              <a:rPr lang="it-IT" baseline="0" dirty="0" err="1"/>
              <a:t>superaddiditivi</a:t>
            </a:r>
            <a:r>
              <a:rPr lang="it-IT" baseline="0" dirty="0"/>
              <a:t>. (ovvero dove l’insieme è maggiore della somma delle parti).</a:t>
            </a:r>
          </a:p>
          <a:p>
            <a:r>
              <a:rPr lang="it-IT" baseline="0" dirty="0"/>
              <a:t>Approcci dei fondi di investimento teorizzano i ecosistemi convergenti</a:t>
            </a:r>
            <a:endParaRPr lang="it-IT" dirty="0"/>
          </a:p>
          <a:p>
            <a:r>
              <a:rPr lang="it-IT" dirty="0"/>
              <a:t>30 </a:t>
            </a:r>
            <a:r>
              <a:rPr lang="it-IT" dirty="0" err="1"/>
              <a:t>steps</a:t>
            </a:r>
            <a:r>
              <a:rPr lang="it-IT" dirty="0"/>
              <a:t> 26X </a:t>
            </a:r>
            <a:r>
              <a:rPr lang="it-IT" dirty="0" err="1"/>
              <a:t>around</a:t>
            </a:r>
            <a:r>
              <a:rPr lang="it-IT" dirty="0"/>
              <a:t> the world</a:t>
            </a:r>
          </a:p>
          <a:p>
            <a:r>
              <a:rPr lang="it-IT" dirty="0"/>
              <a:t>Mondo della</a:t>
            </a:r>
            <a:r>
              <a:rPr lang="it-IT" baseline="0" dirty="0"/>
              <a:t> musica</a:t>
            </a:r>
          </a:p>
          <a:p>
            <a:endParaRPr lang="it-IT" dirty="0"/>
          </a:p>
          <a:p>
            <a:endParaRPr lang="it-IT" dirty="0"/>
          </a:p>
        </p:txBody>
      </p:sp>
      <p:sp>
        <p:nvSpPr>
          <p:cNvPr id="4" name="Segnaposto numero diapositiva 3"/>
          <p:cNvSpPr>
            <a:spLocks noGrp="1"/>
          </p:cNvSpPr>
          <p:nvPr>
            <p:ph type="sldNum" sz="quarter" idx="10"/>
          </p:nvPr>
        </p:nvSpPr>
        <p:spPr/>
        <p:txBody>
          <a:bodyPr/>
          <a:lstStyle/>
          <a:p>
            <a:fld id="{F291B1D5-CAED-CC43-9596-9C8634775CAC}" type="slidenum">
              <a:rPr lang="it-IT" smtClean="0"/>
              <a:t>5</a:t>
            </a:fld>
            <a:endParaRPr lang="it-IT"/>
          </a:p>
        </p:txBody>
      </p:sp>
    </p:spTree>
    <p:extLst>
      <p:ext uri="{BB962C8B-B14F-4D97-AF65-F5344CB8AC3E}">
        <p14:creationId xmlns:p14="http://schemas.microsoft.com/office/powerpoint/2010/main" val="613859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Gestione emergenze</a:t>
            </a:r>
          </a:p>
          <a:p>
            <a:r>
              <a:rPr lang="it-IT" dirty="0"/>
              <a:t>Turismo / Istituzioni / Appalti open data / Ricostruzione</a:t>
            </a:r>
          </a:p>
          <a:p>
            <a:r>
              <a:rPr lang="it-IT" dirty="0"/>
              <a:t>Commercio</a:t>
            </a:r>
          </a:p>
          <a:p>
            <a:r>
              <a:rPr lang="it-IT" dirty="0"/>
              <a:t>Informazioni/ </a:t>
            </a:r>
            <a:r>
              <a:rPr lang="it-IT" dirty="0" err="1"/>
              <a:t>Servitization</a:t>
            </a:r>
            <a:endParaRPr lang="it-IT" dirty="0"/>
          </a:p>
          <a:p>
            <a:endParaRPr lang="it-IT" dirty="0"/>
          </a:p>
        </p:txBody>
      </p:sp>
      <p:sp>
        <p:nvSpPr>
          <p:cNvPr id="4" name="Segnaposto numero diapositiva 3"/>
          <p:cNvSpPr>
            <a:spLocks noGrp="1"/>
          </p:cNvSpPr>
          <p:nvPr>
            <p:ph type="sldNum" sz="quarter" idx="10"/>
          </p:nvPr>
        </p:nvSpPr>
        <p:spPr/>
        <p:txBody>
          <a:bodyPr/>
          <a:lstStyle/>
          <a:p>
            <a:fld id="{F291B1D5-CAED-CC43-9596-9C8634775CAC}" type="slidenum">
              <a:rPr lang="it-IT" smtClean="0"/>
              <a:t>6</a:t>
            </a:fld>
            <a:endParaRPr lang="it-IT"/>
          </a:p>
        </p:txBody>
      </p:sp>
    </p:spTree>
    <p:extLst>
      <p:ext uri="{BB962C8B-B14F-4D97-AF65-F5344CB8AC3E}">
        <p14:creationId xmlns:p14="http://schemas.microsoft.com/office/powerpoint/2010/main" val="201866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291B1D5-CAED-CC43-9596-9C8634775CAC}" type="slidenum">
              <a:rPr lang="it-IT" smtClean="0"/>
              <a:t>7</a:t>
            </a:fld>
            <a:endParaRPr lang="it-IT"/>
          </a:p>
        </p:txBody>
      </p:sp>
    </p:spTree>
    <p:extLst>
      <p:ext uri="{BB962C8B-B14F-4D97-AF65-F5344CB8AC3E}">
        <p14:creationId xmlns:p14="http://schemas.microsoft.com/office/powerpoint/2010/main" val="919469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Evitare di</a:t>
            </a:r>
            <a:r>
              <a:rPr lang="it-IT" baseline="0" dirty="0"/>
              <a:t> correre dietro alle mode identificare bisogni precisi</a:t>
            </a:r>
          </a:p>
          <a:p>
            <a:r>
              <a:rPr lang="it-IT" baseline="0" dirty="0"/>
              <a:t>Valutare attentamente il rapporto costo della tecnologia valore generato, con effetti a cascata.</a:t>
            </a:r>
          </a:p>
          <a:p>
            <a:endParaRPr lang="it-IT" baseline="0" dirty="0"/>
          </a:p>
          <a:p>
            <a:endParaRPr lang="it-IT" dirty="0"/>
          </a:p>
        </p:txBody>
      </p:sp>
      <p:sp>
        <p:nvSpPr>
          <p:cNvPr id="4" name="Segnaposto numero diapositiva 3"/>
          <p:cNvSpPr>
            <a:spLocks noGrp="1"/>
          </p:cNvSpPr>
          <p:nvPr>
            <p:ph type="sldNum" sz="quarter" idx="10"/>
          </p:nvPr>
        </p:nvSpPr>
        <p:spPr/>
        <p:txBody>
          <a:bodyPr/>
          <a:lstStyle/>
          <a:p>
            <a:fld id="{F291B1D5-CAED-CC43-9596-9C8634775CAC}" type="slidenum">
              <a:rPr lang="it-IT" smtClean="0"/>
              <a:t>8</a:t>
            </a:fld>
            <a:endParaRPr lang="it-IT"/>
          </a:p>
        </p:txBody>
      </p:sp>
    </p:spTree>
    <p:extLst>
      <p:ext uri="{BB962C8B-B14F-4D97-AF65-F5344CB8AC3E}">
        <p14:creationId xmlns:p14="http://schemas.microsoft.com/office/powerpoint/2010/main" val="2182764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27 paesi</a:t>
            </a:r>
            <a:r>
              <a:rPr lang="it-IT" baseline="0" dirty="0"/>
              <a:t> generalizzato interesse</a:t>
            </a:r>
          </a:p>
          <a:p>
            <a:r>
              <a:rPr lang="it-IT" baseline="0" dirty="0"/>
              <a:t>In soluzioni per la gestione delle </a:t>
            </a:r>
            <a:r>
              <a:rPr lang="it-IT" baseline="0" dirty="0" err="1"/>
              <a:t>informaizioni</a:t>
            </a:r>
            <a:r>
              <a:rPr lang="it-IT" baseline="0" dirty="0"/>
              <a:t> nei processi perché i sistemi ICT hanno </a:t>
            </a:r>
            <a:r>
              <a:rPr lang="it-IT" baseline="0" dirty="0" err="1"/>
              <a:t>prevalemente</a:t>
            </a:r>
            <a:r>
              <a:rPr lang="it-IT" baseline="0" dirty="0"/>
              <a:t> 2 funzionalità supportare i processi decisionali e tenere il sistema sotto controllo.</a:t>
            </a:r>
            <a:endParaRPr lang="en-GB" dirty="0"/>
          </a:p>
        </p:txBody>
      </p:sp>
      <p:sp>
        <p:nvSpPr>
          <p:cNvPr id="4" name="Segnaposto numero diapositiva 3"/>
          <p:cNvSpPr>
            <a:spLocks noGrp="1"/>
          </p:cNvSpPr>
          <p:nvPr>
            <p:ph type="sldNum" sz="quarter" idx="10"/>
          </p:nvPr>
        </p:nvSpPr>
        <p:spPr/>
        <p:txBody>
          <a:bodyPr/>
          <a:lstStyle/>
          <a:p>
            <a:fld id="{2214C84E-E430-B440-B4D1-A885F742EE8F}" type="slidenum">
              <a:rPr lang="it-IT" smtClean="0"/>
              <a:t>9</a:t>
            </a:fld>
            <a:endParaRPr lang="it-IT"/>
          </a:p>
        </p:txBody>
      </p:sp>
    </p:spTree>
    <p:extLst>
      <p:ext uri="{BB962C8B-B14F-4D97-AF65-F5344CB8AC3E}">
        <p14:creationId xmlns:p14="http://schemas.microsoft.com/office/powerpoint/2010/main" val="3429609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Impatti</a:t>
            </a:r>
            <a:r>
              <a:rPr lang="it-IT" baseline="0" dirty="0"/>
              <a:t> tecnologie </a:t>
            </a:r>
          </a:p>
          <a:p>
            <a:r>
              <a:rPr lang="it-IT" baseline="0" dirty="0"/>
              <a:t>Abbondanza di esperienza</a:t>
            </a:r>
          </a:p>
          <a:p>
            <a:r>
              <a:rPr lang="it-IT" dirty="0"/>
              <a:t>Comprendere</a:t>
            </a:r>
            <a:r>
              <a:rPr lang="it-IT" baseline="0" dirty="0"/>
              <a:t> come le tecnologie possono aiutarci a passare da un modello puramente nozionistico ad un modello che basato sull’esperienze ci insegna a saper fare saper essere saper comunicare.</a:t>
            </a:r>
            <a:endParaRPr lang="en-GB" dirty="0"/>
          </a:p>
        </p:txBody>
      </p:sp>
      <p:sp>
        <p:nvSpPr>
          <p:cNvPr id="4" name="Segnaposto numero diapositiva 3"/>
          <p:cNvSpPr>
            <a:spLocks noGrp="1"/>
          </p:cNvSpPr>
          <p:nvPr>
            <p:ph type="sldNum" sz="quarter" idx="10"/>
          </p:nvPr>
        </p:nvSpPr>
        <p:spPr/>
        <p:txBody>
          <a:bodyPr/>
          <a:lstStyle/>
          <a:p>
            <a:fld id="{2214C84E-E430-B440-B4D1-A885F742EE8F}" type="slidenum">
              <a:rPr lang="it-IT" smtClean="0"/>
              <a:t>12</a:t>
            </a:fld>
            <a:endParaRPr lang="it-IT"/>
          </a:p>
        </p:txBody>
      </p:sp>
    </p:spTree>
    <p:extLst>
      <p:ext uri="{BB962C8B-B14F-4D97-AF65-F5344CB8AC3E}">
        <p14:creationId xmlns:p14="http://schemas.microsoft.com/office/powerpoint/2010/main" val="1916964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ADE571D7-FE59-184C-B4E4-6ACDAAEB10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792"/>
            <a:ext cx="9148970" cy="5140708"/>
          </a:xfrm>
          <a:prstGeom prst="rect">
            <a:avLst/>
          </a:prstGeom>
        </p:spPr>
      </p:pic>
      <p:sp>
        <p:nvSpPr>
          <p:cNvPr id="2" name="Title 1"/>
          <p:cNvSpPr>
            <a:spLocks noGrp="1"/>
          </p:cNvSpPr>
          <p:nvPr>
            <p:ph type="ctrTitle" hasCustomPrompt="1"/>
          </p:nvPr>
        </p:nvSpPr>
        <p:spPr>
          <a:xfrm>
            <a:off x="0" y="102870"/>
            <a:ext cx="9144000" cy="2354579"/>
          </a:xfrm>
          <a:prstGeom prst="rect">
            <a:avLst/>
          </a:prstGeom>
        </p:spPr>
        <p:txBody>
          <a:bodyPr anchor="ctr" anchorCtr="0">
            <a:noAutofit/>
          </a:bodyPr>
          <a:lstStyle>
            <a:lvl1pPr algn="ctr">
              <a:lnSpc>
                <a:spcPts val="4200"/>
              </a:lnSpc>
              <a:defRPr sz="4000" b="1" u="none" cap="all" baseline="0">
                <a:solidFill>
                  <a:schemeClr val="bg1"/>
                </a:solidFill>
                <a:latin typeface="Arial" panose="020B0604020202020204" pitchFamily="34" charset="0"/>
              </a:defRPr>
            </a:lvl1pPr>
          </a:lstStyle>
          <a:p>
            <a:r>
              <a:rPr lang="it-IT" dirty="0"/>
              <a:t>TITOLO</a:t>
            </a:r>
            <a:br>
              <a:rPr lang="it-IT" dirty="0"/>
            </a:br>
            <a:r>
              <a:rPr lang="it-IT" dirty="0"/>
              <a:t>TITOLO TITOLO</a:t>
            </a:r>
            <a:endParaRPr lang="en-US" dirty="0"/>
          </a:p>
        </p:txBody>
      </p:sp>
      <p:sp>
        <p:nvSpPr>
          <p:cNvPr id="3" name="Subtitle 2"/>
          <p:cNvSpPr>
            <a:spLocks noGrp="1"/>
          </p:cNvSpPr>
          <p:nvPr>
            <p:ph type="subTitle" idx="1" hasCustomPrompt="1"/>
          </p:nvPr>
        </p:nvSpPr>
        <p:spPr>
          <a:xfrm>
            <a:off x="0" y="3346711"/>
            <a:ext cx="9144000" cy="302509"/>
          </a:xfrm>
          <a:prstGeom prst="rect">
            <a:avLst/>
          </a:prstGeom>
        </p:spPr>
        <p:txBody>
          <a:bodyPr>
            <a:normAutofit/>
          </a:bodyPr>
          <a:lstStyle>
            <a:lvl1pPr marL="0" indent="0" algn="ctr">
              <a:buNone/>
              <a:defRPr sz="1300" b="1" i="0" cap="all" baseline="0">
                <a:solidFill>
                  <a:srgbClr val="0070C0"/>
                </a:solidFill>
                <a:latin typeface="Arial" panose="020B0604020202020204" pitchFamily="34" charset="0"/>
                <a:cs typeface="Al Tarikh" pitchFamily="2" charset="-78"/>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dirty="0"/>
              <a:t>LUOGO DATA</a:t>
            </a:r>
            <a:endParaRPr lang="en-US" dirty="0"/>
          </a:p>
        </p:txBody>
      </p:sp>
    </p:spTree>
    <p:extLst>
      <p:ext uri="{BB962C8B-B14F-4D97-AF65-F5344CB8AC3E}">
        <p14:creationId xmlns:p14="http://schemas.microsoft.com/office/powerpoint/2010/main" val="3359676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8206B5DF-BE36-9D4B-B1EA-32A4E8FB97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70" y="0"/>
            <a:ext cx="9153940" cy="5143500"/>
          </a:xfrm>
          <a:prstGeom prst="rect">
            <a:avLst/>
          </a:prstGeom>
        </p:spPr>
      </p:pic>
      <p:sp>
        <p:nvSpPr>
          <p:cNvPr id="2" name="Title 1"/>
          <p:cNvSpPr>
            <a:spLocks noGrp="1"/>
          </p:cNvSpPr>
          <p:nvPr>
            <p:ph type="title" hasCustomPrompt="1"/>
          </p:nvPr>
        </p:nvSpPr>
        <p:spPr>
          <a:xfrm>
            <a:off x="4329562" y="1156533"/>
            <a:ext cx="3085315" cy="1701688"/>
          </a:xfrm>
          <a:prstGeom prst="rect">
            <a:avLst/>
          </a:prstGeom>
        </p:spPr>
        <p:txBody>
          <a:bodyPr/>
          <a:lstStyle>
            <a:lvl1pPr>
              <a:defRPr b="1" i="0" baseline="0">
                <a:solidFill>
                  <a:schemeClr val="bg1"/>
                </a:solidFill>
                <a:latin typeface="Arial" panose="020B0604020202020204" pitchFamily="34" charset="0"/>
              </a:defRPr>
            </a:lvl1pPr>
          </a:lstStyle>
          <a:p>
            <a:r>
              <a:rPr lang="it-IT" dirty="0"/>
              <a:t>TITOLO PROGETTO</a:t>
            </a:r>
            <a:endParaRPr lang="en-US" dirty="0"/>
          </a:p>
        </p:txBody>
      </p:sp>
      <p:sp>
        <p:nvSpPr>
          <p:cNvPr id="3" name="Content Placeholder 2"/>
          <p:cNvSpPr>
            <a:spLocks noGrp="1"/>
          </p:cNvSpPr>
          <p:nvPr>
            <p:ph idx="1" hasCustomPrompt="1"/>
          </p:nvPr>
        </p:nvSpPr>
        <p:spPr>
          <a:xfrm>
            <a:off x="4329563" y="3188970"/>
            <a:ext cx="2871132" cy="342900"/>
          </a:xfrm>
          <a:prstGeom prst="rect">
            <a:avLst/>
          </a:prstGeom>
        </p:spPr>
        <p:txBody>
          <a:bodyPr>
            <a:normAutofit/>
          </a:bodyPr>
          <a:lstStyle>
            <a:lvl1pPr marL="0" indent="0">
              <a:buFontTx/>
              <a:buNone/>
              <a:defRPr sz="1200" b="1" i="0" baseline="0">
                <a:solidFill>
                  <a:schemeClr val="bg1"/>
                </a:solidFill>
                <a:latin typeface="Arial" panose="020B0604020202020204" pitchFamily="34" charset="0"/>
              </a:defRPr>
            </a:lvl1pPr>
          </a:lstStyle>
          <a:p>
            <a:pPr lvl="0"/>
            <a:r>
              <a:rPr lang="it-IT" dirty="0"/>
              <a:t>DATA- LUOGO</a:t>
            </a:r>
            <a:endParaRPr lang="en-US" dirty="0"/>
          </a:p>
        </p:txBody>
      </p:sp>
    </p:spTree>
    <p:extLst>
      <p:ext uri="{BB962C8B-B14F-4D97-AF65-F5344CB8AC3E}">
        <p14:creationId xmlns:p14="http://schemas.microsoft.com/office/powerpoint/2010/main" val="4268903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11ADBE06-6D32-F94F-A8FF-2B9CD09E089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564" y="26147"/>
            <a:ext cx="9107406" cy="5117353"/>
          </a:xfrm>
          <a:prstGeom prst="rect">
            <a:avLst/>
          </a:prstGeom>
        </p:spPr>
      </p:pic>
      <p:sp>
        <p:nvSpPr>
          <p:cNvPr id="2" name="Title 1"/>
          <p:cNvSpPr>
            <a:spLocks noGrp="1"/>
          </p:cNvSpPr>
          <p:nvPr>
            <p:ph type="title" hasCustomPrompt="1"/>
          </p:nvPr>
        </p:nvSpPr>
        <p:spPr>
          <a:xfrm>
            <a:off x="4223823" y="977504"/>
            <a:ext cx="3728686" cy="2139553"/>
          </a:xfrm>
          <a:prstGeom prst="rect">
            <a:avLst/>
          </a:prstGeom>
        </p:spPr>
        <p:txBody>
          <a:bodyPr anchor="ctr" anchorCtr="0">
            <a:normAutofit/>
          </a:bodyPr>
          <a:lstStyle>
            <a:lvl1pPr fontAlgn="t">
              <a:defRPr sz="2800" b="1" i="0" cap="all" baseline="0">
                <a:solidFill>
                  <a:schemeClr val="bg1"/>
                </a:solidFill>
                <a:latin typeface="Arial" panose="020B0604020202020204" pitchFamily="34" charset="0"/>
              </a:defRPr>
            </a:lvl1pPr>
          </a:lstStyle>
          <a:p>
            <a:r>
              <a:rPr lang="it-IT" dirty="0"/>
              <a:t>TITOLO </a:t>
            </a:r>
            <a:br>
              <a:rPr lang="it-IT" dirty="0"/>
            </a:br>
            <a:r>
              <a:rPr lang="it-IT" dirty="0"/>
              <a:t>SEPARATORE </a:t>
            </a:r>
            <a:br>
              <a:rPr lang="it-IT" dirty="0"/>
            </a:br>
            <a:r>
              <a:rPr lang="it-IT" dirty="0"/>
              <a:t>PROGETTO</a:t>
            </a:r>
            <a:endParaRPr lang="en-US" dirty="0"/>
          </a:p>
        </p:txBody>
      </p:sp>
      <p:sp>
        <p:nvSpPr>
          <p:cNvPr id="3" name="Text Placeholder 2"/>
          <p:cNvSpPr>
            <a:spLocks noGrp="1"/>
          </p:cNvSpPr>
          <p:nvPr>
            <p:ph type="body" idx="1" hasCustomPrompt="1"/>
          </p:nvPr>
        </p:nvSpPr>
        <p:spPr>
          <a:xfrm>
            <a:off x="4223823" y="3352390"/>
            <a:ext cx="1470395" cy="367902"/>
          </a:xfrm>
          <a:prstGeom prst="rect">
            <a:avLst/>
          </a:prstGeom>
        </p:spPr>
        <p:txBody>
          <a:bodyPr>
            <a:normAutofit/>
          </a:bodyPr>
          <a:lstStyle>
            <a:lvl1pPr marL="0" indent="0">
              <a:buNone/>
              <a:defRPr sz="1300" b="1" i="0" cap="small" baseline="0">
                <a:solidFill>
                  <a:schemeClr val="bg1"/>
                </a:solidFill>
                <a:latin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dirty="0"/>
              <a:t>DATA- LUOGO</a:t>
            </a:r>
            <a:endParaRPr lang="en-US" dirty="0"/>
          </a:p>
        </p:txBody>
      </p:sp>
    </p:spTree>
    <p:extLst>
      <p:ext uri="{BB962C8B-B14F-4D97-AF65-F5344CB8AC3E}">
        <p14:creationId xmlns:p14="http://schemas.microsoft.com/office/powerpoint/2010/main" val="25956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A5CA6755-390F-BB4F-A57F-7C6BEDE072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791"/>
            <a:ext cx="9230866" cy="5186725"/>
          </a:xfrm>
          <a:prstGeom prst="rect">
            <a:avLst/>
          </a:prstGeom>
        </p:spPr>
      </p:pic>
      <p:sp>
        <p:nvSpPr>
          <p:cNvPr id="2" name="Title 1"/>
          <p:cNvSpPr>
            <a:spLocks noGrp="1"/>
          </p:cNvSpPr>
          <p:nvPr>
            <p:ph type="title" hasCustomPrompt="1"/>
          </p:nvPr>
        </p:nvSpPr>
        <p:spPr>
          <a:xfrm>
            <a:off x="393173" y="1064602"/>
            <a:ext cx="8426975" cy="471967"/>
          </a:xfrm>
          <a:prstGeom prst="rect">
            <a:avLst/>
          </a:prstGeom>
        </p:spPr>
        <p:txBody>
          <a:bodyPr anchor="t" anchorCtr="0">
            <a:normAutofit/>
          </a:bodyPr>
          <a:lstStyle>
            <a:lvl1pPr>
              <a:defRPr sz="2200" b="1" i="0" cap="none" baseline="0">
                <a:latin typeface="Arial" panose="020B0604020202020204" pitchFamily="34" charset="0"/>
              </a:defRPr>
            </a:lvl1pPr>
          </a:lstStyle>
          <a:p>
            <a:r>
              <a:rPr lang="it-IT" dirty="0"/>
              <a:t>TITOLO</a:t>
            </a:r>
            <a:endParaRPr lang="en-US" dirty="0"/>
          </a:p>
        </p:txBody>
      </p:sp>
      <p:sp>
        <p:nvSpPr>
          <p:cNvPr id="3" name="Content Placeholder 2"/>
          <p:cNvSpPr>
            <a:spLocks noGrp="1"/>
          </p:cNvSpPr>
          <p:nvPr>
            <p:ph sz="half" idx="1"/>
          </p:nvPr>
        </p:nvSpPr>
        <p:spPr>
          <a:xfrm>
            <a:off x="393173" y="1830174"/>
            <a:ext cx="4121677" cy="2288381"/>
          </a:xfrm>
          <a:prstGeom prst="rect">
            <a:avLst/>
          </a:prstGeom>
        </p:spPr>
        <p:txBody>
          <a:bodyPr>
            <a:normAutofit/>
          </a:bodyPr>
          <a:lstStyle>
            <a:lvl1pPr>
              <a:lnSpc>
                <a:spcPts val="1680"/>
              </a:lnSpc>
              <a:defRPr sz="1400" baseline="0">
                <a:latin typeface="Arial" panose="020B0604020202020204" pitchFamily="34" charset="0"/>
              </a:defRPr>
            </a:lvl1pPr>
          </a:lstStyle>
          <a:p>
            <a:pPr lvl="0"/>
            <a:r>
              <a:rPr lang="it-IT" dirty="0"/>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4933948" y="1830174"/>
            <a:ext cx="3886200" cy="2288381"/>
          </a:xfrm>
          <a:prstGeom prst="rect">
            <a:avLst/>
          </a:prstGeom>
        </p:spPr>
        <p:txBody>
          <a:bodyPr>
            <a:normAutofit/>
          </a:bodyPr>
          <a:lstStyle>
            <a:lvl1pPr>
              <a:lnSpc>
                <a:spcPts val="1680"/>
              </a:lnSpc>
              <a:defRPr sz="1400" baseline="0">
                <a:latin typeface="Arial" panose="020B0604020202020204" pitchFamily="34" charset="0"/>
              </a:defRPr>
            </a:lvl1pPr>
          </a:lstStyle>
          <a:p>
            <a:pPr lvl="0"/>
            <a:r>
              <a:rPr lang="it-IT" dirty="0"/>
              <a:t>Modifica gli stili del testo dello schema
Secondo livello
Terzo livello
Quarto livello
Quinto livello</a:t>
            </a:r>
            <a:endParaRPr lang="en-US" dirty="0"/>
          </a:p>
        </p:txBody>
      </p:sp>
    </p:spTree>
    <p:extLst>
      <p:ext uri="{BB962C8B-B14F-4D97-AF65-F5344CB8AC3E}">
        <p14:creationId xmlns:p14="http://schemas.microsoft.com/office/powerpoint/2010/main" val="698271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2BF38F29-5A55-7B41-93BB-9122B725A92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70" y="0"/>
            <a:ext cx="9153940" cy="5143500"/>
          </a:xfrm>
          <a:prstGeom prst="rect">
            <a:avLst/>
          </a:prstGeom>
        </p:spPr>
      </p:pic>
      <p:sp>
        <p:nvSpPr>
          <p:cNvPr id="2" name="Title 1"/>
          <p:cNvSpPr>
            <a:spLocks noGrp="1"/>
          </p:cNvSpPr>
          <p:nvPr>
            <p:ph type="title" hasCustomPrompt="1"/>
          </p:nvPr>
        </p:nvSpPr>
        <p:spPr>
          <a:xfrm>
            <a:off x="411831" y="1114463"/>
            <a:ext cx="8345669" cy="400678"/>
          </a:xfrm>
          <a:prstGeom prst="rect">
            <a:avLst/>
          </a:prstGeom>
        </p:spPr>
        <p:txBody>
          <a:bodyPr anchor="t" anchorCtr="0">
            <a:normAutofit/>
          </a:bodyPr>
          <a:lstStyle>
            <a:lvl1pPr>
              <a:defRPr sz="2200" b="1" i="0" cap="all" baseline="0">
                <a:latin typeface="Arial" panose="020B0604020202020204" pitchFamily="34" charset="0"/>
              </a:defRPr>
            </a:lvl1pPr>
          </a:lstStyle>
          <a:p>
            <a:r>
              <a:rPr lang="it-IT" dirty="0"/>
              <a:t>Titolo</a:t>
            </a:r>
            <a:endParaRPr lang="en-US" dirty="0"/>
          </a:p>
        </p:txBody>
      </p:sp>
      <p:sp>
        <p:nvSpPr>
          <p:cNvPr id="3" name="Text Placeholder 2"/>
          <p:cNvSpPr>
            <a:spLocks noGrp="1"/>
          </p:cNvSpPr>
          <p:nvPr>
            <p:ph type="body" idx="1" hasCustomPrompt="1"/>
          </p:nvPr>
        </p:nvSpPr>
        <p:spPr>
          <a:xfrm>
            <a:off x="411832" y="1515141"/>
            <a:ext cx="8298532" cy="407927"/>
          </a:xfrm>
          <a:prstGeom prst="rect">
            <a:avLst/>
          </a:prstGeom>
        </p:spPr>
        <p:txBody>
          <a:bodyPr anchor="t" anchorCtr="0"/>
          <a:lstStyle>
            <a:lvl1pPr marL="0" indent="0">
              <a:buNone/>
              <a:defRPr sz="1800" b="1" baseline="0">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dirty="0"/>
              <a:t>Sottotitolino</a:t>
            </a:r>
            <a:endParaRPr lang="en-US" dirty="0"/>
          </a:p>
        </p:txBody>
      </p:sp>
      <p:sp>
        <p:nvSpPr>
          <p:cNvPr id="4" name="Content Placeholder 3"/>
          <p:cNvSpPr>
            <a:spLocks noGrp="1"/>
          </p:cNvSpPr>
          <p:nvPr>
            <p:ph sz="half" idx="2" hasCustomPrompt="1"/>
          </p:nvPr>
        </p:nvSpPr>
        <p:spPr>
          <a:xfrm>
            <a:off x="411832" y="2092751"/>
            <a:ext cx="8345669" cy="2136349"/>
          </a:xfrm>
          <a:prstGeom prst="rect">
            <a:avLst/>
          </a:prstGeom>
        </p:spPr>
        <p:txBody>
          <a:bodyPr vert="horz" wrap="square" anchor="t" anchorCtr="0">
            <a:normAutofit/>
          </a:bodyPr>
          <a:lstStyle>
            <a:lvl1pPr marL="0" marR="0" indent="0" algn="just" defTabSz="685800" rtl="0" eaLnBrk="1" fontAlgn="t" latinLnBrk="0" hangingPunct="1">
              <a:lnSpc>
                <a:spcPts val="1600"/>
              </a:lnSpc>
              <a:spcBef>
                <a:spcPts val="0"/>
              </a:spcBef>
              <a:spcAft>
                <a:spcPts val="0"/>
              </a:spcAft>
              <a:buClrTx/>
              <a:buSzTx/>
              <a:buFontTx/>
              <a:buNone/>
              <a:tabLst/>
              <a:defRPr sz="1400" baseline="0">
                <a:solidFill>
                  <a:schemeClr val="tx1"/>
                </a:solidFill>
                <a:latin typeface="Arial" panose="020B0604020202020204" pitchFamily="34" charset="0"/>
              </a:defRPr>
            </a:lvl1pPr>
          </a:lstStyle>
          <a:p>
            <a:pPr marL="0" marR="0" lvl="0" indent="0" algn="l" defTabSz="685800" rtl="0" eaLnBrk="1" fontAlgn="t" latinLnBrk="0" hangingPunct="1">
              <a:lnSpc>
                <a:spcPts val="1700"/>
              </a:lnSpc>
              <a:spcBef>
                <a:spcPts val="1700"/>
              </a:spcBef>
              <a:spcAft>
                <a:spcPts val="0"/>
              </a:spcAft>
              <a:buClrTx/>
              <a:buSzTx/>
              <a:buFontTx/>
              <a:buNone/>
              <a:tabLst/>
              <a:defRPr/>
            </a:pPr>
            <a:r>
              <a:rPr lang="it-IT" dirty="0"/>
              <a:t>Fare clic per modificare lo stile del titolo dello schema Fare clic per modificare lo stile del titolo dello</a:t>
            </a:r>
          </a:p>
          <a:p>
            <a:pPr marL="0" marR="0" lvl="0" indent="0" algn="l" defTabSz="685800" rtl="0" eaLnBrk="1" fontAlgn="t" latinLnBrk="0" hangingPunct="1">
              <a:lnSpc>
                <a:spcPts val="1700"/>
              </a:lnSpc>
              <a:spcBef>
                <a:spcPts val="1700"/>
              </a:spcBef>
              <a:spcAft>
                <a:spcPts val="0"/>
              </a:spcAft>
              <a:buClrTx/>
              <a:buSzTx/>
              <a:buFontTx/>
              <a:buNone/>
              <a:tabLst/>
              <a:defRPr/>
            </a:pPr>
            <a:r>
              <a:rPr lang="it-IT" dirty="0"/>
              <a:t>schema</a:t>
            </a:r>
            <a:r>
              <a:rPr lang="en-US" dirty="0"/>
              <a:t> - </a:t>
            </a:r>
            <a:r>
              <a:rPr lang="it-IT" dirty="0"/>
              <a:t>Fare clic per modificare lo stile del titolo dello schema</a:t>
            </a:r>
            <a:endParaRPr lang="en-US" dirty="0"/>
          </a:p>
          <a:p>
            <a:pPr marL="0" marR="0" lvl="0" indent="0" algn="l" defTabSz="685800" rtl="0" eaLnBrk="1" fontAlgn="t" latinLnBrk="0" hangingPunct="1">
              <a:lnSpc>
                <a:spcPts val="1700"/>
              </a:lnSpc>
              <a:spcBef>
                <a:spcPts val="1700"/>
              </a:spcBef>
              <a:spcAft>
                <a:spcPts val="0"/>
              </a:spcAft>
              <a:buClrTx/>
              <a:buSzTx/>
              <a:buFontTx/>
              <a:buNone/>
              <a:tabLst/>
              <a:defRPr/>
            </a:pPr>
            <a:r>
              <a:rPr lang="it-IT" dirty="0"/>
              <a:t>Fare clic per modificare lo stile del titolo dello </a:t>
            </a:r>
            <a:r>
              <a:rPr lang="it-IT" dirty="0" err="1"/>
              <a:t>schem</a:t>
            </a:r>
            <a:endParaRPr lang="en-US" dirty="0"/>
          </a:p>
        </p:txBody>
      </p:sp>
    </p:spTree>
    <p:extLst>
      <p:ext uri="{BB962C8B-B14F-4D97-AF65-F5344CB8AC3E}">
        <p14:creationId xmlns:p14="http://schemas.microsoft.com/office/powerpoint/2010/main" val="25822457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1488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c.europa.eu/programmes/horizon2020/sites/horizon2020/files/Results%20public%20consultation%20innovation%20proc_0.pdf"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www.preforma-project.eu/tender.html" TargetMode="External"/><Relationship Id="rId7" Type="http://schemas.openxmlformats.org/officeDocument/2006/relationships/image" Target="../media/image20.png"/><Relationship Id="rId2" Type="http://schemas.openxmlformats.org/officeDocument/2006/relationships/hyperlink" Target="https://riksarkivet.se/startpage" TargetMode="External"/><Relationship Id="rId1" Type="http://schemas.openxmlformats.org/officeDocument/2006/relationships/slideLayout" Target="../slideLayouts/slideLayout5.xml"/><Relationship Id="rId6" Type="http://schemas.openxmlformats.org/officeDocument/2006/relationships/image" Target="../media/image19.tiff"/><Relationship Id="rId5" Type="http://schemas.openxmlformats.org/officeDocument/2006/relationships/image" Target="../media/image18.tiff"/><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hyperlink" Target="https://www.mercell.com/en/tender/95079742/monitor-skole-2019-kartlegging-av-den-digitale-tilstand-i-barnehage--og-skolesektoren-tender.aspx"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3.tiff"/><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hyperlink" Target="https://enot.publicprocurement.be/enot-war/preViewNotice.do?noticeId=257510"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5.tiff"/><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hyperlink" Target="https://www.unica.it/unica/it/enti_imprese_s02_ss07.page" TargetMode="External"/><Relationship Id="rId1" Type="http://schemas.openxmlformats.org/officeDocument/2006/relationships/slideLayout" Target="../slideLayouts/slideLayout5.xml"/><Relationship Id="rId4" Type="http://schemas.openxmlformats.org/officeDocument/2006/relationships/image" Target="../media/image27.tiff"/></Relationships>
</file>

<file path=ppt/slides/_rels/slide15.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28.tif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mailto:ferro@ismb.it"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ec.europa.eu/programmes/horizon2020/sites/horizon2020/files/Results%20public%20consultation%20innovation%20proc_0.pdf"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6.tiff"/><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5648660" y="324358"/>
            <a:ext cx="3495339" cy="769441"/>
          </a:xfrm>
          <a:prstGeom prst="rect">
            <a:avLst/>
          </a:prstGeom>
          <a:solidFill>
            <a:srgbClr val="62A726"/>
          </a:solidFill>
        </p:spPr>
        <p:txBody>
          <a:bodyPr wrap="square">
            <a:spAutoFit/>
          </a:bodyPr>
          <a:lstStyle/>
          <a:p>
            <a:pPr algn="r"/>
            <a:r>
              <a:rPr lang="it-IT"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ea typeface="+mj-ea"/>
                <a:cs typeface="+mj-cs"/>
              </a:rPr>
              <a:t>Settore ICT in</a:t>
            </a:r>
          </a:p>
          <a:p>
            <a:pPr algn="r"/>
            <a:r>
              <a:rPr lang="it-IT"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ea typeface="+mj-ea"/>
                <a:cs typeface="+mj-cs"/>
              </a:rPr>
              <a:t>Sardegna</a:t>
            </a:r>
            <a:endParaRPr lang="it-IT"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Rettangolo 1"/>
          <p:cNvSpPr/>
          <p:nvPr/>
        </p:nvSpPr>
        <p:spPr>
          <a:xfrm>
            <a:off x="5037166" y="1432075"/>
            <a:ext cx="4106833" cy="1200328"/>
          </a:xfrm>
          <a:prstGeom prst="rect">
            <a:avLst/>
          </a:prstGeom>
          <a:solidFill>
            <a:srgbClr val="62A726"/>
          </a:solidFill>
        </p:spPr>
        <p:txBody>
          <a:bodyPr wrap="square">
            <a:spAutoFit/>
          </a:bodyPr>
          <a:lstStyle/>
          <a:p>
            <a:pPr algn="r"/>
            <a:r>
              <a:rPr lang="it-IT"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rPr>
              <a:t>potenzialità degli appalti</a:t>
            </a:r>
          </a:p>
          <a:p>
            <a:pPr algn="r"/>
            <a:r>
              <a:rPr lang="it-IT"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rPr>
              <a:t>per l'innovazione</a:t>
            </a:r>
          </a:p>
          <a:p>
            <a:pPr algn="r"/>
            <a:r>
              <a:rPr lang="it-IT"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rPr>
              <a:t>e dell'innovazione</a:t>
            </a:r>
          </a:p>
        </p:txBody>
      </p:sp>
    </p:spTree>
    <p:extLst>
      <p:ext uri="{BB962C8B-B14F-4D97-AF65-F5344CB8AC3E}">
        <p14:creationId xmlns:p14="http://schemas.microsoft.com/office/powerpoint/2010/main" val="969699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A06D897F-BB32-5A47-B3D8-081801884A21}"/>
              </a:ext>
            </a:extLst>
          </p:cNvPr>
          <p:cNvSpPr>
            <a:spLocks noGrp="1"/>
          </p:cNvSpPr>
          <p:nvPr>
            <p:ph type="body" idx="1"/>
          </p:nvPr>
        </p:nvSpPr>
        <p:spPr>
          <a:xfrm>
            <a:off x="93542" y="1574706"/>
            <a:ext cx="5614642" cy="446008"/>
          </a:xfrm>
        </p:spPr>
        <p:txBody>
          <a:bodyPr/>
          <a:lstStyle/>
          <a:p>
            <a:r>
              <a:rPr lang="it-IT" dirty="0"/>
              <a:t>Consultazione sui fabbisogni di innovazione ICT delle PA (2/2) </a:t>
            </a:r>
          </a:p>
        </p:txBody>
      </p:sp>
      <p:sp>
        <p:nvSpPr>
          <p:cNvPr id="6" name="Segnaposto contenuto 5">
            <a:extLst>
              <a:ext uri="{FF2B5EF4-FFF2-40B4-BE49-F238E27FC236}">
                <a16:creationId xmlns:a16="http://schemas.microsoft.com/office/drawing/2014/main" id="{38054A80-7D1D-134D-9504-6DB859BD2AFF}"/>
              </a:ext>
            </a:extLst>
          </p:cNvPr>
          <p:cNvSpPr>
            <a:spLocks noGrp="1"/>
          </p:cNvSpPr>
          <p:nvPr>
            <p:ph sz="half" idx="2"/>
          </p:nvPr>
        </p:nvSpPr>
        <p:spPr>
          <a:xfrm>
            <a:off x="5225141" y="2144842"/>
            <a:ext cx="3661355" cy="2557452"/>
          </a:xfrm>
        </p:spPr>
        <p:txBody>
          <a:bodyPr>
            <a:normAutofit/>
          </a:bodyPr>
          <a:lstStyle/>
          <a:p>
            <a:r>
              <a:rPr lang="it-IT" sz="1050" b="1" dirty="0"/>
              <a:t>Committente: </a:t>
            </a:r>
            <a:r>
              <a:rPr lang="it-IT" sz="900" dirty="0"/>
              <a:t>DG CNECT - </a:t>
            </a:r>
            <a:r>
              <a:rPr lang="en" sz="900" dirty="0"/>
              <a:t>Directorate-General for Communications Networks, Content and Technology, Digital Single market, Start ups and Innovation Unit</a:t>
            </a:r>
            <a:r>
              <a:rPr lang="it-IT" sz="900" dirty="0"/>
              <a:t>- </a:t>
            </a:r>
            <a:r>
              <a:rPr lang="it-IT" sz="900" dirty="0">
                <a:hlinkClick r:id="rId2"/>
              </a:rPr>
              <a:t>https://ec.europa.eu/programmes/horizon2020/sites/horizon2020/files/Results%20public%20consultation%20innovation%20proc_0.pdf</a:t>
            </a:r>
            <a:r>
              <a:rPr lang="it-IT" sz="900" dirty="0"/>
              <a:t> </a:t>
            </a:r>
          </a:p>
          <a:p>
            <a:r>
              <a:rPr lang="it-IT" sz="1050" b="1" dirty="0"/>
              <a:t>Oggetto: </a:t>
            </a:r>
            <a:r>
              <a:rPr lang="it-IT" sz="900" dirty="0"/>
              <a:t>raccolta di informazioni al fine di mettere in priorità i bandi tematici dell’ultimo Programma di Lavoro di Orizzonte 2020 (2018-2020)</a:t>
            </a:r>
          </a:p>
          <a:p>
            <a:r>
              <a:rPr lang="it-IT" sz="1050" b="1" dirty="0"/>
              <a:t>Stato: </a:t>
            </a:r>
            <a:r>
              <a:rPr lang="it-IT" sz="900" dirty="0"/>
              <a:t>Indagine conclusa a metà Ottobre 2016 con la partecipazione di 186 soggetti, in prevalenza pubblici, da 27 Paesi UE (escluso LU) oltre a CH e NO.</a:t>
            </a:r>
            <a:endParaRPr lang="it-IT" sz="1050" b="1" dirty="0"/>
          </a:p>
        </p:txBody>
      </p:sp>
      <p:sp>
        <p:nvSpPr>
          <p:cNvPr id="2" name="CasellaDiTesto 1">
            <a:extLst>
              <a:ext uri="{FF2B5EF4-FFF2-40B4-BE49-F238E27FC236}">
                <a16:creationId xmlns:a16="http://schemas.microsoft.com/office/drawing/2014/main" id="{50E5ECFD-3EE6-C74A-B81A-7134154F8151}"/>
              </a:ext>
            </a:extLst>
          </p:cNvPr>
          <p:cNvSpPr txBox="1"/>
          <p:nvPr/>
        </p:nvSpPr>
        <p:spPr>
          <a:xfrm>
            <a:off x="6371977" y="1651822"/>
            <a:ext cx="1367682" cy="248209"/>
          </a:xfrm>
          <a:prstGeom prst="rect">
            <a:avLst/>
          </a:prstGeom>
          <a:noFill/>
        </p:spPr>
        <p:txBody>
          <a:bodyPr wrap="none" rtlCol="0">
            <a:spAutoFit/>
          </a:bodyPr>
          <a:lstStyle/>
          <a:p>
            <a:r>
              <a:rPr lang="it-IT" sz="1013" dirty="0"/>
              <a:t>Commissione europea</a:t>
            </a:r>
          </a:p>
        </p:txBody>
      </p:sp>
      <p:pic>
        <p:nvPicPr>
          <p:cNvPr id="3074" name="Picture 2" descr="Image result for eu flag">
            <a:extLst>
              <a:ext uri="{FF2B5EF4-FFF2-40B4-BE49-F238E27FC236}">
                <a16:creationId xmlns:a16="http://schemas.microsoft.com/office/drawing/2014/main" id="{A2615D39-6039-B046-8BB1-47D79A705E9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25971" y="1531139"/>
            <a:ext cx="725198" cy="481935"/>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E6F0B12E-02B6-D14D-89DE-E32680AABAB1}"/>
              </a:ext>
            </a:extLst>
          </p:cNvPr>
          <p:cNvSpPr txBox="1"/>
          <p:nvPr/>
        </p:nvSpPr>
        <p:spPr>
          <a:xfrm>
            <a:off x="692632" y="2144842"/>
            <a:ext cx="3592286" cy="2435410"/>
          </a:xfrm>
          <a:prstGeom prst="rect">
            <a:avLst/>
          </a:prstGeom>
          <a:noFill/>
        </p:spPr>
        <p:txBody>
          <a:bodyPr wrap="square" rtlCol="0">
            <a:spAutoFit/>
          </a:bodyPr>
          <a:lstStyle/>
          <a:p>
            <a:r>
              <a:rPr lang="it-IT" sz="1013" b="1" dirty="0"/>
              <a:t>Indicazioni tematiche: </a:t>
            </a:r>
            <a:r>
              <a:rPr lang="it-IT" sz="1013" b="1" i="1" dirty="0"/>
              <a:t>ICT for…</a:t>
            </a:r>
          </a:p>
          <a:p>
            <a:endParaRPr lang="it-IT" sz="1200" i="1" dirty="0"/>
          </a:p>
          <a:p>
            <a:pPr marL="214313" indent="-214313">
              <a:buFontTx/>
              <a:buChar char="-"/>
            </a:pPr>
            <a:r>
              <a:rPr lang="en-GB" sz="1200" i="1" dirty="0"/>
              <a:t>… Construction</a:t>
            </a:r>
          </a:p>
          <a:p>
            <a:pPr marL="214313" indent="-214313">
              <a:buFontTx/>
              <a:buChar char="-"/>
            </a:pPr>
            <a:r>
              <a:rPr lang="en-GB" sz="1200" i="1" dirty="0"/>
              <a:t>... Education and Culture</a:t>
            </a:r>
          </a:p>
          <a:p>
            <a:pPr marL="214313" indent="-214313">
              <a:buFontTx/>
              <a:buChar char="-"/>
            </a:pPr>
            <a:r>
              <a:rPr lang="en-GB" sz="1200" i="1" dirty="0"/>
              <a:t>… Energy</a:t>
            </a:r>
          </a:p>
          <a:p>
            <a:pPr marL="214313" indent="-214313">
              <a:buFontTx/>
              <a:buChar char="-"/>
            </a:pPr>
            <a:r>
              <a:rPr lang="en-GB" sz="1200" i="1" dirty="0"/>
              <a:t>… Environment</a:t>
            </a:r>
          </a:p>
          <a:p>
            <a:pPr marL="214313" indent="-214313">
              <a:buFontTx/>
              <a:buChar char="-"/>
            </a:pPr>
            <a:r>
              <a:rPr lang="en-GB" sz="1200" i="1" dirty="0"/>
              <a:t>… Health and Social Care</a:t>
            </a:r>
          </a:p>
          <a:p>
            <a:pPr marL="214313" indent="-214313">
              <a:buFontTx/>
              <a:buChar char="-"/>
            </a:pPr>
            <a:r>
              <a:rPr lang="en-GB" sz="1200" i="1" dirty="0"/>
              <a:t>… Public Administration / eGovernment</a:t>
            </a:r>
          </a:p>
          <a:p>
            <a:pPr marL="214313" indent="-214313">
              <a:buFontTx/>
              <a:buChar char="-"/>
            </a:pPr>
            <a:r>
              <a:rPr lang="en-GB" sz="1200" i="1" dirty="0"/>
              <a:t>… Research</a:t>
            </a:r>
          </a:p>
          <a:p>
            <a:pPr marL="214313" indent="-214313">
              <a:buFontTx/>
              <a:buChar char="-"/>
            </a:pPr>
            <a:r>
              <a:rPr lang="en-GB" sz="1200" i="1" dirty="0"/>
              <a:t>… Safety and Security</a:t>
            </a:r>
          </a:p>
          <a:p>
            <a:pPr marL="214313" indent="-214313">
              <a:buFontTx/>
              <a:buChar char="-"/>
            </a:pPr>
            <a:r>
              <a:rPr lang="en-GB" sz="1200" i="1" dirty="0"/>
              <a:t>… Transport / Mobility</a:t>
            </a:r>
          </a:p>
          <a:p>
            <a:pPr marL="214313" indent="-214313">
              <a:buFontTx/>
              <a:buChar char="-"/>
            </a:pPr>
            <a:r>
              <a:rPr lang="en-GB" sz="1200" i="1" dirty="0"/>
              <a:t>… Water</a:t>
            </a:r>
          </a:p>
          <a:p>
            <a:pPr marL="214313" indent="-214313">
              <a:buFontTx/>
              <a:buChar char="-"/>
            </a:pPr>
            <a:endParaRPr lang="it-IT" sz="1013" dirty="0"/>
          </a:p>
        </p:txBody>
      </p:sp>
      <p:sp>
        <p:nvSpPr>
          <p:cNvPr id="9" name="Titolo 7">
            <a:extLst>
              <a:ext uri="{FF2B5EF4-FFF2-40B4-BE49-F238E27FC236}">
                <a16:creationId xmlns:a16="http://schemas.microsoft.com/office/drawing/2014/main" id="{D18A3D12-23B2-0342-B7D2-FFB2E31E2C09}"/>
              </a:ext>
            </a:extLst>
          </p:cNvPr>
          <p:cNvSpPr txBox="1">
            <a:spLocks/>
          </p:cNvSpPr>
          <p:nvPr/>
        </p:nvSpPr>
        <p:spPr>
          <a:xfrm>
            <a:off x="475202" y="525982"/>
            <a:ext cx="8345669" cy="400678"/>
          </a:xfrm>
          <a:prstGeom prst="rect">
            <a:avLst/>
          </a:prstGeom>
        </p:spPr>
        <p:txBody>
          <a:bodyPr anchor="t" anchorCtr="0">
            <a:normAutofit/>
          </a:bodyPr>
          <a:lstStyle>
            <a:lvl1pPr algn="l" defTabSz="685800" rtl="0" eaLnBrk="1" latinLnBrk="0" hangingPunct="1">
              <a:lnSpc>
                <a:spcPct val="90000"/>
              </a:lnSpc>
              <a:spcBef>
                <a:spcPct val="0"/>
              </a:spcBef>
              <a:buNone/>
              <a:defRPr sz="2200" b="1" i="0" kern="1200" cap="all" baseline="0">
                <a:solidFill>
                  <a:schemeClr val="tx1"/>
                </a:solidFill>
                <a:latin typeface="Arial" panose="020B0604020202020204" pitchFamily="34" charset="0"/>
                <a:ea typeface="+mj-ea"/>
                <a:cs typeface="+mj-cs"/>
              </a:defRPr>
            </a:lvl1pPr>
          </a:lstStyle>
          <a:p>
            <a:pPr algn="ctr"/>
            <a:r>
              <a:rPr lang="it-IT" cap="none" dirty="0"/>
              <a:t>Il settore ICT in Sardegna:</a:t>
            </a:r>
          </a:p>
        </p:txBody>
      </p:sp>
      <p:sp>
        <p:nvSpPr>
          <p:cNvPr id="10" name="Segnaposto testo 8">
            <a:extLst>
              <a:ext uri="{FF2B5EF4-FFF2-40B4-BE49-F238E27FC236}">
                <a16:creationId xmlns:a16="http://schemas.microsoft.com/office/drawing/2014/main" id="{C11A6AB2-632A-0242-A370-10274804C334}"/>
              </a:ext>
            </a:extLst>
          </p:cNvPr>
          <p:cNvSpPr txBox="1">
            <a:spLocks/>
          </p:cNvSpPr>
          <p:nvPr/>
        </p:nvSpPr>
        <p:spPr>
          <a:xfrm>
            <a:off x="475203" y="999084"/>
            <a:ext cx="8298532" cy="407927"/>
          </a:xfrm>
          <a:prstGeom prst="rect">
            <a:avLst/>
          </a:prstGeom>
        </p:spPr>
        <p:txBody>
          <a:bodyPr anchor="t" anchorCtr="0"/>
          <a:lstStyle>
            <a:lvl1pPr marL="0" indent="0" algn="l" defTabSz="685800" rtl="0" eaLnBrk="1" latinLnBrk="0" hangingPunct="1">
              <a:lnSpc>
                <a:spcPct val="90000"/>
              </a:lnSpc>
              <a:spcBef>
                <a:spcPts val="750"/>
              </a:spcBef>
              <a:buFont typeface="Arial" panose="020B0604020202020204" pitchFamily="34" charset="0"/>
              <a:buNone/>
              <a:defRPr sz="1800" b="1" kern="1200" baseline="0">
                <a:solidFill>
                  <a:schemeClr val="tx1"/>
                </a:solidFill>
                <a:latin typeface="Arial" panose="020B0604020202020204" pitchFamily="34"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it-IT" dirty="0"/>
              <a:t>potenzialità degli appalti per l'innovazione e dell'innovazione</a:t>
            </a:r>
          </a:p>
        </p:txBody>
      </p:sp>
    </p:spTree>
    <p:extLst>
      <p:ext uri="{BB962C8B-B14F-4D97-AF65-F5344CB8AC3E}">
        <p14:creationId xmlns:p14="http://schemas.microsoft.com/office/powerpoint/2010/main" val="3510305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172C4E21-6676-6A46-8D63-B22AF634720C}"/>
              </a:ext>
            </a:extLst>
          </p:cNvPr>
          <p:cNvSpPr>
            <a:spLocks noGrp="1"/>
          </p:cNvSpPr>
          <p:nvPr>
            <p:ph type="title"/>
          </p:nvPr>
        </p:nvSpPr>
        <p:spPr>
          <a:xfrm>
            <a:off x="230178" y="1358467"/>
            <a:ext cx="3169920" cy="365998"/>
          </a:xfrm>
        </p:spPr>
        <p:txBody>
          <a:bodyPr>
            <a:normAutofit fontScale="90000"/>
          </a:bodyPr>
          <a:lstStyle/>
          <a:p>
            <a:r>
              <a:rPr lang="it-IT" dirty="0"/>
              <a:t>ICT PER LA CULTURA</a:t>
            </a:r>
          </a:p>
        </p:txBody>
      </p:sp>
      <p:sp>
        <p:nvSpPr>
          <p:cNvPr id="5" name="Segnaposto testo 4">
            <a:extLst>
              <a:ext uri="{FF2B5EF4-FFF2-40B4-BE49-F238E27FC236}">
                <a16:creationId xmlns:a16="http://schemas.microsoft.com/office/drawing/2014/main" id="{A06D897F-BB32-5A47-B3D8-081801884A21}"/>
              </a:ext>
            </a:extLst>
          </p:cNvPr>
          <p:cNvSpPr>
            <a:spLocks noGrp="1"/>
          </p:cNvSpPr>
          <p:nvPr>
            <p:ph type="body" idx="1"/>
          </p:nvPr>
        </p:nvSpPr>
        <p:spPr>
          <a:xfrm>
            <a:off x="110043" y="1783925"/>
            <a:ext cx="6387905" cy="446008"/>
          </a:xfrm>
        </p:spPr>
        <p:txBody>
          <a:bodyPr/>
          <a:lstStyle/>
          <a:p>
            <a:r>
              <a:rPr lang="it-IT" dirty="0"/>
              <a:t>Appalto pre-commerciale (CPV 73000000)</a:t>
            </a:r>
          </a:p>
        </p:txBody>
      </p:sp>
      <p:sp>
        <p:nvSpPr>
          <p:cNvPr id="6" name="Segnaposto contenuto 5">
            <a:extLst>
              <a:ext uri="{FF2B5EF4-FFF2-40B4-BE49-F238E27FC236}">
                <a16:creationId xmlns:a16="http://schemas.microsoft.com/office/drawing/2014/main" id="{38054A80-7D1D-134D-9504-6DB859BD2AFF}"/>
              </a:ext>
            </a:extLst>
          </p:cNvPr>
          <p:cNvSpPr>
            <a:spLocks noGrp="1"/>
          </p:cNvSpPr>
          <p:nvPr>
            <p:ph sz="half" idx="2"/>
          </p:nvPr>
        </p:nvSpPr>
        <p:spPr>
          <a:xfrm>
            <a:off x="5382715" y="2007476"/>
            <a:ext cx="3461740" cy="2469242"/>
          </a:xfrm>
        </p:spPr>
        <p:txBody>
          <a:bodyPr>
            <a:normAutofit/>
          </a:bodyPr>
          <a:lstStyle/>
          <a:p>
            <a:r>
              <a:rPr lang="it-IT" sz="1050" b="1" dirty="0"/>
              <a:t>Committente: </a:t>
            </a:r>
            <a:r>
              <a:rPr lang="it-IT" sz="900" dirty="0"/>
              <a:t>National Archives of </a:t>
            </a:r>
            <a:r>
              <a:rPr lang="it-IT" sz="900" dirty="0" err="1"/>
              <a:t>Sweden</a:t>
            </a:r>
            <a:r>
              <a:rPr lang="it-IT" sz="900" dirty="0"/>
              <a:t> (</a:t>
            </a:r>
            <a:r>
              <a:rPr lang="it-IT" sz="900" dirty="0" err="1"/>
              <a:t>Riksarkivet</a:t>
            </a:r>
            <a:r>
              <a:rPr lang="it-IT" sz="900" dirty="0"/>
              <a:t>) – </a:t>
            </a:r>
            <a:r>
              <a:rPr lang="it-IT" sz="900" dirty="0">
                <a:hlinkClick r:id="rId2"/>
              </a:rPr>
              <a:t>https://riksarkivet.se/startpage</a:t>
            </a:r>
            <a:r>
              <a:rPr lang="it-IT" sz="900" dirty="0"/>
              <a:t> nel quadro del progetto europeo (FP7) denominato PREFORMA - </a:t>
            </a:r>
            <a:r>
              <a:rPr lang="it-IT" sz="900" dirty="0">
                <a:hlinkClick r:id="rId3"/>
              </a:rPr>
              <a:t>http://www.preforma-project.eu/tender.html</a:t>
            </a:r>
            <a:r>
              <a:rPr lang="it-IT" sz="900" dirty="0"/>
              <a:t> </a:t>
            </a:r>
          </a:p>
          <a:p>
            <a:r>
              <a:rPr lang="it-IT" sz="1050" b="1" dirty="0"/>
              <a:t>Importo: </a:t>
            </a:r>
            <a:r>
              <a:rPr lang="it-IT" sz="900" dirty="0"/>
              <a:t>EUR 2 805 000 oltre IVA</a:t>
            </a:r>
          </a:p>
          <a:p>
            <a:r>
              <a:rPr lang="it-IT" sz="1050" b="1" dirty="0"/>
              <a:t>Oggetto: </a:t>
            </a:r>
            <a:r>
              <a:rPr lang="en" sz="900" dirty="0"/>
              <a:t>Establishment of a set of tools and procedures for gaining full control over the technical properties of digital content intended for long-term preservation by memory institutions.</a:t>
            </a:r>
          </a:p>
          <a:p>
            <a:r>
              <a:rPr lang="it-IT" sz="1050" b="1" dirty="0"/>
              <a:t>Stato: </a:t>
            </a:r>
            <a:r>
              <a:rPr lang="it-IT" sz="900" dirty="0"/>
              <a:t>aggiudicato (in data 28/10/2014) a 6 operatori (pubblici e privati, singoli o raggruppati) di provenienza BE, ES, FR e UK, 3 dei quali sono stati ammessi alla fase successiva.</a:t>
            </a:r>
            <a:endParaRPr lang="it-IT" sz="1050" b="1" dirty="0"/>
          </a:p>
        </p:txBody>
      </p:sp>
      <p:sp>
        <p:nvSpPr>
          <p:cNvPr id="2" name="CasellaDiTesto 1">
            <a:extLst>
              <a:ext uri="{FF2B5EF4-FFF2-40B4-BE49-F238E27FC236}">
                <a16:creationId xmlns:a16="http://schemas.microsoft.com/office/drawing/2014/main" id="{50E5ECFD-3EE6-C74A-B81A-7134154F8151}"/>
              </a:ext>
            </a:extLst>
          </p:cNvPr>
          <p:cNvSpPr txBox="1"/>
          <p:nvPr/>
        </p:nvSpPr>
        <p:spPr>
          <a:xfrm>
            <a:off x="6857745" y="1530945"/>
            <a:ext cx="511679" cy="248209"/>
          </a:xfrm>
          <a:prstGeom prst="rect">
            <a:avLst/>
          </a:prstGeom>
          <a:noFill/>
        </p:spPr>
        <p:txBody>
          <a:bodyPr wrap="none" rtlCol="0">
            <a:spAutoFit/>
          </a:bodyPr>
          <a:lstStyle/>
          <a:p>
            <a:r>
              <a:rPr lang="it-IT" sz="1013" dirty="0"/>
              <a:t>Svezia</a:t>
            </a:r>
          </a:p>
        </p:txBody>
      </p:sp>
      <p:pic>
        <p:nvPicPr>
          <p:cNvPr id="2050" name="Picture 2" descr="Image result for swedish flag">
            <a:extLst>
              <a:ext uri="{FF2B5EF4-FFF2-40B4-BE49-F238E27FC236}">
                <a16:creationId xmlns:a16="http://schemas.microsoft.com/office/drawing/2014/main" id="{781B33AB-53B7-A940-A544-9DA19EDD529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93124" y="1414268"/>
            <a:ext cx="805507" cy="502024"/>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9">
            <a:extLst>
              <a:ext uri="{FF2B5EF4-FFF2-40B4-BE49-F238E27FC236}">
                <a16:creationId xmlns:a16="http://schemas.microsoft.com/office/drawing/2014/main" id="{EADCF3CA-4559-3B4A-AC2D-D889BB4C74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043" y="2279036"/>
            <a:ext cx="3900028" cy="1846013"/>
          </a:xfrm>
          <a:prstGeom prst="rect">
            <a:avLst/>
          </a:prstGeom>
        </p:spPr>
      </p:pic>
      <p:pic>
        <p:nvPicPr>
          <p:cNvPr id="11" name="Immagine 10">
            <a:extLst>
              <a:ext uri="{FF2B5EF4-FFF2-40B4-BE49-F238E27FC236}">
                <a16:creationId xmlns:a16="http://schemas.microsoft.com/office/drawing/2014/main" id="{1498F975-6032-8949-812A-ED61CE216C9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15890" y="3715474"/>
            <a:ext cx="1266825" cy="409575"/>
          </a:xfrm>
          <a:prstGeom prst="rect">
            <a:avLst/>
          </a:prstGeom>
        </p:spPr>
      </p:pic>
      <p:pic>
        <p:nvPicPr>
          <p:cNvPr id="2052" name="Picture 4" descr="http://www.preforma-project.eu/images/flag_yellow_low.png">
            <a:extLst>
              <a:ext uri="{FF2B5EF4-FFF2-40B4-BE49-F238E27FC236}">
                <a16:creationId xmlns:a16="http://schemas.microsoft.com/office/drawing/2014/main" id="{715CBC41-4698-CE4C-8809-574758506B96}"/>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377828" y="3043405"/>
            <a:ext cx="742950" cy="5048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preforma-project.eu/images/ec_logo_02.png">
            <a:extLst>
              <a:ext uri="{FF2B5EF4-FFF2-40B4-BE49-F238E27FC236}">
                <a16:creationId xmlns:a16="http://schemas.microsoft.com/office/drawing/2014/main" id="{A50FC8C7-CD79-944C-8200-9745C84131BC}"/>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343968" y="2371336"/>
            <a:ext cx="704850" cy="504825"/>
          </a:xfrm>
          <a:prstGeom prst="rect">
            <a:avLst/>
          </a:prstGeom>
          <a:noFill/>
          <a:extLst>
            <a:ext uri="{909E8E84-426E-40DD-AFC4-6F175D3DCCD1}">
              <a14:hiddenFill xmlns:a14="http://schemas.microsoft.com/office/drawing/2010/main">
                <a:solidFill>
                  <a:srgbClr val="FFFFFF"/>
                </a:solidFill>
              </a14:hiddenFill>
            </a:ext>
          </a:extLst>
        </p:spPr>
      </p:pic>
      <p:sp>
        <p:nvSpPr>
          <p:cNvPr id="12" name="Titolo 7">
            <a:extLst>
              <a:ext uri="{FF2B5EF4-FFF2-40B4-BE49-F238E27FC236}">
                <a16:creationId xmlns:a16="http://schemas.microsoft.com/office/drawing/2014/main" id="{D18A3D12-23B2-0342-B7D2-FFB2E31E2C09}"/>
              </a:ext>
            </a:extLst>
          </p:cNvPr>
          <p:cNvSpPr txBox="1">
            <a:spLocks/>
          </p:cNvSpPr>
          <p:nvPr/>
        </p:nvSpPr>
        <p:spPr>
          <a:xfrm>
            <a:off x="475202" y="525982"/>
            <a:ext cx="8345669" cy="400678"/>
          </a:xfrm>
          <a:prstGeom prst="rect">
            <a:avLst/>
          </a:prstGeom>
        </p:spPr>
        <p:txBody>
          <a:bodyPr anchor="t" anchorCtr="0">
            <a:normAutofit/>
          </a:bodyPr>
          <a:lstStyle>
            <a:lvl1pPr algn="l" defTabSz="685800" rtl="0" eaLnBrk="1" latinLnBrk="0" hangingPunct="1">
              <a:lnSpc>
                <a:spcPct val="90000"/>
              </a:lnSpc>
              <a:spcBef>
                <a:spcPct val="0"/>
              </a:spcBef>
              <a:buNone/>
              <a:defRPr sz="2200" b="1" i="0" kern="1200" cap="all" baseline="0">
                <a:solidFill>
                  <a:schemeClr val="tx1"/>
                </a:solidFill>
                <a:latin typeface="Arial" panose="020B0604020202020204" pitchFamily="34" charset="0"/>
                <a:ea typeface="+mj-ea"/>
                <a:cs typeface="+mj-cs"/>
              </a:defRPr>
            </a:lvl1pPr>
          </a:lstStyle>
          <a:p>
            <a:pPr algn="ctr"/>
            <a:r>
              <a:rPr lang="it-IT" cap="none" dirty="0"/>
              <a:t>Il settore ICT in Sardegna:</a:t>
            </a:r>
          </a:p>
        </p:txBody>
      </p:sp>
      <p:sp>
        <p:nvSpPr>
          <p:cNvPr id="13" name="Segnaposto testo 8">
            <a:extLst>
              <a:ext uri="{FF2B5EF4-FFF2-40B4-BE49-F238E27FC236}">
                <a16:creationId xmlns:a16="http://schemas.microsoft.com/office/drawing/2014/main" id="{C11A6AB2-632A-0242-A370-10274804C334}"/>
              </a:ext>
            </a:extLst>
          </p:cNvPr>
          <p:cNvSpPr txBox="1">
            <a:spLocks/>
          </p:cNvSpPr>
          <p:nvPr/>
        </p:nvSpPr>
        <p:spPr>
          <a:xfrm>
            <a:off x="475203" y="999084"/>
            <a:ext cx="8298532" cy="407927"/>
          </a:xfrm>
          <a:prstGeom prst="rect">
            <a:avLst/>
          </a:prstGeom>
        </p:spPr>
        <p:txBody>
          <a:bodyPr anchor="t" anchorCtr="0"/>
          <a:lstStyle>
            <a:lvl1pPr marL="0" indent="0" algn="l" defTabSz="685800" rtl="0" eaLnBrk="1" latinLnBrk="0" hangingPunct="1">
              <a:lnSpc>
                <a:spcPct val="90000"/>
              </a:lnSpc>
              <a:spcBef>
                <a:spcPts val="750"/>
              </a:spcBef>
              <a:buFont typeface="Arial" panose="020B0604020202020204" pitchFamily="34" charset="0"/>
              <a:buNone/>
              <a:defRPr sz="1800" b="1" kern="1200" baseline="0">
                <a:solidFill>
                  <a:schemeClr val="tx1"/>
                </a:solidFill>
                <a:latin typeface="Arial" panose="020B0604020202020204" pitchFamily="34"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it-IT" dirty="0"/>
              <a:t>potenzialità degli appalti per l'innovazione e dell'innovazione</a:t>
            </a:r>
          </a:p>
        </p:txBody>
      </p:sp>
    </p:spTree>
    <p:extLst>
      <p:ext uri="{BB962C8B-B14F-4D97-AF65-F5344CB8AC3E}">
        <p14:creationId xmlns:p14="http://schemas.microsoft.com/office/powerpoint/2010/main" val="2184921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172C4E21-6676-6A46-8D63-B22AF634720C}"/>
              </a:ext>
            </a:extLst>
          </p:cNvPr>
          <p:cNvSpPr>
            <a:spLocks noGrp="1"/>
          </p:cNvSpPr>
          <p:nvPr>
            <p:ph type="title"/>
          </p:nvPr>
        </p:nvSpPr>
        <p:spPr>
          <a:xfrm>
            <a:off x="440383" y="1468715"/>
            <a:ext cx="3169920" cy="365998"/>
          </a:xfrm>
        </p:spPr>
        <p:txBody>
          <a:bodyPr>
            <a:normAutofit fontScale="90000"/>
          </a:bodyPr>
          <a:lstStyle/>
          <a:p>
            <a:r>
              <a:rPr lang="it-IT" dirty="0"/>
              <a:t>ICT PER L’ISTRUZIONE</a:t>
            </a:r>
          </a:p>
        </p:txBody>
      </p:sp>
      <p:sp>
        <p:nvSpPr>
          <p:cNvPr id="5" name="Segnaposto testo 4">
            <a:extLst>
              <a:ext uri="{FF2B5EF4-FFF2-40B4-BE49-F238E27FC236}">
                <a16:creationId xmlns:a16="http://schemas.microsoft.com/office/drawing/2014/main" id="{A06D897F-BB32-5A47-B3D8-081801884A21}"/>
              </a:ext>
            </a:extLst>
          </p:cNvPr>
          <p:cNvSpPr>
            <a:spLocks noGrp="1"/>
          </p:cNvSpPr>
          <p:nvPr>
            <p:ph type="body" idx="1"/>
          </p:nvPr>
        </p:nvSpPr>
        <p:spPr>
          <a:xfrm>
            <a:off x="440383" y="1819686"/>
            <a:ext cx="5575496" cy="446008"/>
          </a:xfrm>
        </p:spPr>
        <p:txBody>
          <a:bodyPr/>
          <a:lstStyle/>
          <a:p>
            <a:r>
              <a:rPr lang="it-IT" dirty="0"/>
              <a:t>Appalto di ricerca (CPV 73110000)</a:t>
            </a:r>
          </a:p>
        </p:txBody>
      </p:sp>
      <p:sp>
        <p:nvSpPr>
          <p:cNvPr id="6" name="Segnaposto contenuto 5">
            <a:extLst>
              <a:ext uri="{FF2B5EF4-FFF2-40B4-BE49-F238E27FC236}">
                <a16:creationId xmlns:a16="http://schemas.microsoft.com/office/drawing/2014/main" id="{38054A80-7D1D-134D-9504-6DB859BD2AFF}"/>
              </a:ext>
            </a:extLst>
          </p:cNvPr>
          <p:cNvSpPr>
            <a:spLocks noGrp="1"/>
          </p:cNvSpPr>
          <p:nvPr>
            <p:ph sz="half" idx="2"/>
          </p:nvPr>
        </p:nvSpPr>
        <p:spPr>
          <a:xfrm>
            <a:off x="4887686" y="1921971"/>
            <a:ext cx="4067128" cy="2418177"/>
          </a:xfrm>
        </p:spPr>
        <p:txBody>
          <a:bodyPr>
            <a:normAutofit/>
          </a:bodyPr>
          <a:lstStyle/>
          <a:p>
            <a:r>
              <a:rPr lang="it-IT" sz="900" b="1" dirty="0"/>
              <a:t>Committente: </a:t>
            </a:r>
            <a:r>
              <a:rPr lang="it-IT" sz="825" dirty="0"/>
              <a:t>Ministero norvegese dell’educazione e della ricerca, Direzione generale per l’educazione e la formazione, Oslo - </a:t>
            </a:r>
            <a:r>
              <a:rPr lang="it-IT" sz="825" dirty="0">
                <a:hlinkClick r:id="rId3"/>
              </a:rPr>
              <a:t>https://www.mercell.com/en/tender/95079742/monitor-skole-2019-kartlegging-av-den-digitale-tilstand-i-barnehage--og-skolesektoren-tender.aspx</a:t>
            </a:r>
            <a:r>
              <a:rPr lang="it-IT" sz="825" dirty="0"/>
              <a:t> </a:t>
            </a:r>
          </a:p>
          <a:p>
            <a:r>
              <a:rPr lang="it-IT" sz="900" b="1" dirty="0"/>
              <a:t>Importo: </a:t>
            </a:r>
            <a:r>
              <a:rPr lang="it-IT" sz="825" dirty="0"/>
              <a:t>non comunicato</a:t>
            </a:r>
          </a:p>
          <a:p>
            <a:r>
              <a:rPr lang="it-IT" sz="900" b="1" dirty="0"/>
              <a:t>Oggetto: </a:t>
            </a:r>
            <a:r>
              <a:rPr lang="en" sz="825" dirty="0"/>
              <a:t>Monitor 2019 — Mapping of the digital condition in the nursery school and school sector. The planned start of the assignment is February 2019. The data collection and analyses will be performed in the period April — September 2019. The end products must be available by the end of October 2019.</a:t>
            </a:r>
            <a:endParaRPr lang="fr" sz="825" dirty="0"/>
          </a:p>
          <a:p>
            <a:r>
              <a:rPr lang="it-IT" sz="900" b="1" dirty="0"/>
              <a:t>Stato: </a:t>
            </a:r>
            <a:r>
              <a:rPr lang="it-IT" sz="825" dirty="0"/>
              <a:t>avviso di </a:t>
            </a:r>
            <a:r>
              <a:rPr lang="it-IT" sz="825" dirty="0" err="1"/>
              <a:t>pre</a:t>
            </a:r>
            <a:r>
              <a:rPr lang="it-IT" sz="825" dirty="0"/>
              <a:t>-informazione pubblicato in data 21/11/2018 – data stimata di pubblicazione del bando di gara 18/01/2019</a:t>
            </a:r>
            <a:endParaRPr lang="it-IT" sz="900" b="1" dirty="0"/>
          </a:p>
        </p:txBody>
      </p:sp>
      <p:sp>
        <p:nvSpPr>
          <p:cNvPr id="2" name="CasellaDiTesto 1">
            <a:extLst>
              <a:ext uri="{FF2B5EF4-FFF2-40B4-BE49-F238E27FC236}">
                <a16:creationId xmlns:a16="http://schemas.microsoft.com/office/drawing/2014/main" id="{50E5ECFD-3EE6-C74A-B81A-7134154F8151}"/>
              </a:ext>
            </a:extLst>
          </p:cNvPr>
          <p:cNvSpPr txBox="1"/>
          <p:nvPr/>
        </p:nvSpPr>
        <p:spPr>
          <a:xfrm>
            <a:off x="6167680" y="1527609"/>
            <a:ext cx="659155" cy="248209"/>
          </a:xfrm>
          <a:prstGeom prst="rect">
            <a:avLst/>
          </a:prstGeom>
          <a:noFill/>
        </p:spPr>
        <p:txBody>
          <a:bodyPr wrap="none" rtlCol="0">
            <a:spAutoFit/>
          </a:bodyPr>
          <a:lstStyle/>
          <a:p>
            <a:r>
              <a:rPr lang="it-IT" sz="1013" dirty="0"/>
              <a:t>Norvegia</a:t>
            </a:r>
          </a:p>
        </p:txBody>
      </p:sp>
      <p:pic>
        <p:nvPicPr>
          <p:cNvPr id="1026" name="Picture 2" descr="Image result for norwegian flag">
            <a:extLst>
              <a:ext uri="{FF2B5EF4-FFF2-40B4-BE49-F238E27FC236}">
                <a16:creationId xmlns:a16="http://schemas.microsoft.com/office/drawing/2014/main" id="{616F10D7-8E68-314F-BCCA-3A700181EE3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76674" y="1426623"/>
            <a:ext cx="611654" cy="444205"/>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a16="http://schemas.microsoft.com/office/drawing/2014/main" id="{4F7361A4-6A58-2249-8B38-EDD161485C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5349" y="2185684"/>
            <a:ext cx="3231696" cy="2154464"/>
          </a:xfrm>
          <a:prstGeom prst="rect">
            <a:avLst/>
          </a:prstGeom>
        </p:spPr>
      </p:pic>
      <p:sp>
        <p:nvSpPr>
          <p:cNvPr id="8" name="Titolo 7">
            <a:extLst>
              <a:ext uri="{FF2B5EF4-FFF2-40B4-BE49-F238E27FC236}">
                <a16:creationId xmlns:a16="http://schemas.microsoft.com/office/drawing/2014/main" id="{D18A3D12-23B2-0342-B7D2-FFB2E31E2C09}"/>
              </a:ext>
            </a:extLst>
          </p:cNvPr>
          <p:cNvSpPr txBox="1">
            <a:spLocks/>
          </p:cNvSpPr>
          <p:nvPr/>
        </p:nvSpPr>
        <p:spPr>
          <a:xfrm>
            <a:off x="475202" y="525982"/>
            <a:ext cx="8345669" cy="400678"/>
          </a:xfrm>
          <a:prstGeom prst="rect">
            <a:avLst/>
          </a:prstGeom>
        </p:spPr>
        <p:txBody>
          <a:bodyPr anchor="t" anchorCtr="0">
            <a:normAutofit/>
          </a:bodyPr>
          <a:lstStyle>
            <a:lvl1pPr algn="l" defTabSz="685800" rtl="0" eaLnBrk="1" latinLnBrk="0" hangingPunct="1">
              <a:lnSpc>
                <a:spcPct val="90000"/>
              </a:lnSpc>
              <a:spcBef>
                <a:spcPct val="0"/>
              </a:spcBef>
              <a:buNone/>
              <a:defRPr sz="2200" b="1" i="0" kern="1200" cap="all" baseline="0">
                <a:solidFill>
                  <a:schemeClr val="tx1"/>
                </a:solidFill>
                <a:latin typeface="Arial" panose="020B0604020202020204" pitchFamily="34" charset="0"/>
                <a:ea typeface="+mj-ea"/>
                <a:cs typeface="+mj-cs"/>
              </a:defRPr>
            </a:lvl1pPr>
          </a:lstStyle>
          <a:p>
            <a:pPr algn="ctr"/>
            <a:r>
              <a:rPr lang="it-IT" cap="none" dirty="0"/>
              <a:t>Il settore ICT in Sardegna:</a:t>
            </a:r>
          </a:p>
        </p:txBody>
      </p:sp>
      <p:sp>
        <p:nvSpPr>
          <p:cNvPr id="9" name="Segnaposto testo 8">
            <a:extLst>
              <a:ext uri="{FF2B5EF4-FFF2-40B4-BE49-F238E27FC236}">
                <a16:creationId xmlns:a16="http://schemas.microsoft.com/office/drawing/2014/main" id="{C11A6AB2-632A-0242-A370-10274804C334}"/>
              </a:ext>
            </a:extLst>
          </p:cNvPr>
          <p:cNvSpPr txBox="1">
            <a:spLocks/>
          </p:cNvSpPr>
          <p:nvPr/>
        </p:nvSpPr>
        <p:spPr>
          <a:xfrm>
            <a:off x="475203" y="999084"/>
            <a:ext cx="8298532" cy="407927"/>
          </a:xfrm>
          <a:prstGeom prst="rect">
            <a:avLst/>
          </a:prstGeom>
        </p:spPr>
        <p:txBody>
          <a:bodyPr anchor="t" anchorCtr="0"/>
          <a:lstStyle>
            <a:lvl1pPr marL="0" indent="0" algn="l" defTabSz="685800" rtl="0" eaLnBrk="1" latinLnBrk="0" hangingPunct="1">
              <a:lnSpc>
                <a:spcPct val="90000"/>
              </a:lnSpc>
              <a:spcBef>
                <a:spcPts val="750"/>
              </a:spcBef>
              <a:buFont typeface="Arial" panose="020B0604020202020204" pitchFamily="34" charset="0"/>
              <a:buNone/>
              <a:defRPr sz="1800" b="1" kern="1200" baseline="0">
                <a:solidFill>
                  <a:schemeClr val="tx1"/>
                </a:solidFill>
                <a:latin typeface="Arial" panose="020B0604020202020204" pitchFamily="34"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it-IT" dirty="0"/>
              <a:t>potenzialità degli appalti per l'innovazione e dell'innovazione</a:t>
            </a:r>
          </a:p>
        </p:txBody>
      </p:sp>
    </p:spTree>
    <p:extLst>
      <p:ext uri="{BB962C8B-B14F-4D97-AF65-F5344CB8AC3E}">
        <p14:creationId xmlns:p14="http://schemas.microsoft.com/office/powerpoint/2010/main" val="429881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172C4E21-6676-6A46-8D63-B22AF634720C}"/>
              </a:ext>
            </a:extLst>
          </p:cNvPr>
          <p:cNvSpPr>
            <a:spLocks noGrp="1"/>
          </p:cNvSpPr>
          <p:nvPr>
            <p:ph type="title"/>
          </p:nvPr>
        </p:nvSpPr>
        <p:spPr>
          <a:xfrm>
            <a:off x="135584" y="1577321"/>
            <a:ext cx="4723372" cy="365998"/>
          </a:xfrm>
        </p:spPr>
        <p:txBody>
          <a:bodyPr>
            <a:noAutofit/>
          </a:bodyPr>
          <a:lstStyle/>
          <a:p>
            <a:r>
              <a:rPr lang="it-IT" dirty="0"/>
              <a:t>ICT PER LE SMART CITIES</a:t>
            </a:r>
          </a:p>
        </p:txBody>
      </p:sp>
      <p:sp>
        <p:nvSpPr>
          <p:cNvPr id="5" name="Segnaposto testo 4">
            <a:extLst>
              <a:ext uri="{FF2B5EF4-FFF2-40B4-BE49-F238E27FC236}">
                <a16:creationId xmlns:a16="http://schemas.microsoft.com/office/drawing/2014/main" id="{A06D897F-BB32-5A47-B3D8-081801884A21}"/>
              </a:ext>
            </a:extLst>
          </p:cNvPr>
          <p:cNvSpPr>
            <a:spLocks noGrp="1"/>
          </p:cNvSpPr>
          <p:nvPr>
            <p:ph type="body" idx="1"/>
          </p:nvPr>
        </p:nvSpPr>
        <p:spPr>
          <a:xfrm>
            <a:off x="135584" y="1921959"/>
            <a:ext cx="5353929" cy="446008"/>
          </a:xfrm>
        </p:spPr>
        <p:txBody>
          <a:bodyPr/>
          <a:lstStyle/>
          <a:p>
            <a:r>
              <a:rPr lang="it-IT" dirty="0"/>
              <a:t>Appalto precommerciale (CPV 73100000)</a:t>
            </a:r>
          </a:p>
        </p:txBody>
      </p:sp>
      <p:sp>
        <p:nvSpPr>
          <p:cNvPr id="6" name="Segnaposto contenuto 5">
            <a:extLst>
              <a:ext uri="{FF2B5EF4-FFF2-40B4-BE49-F238E27FC236}">
                <a16:creationId xmlns:a16="http://schemas.microsoft.com/office/drawing/2014/main" id="{38054A80-7D1D-134D-9504-6DB859BD2AFF}"/>
              </a:ext>
            </a:extLst>
          </p:cNvPr>
          <p:cNvSpPr>
            <a:spLocks noGrp="1"/>
          </p:cNvSpPr>
          <p:nvPr>
            <p:ph sz="half" idx="2"/>
          </p:nvPr>
        </p:nvSpPr>
        <p:spPr>
          <a:xfrm>
            <a:off x="5225141" y="1931479"/>
            <a:ext cx="3635079" cy="2663287"/>
          </a:xfrm>
        </p:spPr>
        <p:txBody>
          <a:bodyPr>
            <a:normAutofit/>
          </a:bodyPr>
          <a:lstStyle/>
          <a:p>
            <a:r>
              <a:rPr lang="it-IT" sz="1050" b="1" dirty="0"/>
              <a:t>Committente: </a:t>
            </a:r>
            <a:r>
              <a:rPr lang="it-IT" sz="900" dirty="0" err="1"/>
              <a:t>Digipolis</a:t>
            </a:r>
            <a:r>
              <a:rPr lang="it-IT" sz="900" dirty="0"/>
              <a:t> (Dipartimento ICT della Città di Anversa) congiuntamente a Forum </a:t>
            </a:r>
            <a:r>
              <a:rPr lang="it-IT" sz="900" dirty="0" err="1"/>
              <a:t>Virium</a:t>
            </a:r>
            <a:r>
              <a:rPr lang="it-IT" sz="900" dirty="0"/>
              <a:t> Helsinki ed al Comune di </a:t>
            </a:r>
            <a:r>
              <a:rPr lang="it-IT" sz="900" dirty="0" err="1"/>
              <a:t>Coperhagen</a:t>
            </a:r>
            <a:r>
              <a:rPr lang="it-IT" sz="900" dirty="0"/>
              <a:t> - </a:t>
            </a:r>
            <a:r>
              <a:rPr lang="it-IT" sz="900" dirty="0">
                <a:hlinkClick r:id="rId3"/>
              </a:rPr>
              <a:t>https://enot.publicprocurement.be/enot-war/preViewNotice.do?noticeId=257510</a:t>
            </a:r>
            <a:r>
              <a:rPr lang="it-IT" sz="900" dirty="0"/>
              <a:t> </a:t>
            </a:r>
          </a:p>
          <a:p>
            <a:r>
              <a:rPr lang="it-IT" sz="1050" b="1" dirty="0"/>
              <a:t>Importo: </a:t>
            </a:r>
            <a:r>
              <a:rPr lang="it-IT" sz="900" dirty="0"/>
              <a:t>EUR 3 269 933,21 inclusa IVA 21%</a:t>
            </a:r>
          </a:p>
          <a:p>
            <a:r>
              <a:rPr lang="it-IT" sz="1050" b="1" dirty="0"/>
              <a:t>Oggetto: </a:t>
            </a:r>
            <a:r>
              <a:rPr lang="it-IT" sz="900" dirty="0"/>
              <a:t>Contratto quadro articolato in tre fasi, 1 (Solution Design), 2 (</a:t>
            </a:r>
            <a:r>
              <a:rPr lang="it-IT" sz="900" dirty="0" err="1"/>
              <a:t>Prototype</a:t>
            </a:r>
            <a:r>
              <a:rPr lang="it-IT" sz="900" dirty="0"/>
              <a:t> </a:t>
            </a:r>
            <a:r>
              <a:rPr lang="it-IT" sz="900" dirty="0" err="1"/>
              <a:t>Implementation</a:t>
            </a:r>
            <a:r>
              <a:rPr lang="it-IT" sz="900" dirty="0"/>
              <a:t>) e 3 (Pilot Deployment)</a:t>
            </a:r>
          </a:p>
          <a:p>
            <a:r>
              <a:rPr lang="it-IT" sz="1050" b="1" dirty="0"/>
              <a:t>Stato: </a:t>
            </a:r>
            <a:r>
              <a:rPr lang="it-IT" sz="900" dirty="0"/>
              <a:t>Fase 1 aggiudicata il 29/06/2017 a 10 operatori (pubblici e privati, singoli o raggruppati) di provenienza CH, DE (2), EL, ES (3), IT (3) di cui 5 sono stati ammessi alla fase 2 e 3 di loro anche alla fase 3. </a:t>
            </a:r>
            <a:endParaRPr lang="it-IT" sz="1050" b="1" dirty="0"/>
          </a:p>
        </p:txBody>
      </p:sp>
      <p:sp>
        <p:nvSpPr>
          <p:cNvPr id="2" name="CasellaDiTesto 1">
            <a:extLst>
              <a:ext uri="{FF2B5EF4-FFF2-40B4-BE49-F238E27FC236}">
                <a16:creationId xmlns:a16="http://schemas.microsoft.com/office/drawing/2014/main" id="{50E5ECFD-3EE6-C74A-B81A-7134154F8151}"/>
              </a:ext>
            </a:extLst>
          </p:cNvPr>
          <p:cNvSpPr txBox="1"/>
          <p:nvPr/>
        </p:nvSpPr>
        <p:spPr>
          <a:xfrm>
            <a:off x="7330130" y="1572766"/>
            <a:ext cx="510076" cy="248209"/>
          </a:xfrm>
          <a:prstGeom prst="rect">
            <a:avLst/>
          </a:prstGeom>
          <a:noFill/>
        </p:spPr>
        <p:txBody>
          <a:bodyPr wrap="none" rtlCol="0">
            <a:spAutoFit/>
          </a:bodyPr>
          <a:lstStyle/>
          <a:p>
            <a:r>
              <a:rPr lang="it-IT" sz="1013" dirty="0"/>
              <a:t>Belgio</a:t>
            </a:r>
          </a:p>
        </p:txBody>
      </p:sp>
      <p:pic>
        <p:nvPicPr>
          <p:cNvPr id="2050" name="Picture 2" descr="Image result for belgian flag">
            <a:extLst>
              <a:ext uri="{FF2B5EF4-FFF2-40B4-BE49-F238E27FC236}">
                <a16:creationId xmlns:a16="http://schemas.microsoft.com/office/drawing/2014/main" id="{66EDB9F4-58D6-0D4D-97CF-DE6435F82A9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15150" y="1461048"/>
            <a:ext cx="513038" cy="446008"/>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a:extLst>
              <a:ext uri="{FF2B5EF4-FFF2-40B4-BE49-F238E27FC236}">
                <a16:creationId xmlns:a16="http://schemas.microsoft.com/office/drawing/2014/main" id="{B33F7267-11C9-F040-8CA0-8EE69A4BA4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08083" y="2269730"/>
            <a:ext cx="3094269" cy="2072006"/>
          </a:xfrm>
          <a:prstGeom prst="rect">
            <a:avLst/>
          </a:prstGeom>
        </p:spPr>
      </p:pic>
      <p:sp>
        <p:nvSpPr>
          <p:cNvPr id="9" name="Rettangolo 8">
            <a:extLst>
              <a:ext uri="{FF2B5EF4-FFF2-40B4-BE49-F238E27FC236}">
                <a16:creationId xmlns:a16="http://schemas.microsoft.com/office/drawing/2014/main" id="{CA66C2E5-A184-3346-B9AF-E4E2B2D1D29A}"/>
              </a:ext>
            </a:extLst>
          </p:cNvPr>
          <p:cNvSpPr/>
          <p:nvPr/>
        </p:nvSpPr>
        <p:spPr>
          <a:xfrm>
            <a:off x="1370940" y="4456984"/>
            <a:ext cx="1723549" cy="219291"/>
          </a:xfrm>
          <a:prstGeom prst="rect">
            <a:avLst/>
          </a:prstGeom>
        </p:spPr>
        <p:txBody>
          <a:bodyPr wrap="none">
            <a:spAutoFit/>
          </a:bodyPr>
          <a:lstStyle/>
          <a:p>
            <a:r>
              <a:rPr lang="it-IT" sz="825" dirty="0"/>
              <a:t>http://www.select4cities.eu/tender</a:t>
            </a:r>
          </a:p>
        </p:txBody>
      </p:sp>
      <p:sp>
        <p:nvSpPr>
          <p:cNvPr id="10" name="Titolo 7">
            <a:extLst>
              <a:ext uri="{FF2B5EF4-FFF2-40B4-BE49-F238E27FC236}">
                <a16:creationId xmlns:a16="http://schemas.microsoft.com/office/drawing/2014/main" id="{D18A3D12-23B2-0342-B7D2-FFB2E31E2C09}"/>
              </a:ext>
            </a:extLst>
          </p:cNvPr>
          <p:cNvSpPr txBox="1">
            <a:spLocks/>
          </p:cNvSpPr>
          <p:nvPr/>
        </p:nvSpPr>
        <p:spPr>
          <a:xfrm>
            <a:off x="475202" y="525982"/>
            <a:ext cx="8345669" cy="400678"/>
          </a:xfrm>
          <a:prstGeom prst="rect">
            <a:avLst/>
          </a:prstGeom>
        </p:spPr>
        <p:txBody>
          <a:bodyPr anchor="t" anchorCtr="0">
            <a:normAutofit/>
          </a:bodyPr>
          <a:lstStyle>
            <a:lvl1pPr algn="l" defTabSz="685800" rtl="0" eaLnBrk="1" latinLnBrk="0" hangingPunct="1">
              <a:lnSpc>
                <a:spcPct val="90000"/>
              </a:lnSpc>
              <a:spcBef>
                <a:spcPct val="0"/>
              </a:spcBef>
              <a:buNone/>
              <a:defRPr sz="2200" b="1" i="0" kern="1200" cap="all" baseline="0">
                <a:solidFill>
                  <a:schemeClr val="tx1"/>
                </a:solidFill>
                <a:latin typeface="Arial" panose="020B0604020202020204" pitchFamily="34" charset="0"/>
                <a:ea typeface="+mj-ea"/>
                <a:cs typeface="+mj-cs"/>
              </a:defRPr>
            </a:lvl1pPr>
          </a:lstStyle>
          <a:p>
            <a:pPr algn="ctr"/>
            <a:r>
              <a:rPr lang="it-IT" cap="none" dirty="0"/>
              <a:t>Il settore ICT in Sardegna:</a:t>
            </a:r>
          </a:p>
        </p:txBody>
      </p:sp>
      <p:sp>
        <p:nvSpPr>
          <p:cNvPr id="11" name="Segnaposto testo 8">
            <a:extLst>
              <a:ext uri="{FF2B5EF4-FFF2-40B4-BE49-F238E27FC236}">
                <a16:creationId xmlns:a16="http://schemas.microsoft.com/office/drawing/2014/main" id="{C11A6AB2-632A-0242-A370-10274804C334}"/>
              </a:ext>
            </a:extLst>
          </p:cNvPr>
          <p:cNvSpPr txBox="1">
            <a:spLocks/>
          </p:cNvSpPr>
          <p:nvPr/>
        </p:nvSpPr>
        <p:spPr>
          <a:xfrm>
            <a:off x="475203" y="999084"/>
            <a:ext cx="8298532" cy="407927"/>
          </a:xfrm>
          <a:prstGeom prst="rect">
            <a:avLst/>
          </a:prstGeom>
        </p:spPr>
        <p:txBody>
          <a:bodyPr anchor="t" anchorCtr="0"/>
          <a:lstStyle>
            <a:lvl1pPr marL="0" indent="0" algn="l" defTabSz="685800" rtl="0" eaLnBrk="1" latinLnBrk="0" hangingPunct="1">
              <a:lnSpc>
                <a:spcPct val="90000"/>
              </a:lnSpc>
              <a:spcBef>
                <a:spcPts val="750"/>
              </a:spcBef>
              <a:buFont typeface="Arial" panose="020B0604020202020204" pitchFamily="34" charset="0"/>
              <a:buNone/>
              <a:defRPr sz="1800" b="1" kern="1200" baseline="0">
                <a:solidFill>
                  <a:schemeClr val="tx1"/>
                </a:solidFill>
                <a:latin typeface="Arial" panose="020B0604020202020204" pitchFamily="34"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it-IT" dirty="0"/>
              <a:t>potenzialità degli appalti per l'innovazione e dell'innovazione</a:t>
            </a:r>
          </a:p>
        </p:txBody>
      </p:sp>
    </p:spTree>
    <p:extLst>
      <p:ext uri="{BB962C8B-B14F-4D97-AF65-F5344CB8AC3E}">
        <p14:creationId xmlns:p14="http://schemas.microsoft.com/office/powerpoint/2010/main" val="2764357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172C4E21-6676-6A46-8D63-B22AF634720C}"/>
              </a:ext>
            </a:extLst>
          </p:cNvPr>
          <p:cNvSpPr>
            <a:spLocks noGrp="1"/>
          </p:cNvSpPr>
          <p:nvPr>
            <p:ph type="title"/>
          </p:nvPr>
        </p:nvSpPr>
        <p:spPr>
          <a:xfrm>
            <a:off x="376675" y="1540555"/>
            <a:ext cx="3169920" cy="365998"/>
          </a:xfrm>
        </p:spPr>
        <p:txBody>
          <a:bodyPr>
            <a:normAutofit fontScale="90000"/>
          </a:bodyPr>
          <a:lstStyle/>
          <a:p>
            <a:r>
              <a:rPr lang="it-IT" dirty="0"/>
              <a:t>ICT PER LA RICERCA</a:t>
            </a:r>
          </a:p>
        </p:txBody>
      </p:sp>
      <p:sp>
        <p:nvSpPr>
          <p:cNvPr id="5" name="Segnaposto testo 4">
            <a:extLst>
              <a:ext uri="{FF2B5EF4-FFF2-40B4-BE49-F238E27FC236}">
                <a16:creationId xmlns:a16="http://schemas.microsoft.com/office/drawing/2014/main" id="{A06D897F-BB32-5A47-B3D8-081801884A21}"/>
              </a:ext>
            </a:extLst>
          </p:cNvPr>
          <p:cNvSpPr>
            <a:spLocks noGrp="1"/>
          </p:cNvSpPr>
          <p:nvPr>
            <p:ph type="body" idx="1"/>
          </p:nvPr>
        </p:nvSpPr>
        <p:spPr>
          <a:xfrm>
            <a:off x="308357" y="1972314"/>
            <a:ext cx="5619206" cy="446008"/>
          </a:xfrm>
        </p:spPr>
        <p:txBody>
          <a:bodyPr/>
          <a:lstStyle/>
          <a:p>
            <a:r>
              <a:rPr lang="it-IT" dirty="0"/>
              <a:t>Partenariato per l’innovazione (CPV 73120000)</a:t>
            </a:r>
          </a:p>
        </p:txBody>
      </p:sp>
      <p:sp>
        <p:nvSpPr>
          <p:cNvPr id="6" name="Segnaposto contenuto 5">
            <a:extLst>
              <a:ext uri="{FF2B5EF4-FFF2-40B4-BE49-F238E27FC236}">
                <a16:creationId xmlns:a16="http://schemas.microsoft.com/office/drawing/2014/main" id="{38054A80-7D1D-134D-9504-6DB859BD2AFF}"/>
              </a:ext>
            </a:extLst>
          </p:cNvPr>
          <p:cNvSpPr>
            <a:spLocks noGrp="1"/>
          </p:cNvSpPr>
          <p:nvPr>
            <p:ph sz="half" idx="2"/>
          </p:nvPr>
        </p:nvSpPr>
        <p:spPr>
          <a:xfrm>
            <a:off x="5270762" y="2418322"/>
            <a:ext cx="3485304" cy="2440884"/>
          </a:xfrm>
        </p:spPr>
        <p:txBody>
          <a:bodyPr>
            <a:normAutofit/>
          </a:bodyPr>
          <a:lstStyle/>
          <a:p>
            <a:r>
              <a:rPr lang="it-IT" sz="1050" b="1" dirty="0"/>
              <a:t>Committente: </a:t>
            </a:r>
            <a:r>
              <a:rPr lang="it-IT" sz="900" dirty="0"/>
              <a:t>Università di Cagliari -  </a:t>
            </a:r>
            <a:r>
              <a:rPr lang="it-IT" sz="900" dirty="0">
                <a:hlinkClick r:id="rId2"/>
              </a:rPr>
              <a:t>https://www.unica.it/unica/it/enti_imprese_s02_ss07.page</a:t>
            </a:r>
            <a:r>
              <a:rPr lang="it-IT" sz="900" dirty="0"/>
              <a:t> </a:t>
            </a:r>
          </a:p>
          <a:p>
            <a:r>
              <a:rPr lang="it-IT" sz="1050" b="1" dirty="0"/>
              <a:t>Importo: </a:t>
            </a:r>
            <a:r>
              <a:rPr lang="it-IT" sz="900" dirty="0"/>
              <a:t>EUR 368 000 oltre IVA</a:t>
            </a:r>
          </a:p>
          <a:p>
            <a:r>
              <a:rPr lang="it-IT" sz="1050" b="1" dirty="0"/>
              <a:t>Oggetto: </a:t>
            </a:r>
            <a:r>
              <a:rPr lang="it-IT" sz="900" dirty="0"/>
              <a:t>Sviluppo di una architettura informatica di interazione tra ricerca, imprese e altri stakeholder finalizzata al trasferimento tecnologico — Progetto denominato «</a:t>
            </a:r>
            <a:r>
              <a:rPr lang="it-IT" sz="900" dirty="0" err="1"/>
              <a:t>UniCa</a:t>
            </a:r>
            <a:r>
              <a:rPr lang="it-IT" sz="900" dirty="0"/>
              <a:t> STARTS»</a:t>
            </a:r>
            <a:endParaRPr lang="en" sz="900" dirty="0"/>
          </a:p>
          <a:p>
            <a:r>
              <a:rPr lang="it-IT" sz="1050" b="1" dirty="0"/>
              <a:t>Stato: </a:t>
            </a:r>
            <a:r>
              <a:rPr lang="it-IT" sz="900" dirty="0"/>
              <a:t>appalto cofinanziato da Sardegna Ricerche, bando scaduto in data 21/09/2018</a:t>
            </a:r>
            <a:endParaRPr lang="it-IT" sz="1050" b="1" dirty="0"/>
          </a:p>
        </p:txBody>
      </p:sp>
      <p:sp>
        <p:nvSpPr>
          <p:cNvPr id="2" name="CasellaDiTesto 1">
            <a:extLst>
              <a:ext uri="{FF2B5EF4-FFF2-40B4-BE49-F238E27FC236}">
                <a16:creationId xmlns:a16="http://schemas.microsoft.com/office/drawing/2014/main" id="{50E5ECFD-3EE6-C74A-B81A-7134154F8151}"/>
              </a:ext>
            </a:extLst>
          </p:cNvPr>
          <p:cNvSpPr txBox="1"/>
          <p:nvPr/>
        </p:nvSpPr>
        <p:spPr>
          <a:xfrm>
            <a:off x="7160898" y="1947109"/>
            <a:ext cx="445956" cy="248209"/>
          </a:xfrm>
          <a:prstGeom prst="rect">
            <a:avLst/>
          </a:prstGeom>
          <a:noFill/>
        </p:spPr>
        <p:txBody>
          <a:bodyPr wrap="none" rtlCol="0">
            <a:spAutoFit/>
          </a:bodyPr>
          <a:lstStyle/>
          <a:p>
            <a:r>
              <a:rPr lang="en-GB" sz="1013" dirty="0"/>
              <a:t>Italia</a:t>
            </a:r>
          </a:p>
        </p:txBody>
      </p:sp>
      <p:pic>
        <p:nvPicPr>
          <p:cNvPr id="7" name="Immagine 6">
            <a:extLst>
              <a:ext uri="{FF2B5EF4-FFF2-40B4-BE49-F238E27FC236}">
                <a16:creationId xmlns:a16="http://schemas.microsoft.com/office/drawing/2014/main" id="{AD9C890F-EDB7-EC42-BEB5-DF86C45282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54242" y="1828656"/>
            <a:ext cx="669012" cy="446008"/>
          </a:xfrm>
          <a:prstGeom prst="rect">
            <a:avLst/>
          </a:prstGeom>
        </p:spPr>
      </p:pic>
      <p:pic>
        <p:nvPicPr>
          <p:cNvPr id="9" name="Immagine 8">
            <a:extLst>
              <a:ext uri="{FF2B5EF4-FFF2-40B4-BE49-F238E27FC236}">
                <a16:creationId xmlns:a16="http://schemas.microsoft.com/office/drawing/2014/main" id="{EABCC59F-3158-D048-A0FD-F8FA5F0959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2647" y="2329234"/>
            <a:ext cx="3139036" cy="1961897"/>
          </a:xfrm>
          <a:prstGeom prst="rect">
            <a:avLst/>
          </a:prstGeom>
        </p:spPr>
      </p:pic>
      <p:sp>
        <p:nvSpPr>
          <p:cNvPr id="8" name="Titolo 7">
            <a:extLst>
              <a:ext uri="{FF2B5EF4-FFF2-40B4-BE49-F238E27FC236}">
                <a16:creationId xmlns:a16="http://schemas.microsoft.com/office/drawing/2014/main" id="{D18A3D12-23B2-0342-B7D2-FFB2E31E2C09}"/>
              </a:ext>
            </a:extLst>
          </p:cNvPr>
          <p:cNvSpPr txBox="1">
            <a:spLocks/>
          </p:cNvSpPr>
          <p:nvPr/>
        </p:nvSpPr>
        <p:spPr>
          <a:xfrm>
            <a:off x="475202" y="525982"/>
            <a:ext cx="8345669" cy="400678"/>
          </a:xfrm>
          <a:prstGeom prst="rect">
            <a:avLst/>
          </a:prstGeom>
        </p:spPr>
        <p:txBody>
          <a:bodyPr anchor="t" anchorCtr="0">
            <a:normAutofit/>
          </a:bodyPr>
          <a:lstStyle>
            <a:lvl1pPr algn="l" defTabSz="685800" rtl="0" eaLnBrk="1" latinLnBrk="0" hangingPunct="1">
              <a:lnSpc>
                <a:spcPct val="90000"/>
              </a:lnSpc>
              <a:spcBef>
                <a:spcPct val="0"/>
              </a:spcBef>
              <a:buNone/>
              <a:defRPr sz="2200" b="1" i="0" kern="1200" cap="all" baseline="0">
                <a:solidFill>
                  <a:schemeClr val="tx1"/>
                </a:solidFill>
                <a:latin typeface="Arial" panose="020B0604020202020204" pitchFamily="34" charset="0"/>
                <a:ea typeface="+mj-ea"/>
                <a:cs typeface="+mj-cs"/>
              </a:defRPr>
            </a:lvl1pPr>
          </a:lstStyle>
          <a:p>
            <a:pPr algn="ctr"/>
            <a:r>
              <a:rPr lang="it-IT" cap="none" dirty="0"/>
              <a:t>Il settore ICT in Sardegna:</a:t>
            </a:r>
          </a:p>
        </p:txBody>
      </p:sp>
      <p:sp>
        <p:nvSpPr>
          <p:cNvPr id="10" name="Segnaposto testo 8">
            <a:extLst>
              <a:ext uri="{FF2B5EF4-FFF2-40B4-BE49-F238E27FC236}">
                <a16:creationId xmlns:a16="http://schemas.microsoft.com/office/drawing/2014/main" id="{C11A6AB2-632A-0242-A370-10274804C334}"/>
              </a:ext>
            </a:extLst>
          </p:cNvPr>
          <p:cNvSpPr txBox="1">
            <a:spLocks/>
          </p:cNvSpPr>
          <p:nvPr/>
        </p:nvSpPr>
        <p:spPr>
          <a:xfrm>
            <a:off x="475203" y="999084"/>
            <a:ext cx="8298532" cy="407927"/>
          </a:xfrm>
          <a:prstGeom prst="rect">
            <a:avLst/>
          </a:prstGeom>
        </p:spPr>
        <p:txBody>
          <a:bodyPr anchor="t" anchorCtr="0"/>
          <a:lstStyle>
            <a:lvl1pPr marL="0" indent="0" algn="l" defTabSz="685800" rtl="0" eaLnBrk="1" latinLnBrk="0" hangingPunct="1">
              <a:lnSpc>
                <a:spcPct val="90000"/>
              </a:lnSpc>
              <a:spcBef>
                <a:spcPts val="750"/>
              </a:spcBef>
              <a:buFont typeface="Arial" panose="020B0604020202020204" pitchFamily="34" charset="0"/>
              <a:buNone/>
              <a:defRPr sz="1800" b="1" kern="1200" baseline="0">
                <a:solidFill>
                  <a:schemeClr val="tx1"/>
                </a:solidFill>
                <a:latin typeface="Arial" panose="020B0604020202020204" pitchFamily="34"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it-IT" dirty="0"/>
              <a:t>potenzialità degli appalti per l'innovazione e dell'innovazione</a:t>
            </a:r>
          </a:p>
        </p:txBody>
      </p:sp>
    </p:spTree>
    <p:extLst>
      <p:ext uri="{BB962C8B-B14F-4D97-AF65-F5344CB8AC3E}">
        <p14:creationId xmlns:p14="http://schemas.microsoft.com/office/powerpoint/2010/main" val="3205466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172C4E21-6676-6A46-8D63-B22AF634720C}"/>
              </a:ext>
            </a:extLst>
          </p:cNvPr>
          <p:cNvSpPr>
            <a:spLocks noGrp="1"/>
          </p:cNvSpPr>
          <p:nvPr>
            <p:ph type="title"/>
          </p:nvPr>
        </p:nvSpPr>
        <p:spPr>
          <a:xfrm>
            <a:off x="177438" y="1877004"/>
            <a:ext cx="3169920" cy="365998"/>
          </a:xfrm>
        </p:spPr>
        <p:txBody>
          <a:bodyPr>
            <a:normAutofit fontScale="90000"/>
          </a:bodyPr>
          <a:lstStyle/>
          <a:p>
            <a:r>
              <a:rPr lang="it-IT" dirty="0"/>
              <a:t>ICT PER IL TURISMO</a:t>
            </a:r>
          </a:p>
        </p:txBody>
      </p:sp>
      <p:sp>
        <p:nvSpPr>
          <p:cNvPr id="5" name="Segnaposto testo 4">
            <a:extLst>
              <a:ext uri="{FF2B5EF4-FFF2-40B4-BE49-F238E27FC236}">
                <a16:creationId xmlns:a16="http://schemas.microsoft.com/office/drawing/2014/main" id="{A06D897F-BB32-5A47-B3D8-081801884A21}"/>
              </a:ext>
            </a:extLst>
          </p:cNvPr>
          <p:cNvSpPr>
            <a:spLocks noGrp="1"/>
          </p:cNvSpPr>
          <p:nvPr>
            <p:ph type="body" idx="1"/>
          </p:nvPr>
        </p:nvSpPr>
        <p:spPr>
          <a:xfrm>
            <a:off x="177438" y="2317089"/>
            <a:ext cx="3511693" cy="446008"/>
          </a:xfrm>
        </p:spPr>
        <p:txBody>
          <a:bodyPr/>
          <a:lstStyle/>
          <a:p>
            <a:r>
              <a:rPr lang="it-IT" dirty="0"/>
              <a:t>Partenariato per l’innovazione (in corso di attuazione)</a:t>
            </a:r>
          </a:p>
        </p:txBody>
      </p:sp>
      <p:sp>
        <p:nvSpPr>
          <p:cNvPr id="6" name="Segnaposto contenuto 5">
            <a:extLst>
              <a:ext uri="{FF2B5EF4-FFF2-40B4-BE49-F238E27FC236}">
                <a16:creationId xmlns:a16="http://schemas.microsoft.com/office/drawing/2014/main" id="{38054A80-7D1D-134D-9504-6DB859BD2AFF}"/>
              </a:ext>
            </a:extLst>
          </p:cNvPr>
          <p:cNvSpPr>
            <a:spLocks noGrp="1"/>
          </p:cNvSpPr>
          <p:nvPr>
            <p:ph sz="half" idx="2"/>
          </p:nvPr>
        </p:nvSpPr>
        <p:spPr>
          <a:xfrm>
            <a:off x="4703380" y="2320471"/>
            <a:ext cx="3726930" cy="2852843"/>
          </a:xfrm>
        </p:spPr>
        <p:txBody>
          <a:bodyPr>
            <a:normAutofit/>
          </a:bodyPr>
          <a:lstStyle/>
          <a:p>
            <a:r>
              <a:rPr lang="it-IT" b="1" dirty="0"/>
              <a:t>Committente: </a:t>
            </a:r>
            <a:r>
              <a:rPr lang="it-IT" sz="1050" dirty="0"/>
              <a:t>Comune di Silanus</a:t>
            </a:r>
          </a:p>
          <a:p>
            <a:r>
              <a:rPr lang="it-IT" b="1" dirty="0"/>
              <a:t>Importo: </a:t>
            </a:r>
            <a:r>
              <a:rPr lang="it-IT" sz="1050" dirty="0"/>
              <a:t>EUR 322.000 (da confermare) </a:t>
            </a:r>
          </a:p>
          <a:p>
            <a:r>
              <a:rPr lang="it-IT" b="1" dirty="0"/>
              <a:t>Oggetto: </a:t>
            </a:r>
            <a:r>
              <a:rPr lang="it-IT" sz="1050" dirty="0"/>
              <a:t>Sviluppo di una piattaforma tecnologica innovativa, atta a valorizzare le risorse territoriali, catturare l'attenzione in fase di promozione, aumentare il coinvolgimento del visitatore in fase di fruizione, raccogliere e analizzare informazioni, supportare le decisioni dell’Amministrazione</a:t>
            </a:r>
            <a:endParaRPr lang="en" sz="1050" dirty="0"/>
          </a:p>
          <a:p>
            <a:r>
              <a:rPr lang="it-IT" b="1" dirty="0"/>
              <a:t>Stato: </a:t>
            </a:r>
            <a:r>
              <a:rPr lang="it-IT" sz="1050" dirty="0"/>
              <a:t>appalto cofinanziato da Sardegna Ricerche, in fase di avvio</a:t>
            </a:r>
            <a:endParaRPr lang="it-IT" b="1" dirty="0"/>
          </a:p>
        </p:txBody>
      </p:sp>
      <p:sp>
        <p:nvSpPr>
          <p:cNvPr id="2" name="CasellaDiTesto 1">
            <a:extLst>
              <a:ext uri="{FF2B5EF4-FFF2-40B4-BE49-F238E27FC236}">
                <a16:creationId xmlns:a16="http://schemas.microsoft.com/office/drawing/2014/main" id="{50E5ECFD-3EE6-C74A-B81A-7134154F8151}"/>
              </a:ext>
            </a:extLst>
          </p:cNvPr>
          <p:cNvSpPr txBox="1"/>
          <p:nvPr/>
        </p:nvSpPr>
        <p:spPr>
          <a:xfrm>
            <a:off x="6873429" y="1752899"/>
            <a:ext cx="445956" cy="248209"/>
          </a:xfrm>
          <a:prstGeom prst="rect">
            <a:avLst/>
          </a:prstGeom>
          <a:noFill/>
        </p:spPr>
        <p:txBody>
          <a:bodyPr wrap="none" rtlCol="0">
            <a:spAutoFit/>
          </a:bodyPr>
          <a:lstStyle/>
          <a:p>
            <a:r>
              <a:rPr lang="en-GB" sz="1013" dirty="0"/>
              <a:t>Italia</a:t>
            </a:r>
          </a:p>
        </p:txBody>
      </p:sp>
      <p:pic>
        <p:nvPicPr>
          <p:cNvPr id="7" name="Immagine 6">
            <a:extLst>
              <a:ext uri="{FF2B5EF4-FFF2-40B4-BE49-F238E27FC236}">
                <a16:creationId xmlns:a16="http://schemas.microsoft.com/office/drawing/2014/main" id="{AD9C890F-EDB7-EC42-BEB5-DF86C45282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6694" y="1694005"/>
            <a:ext cx="548997" cy="365998"/>
          </a:xfrm>
          <a:prstGeom prst="rect">
            <a:avLst/>
          </a:prstGeom>
        </p:spPr>
      </p:pic>
      <p:pic>
        <p:nvPicPr>
          <p:cNvPr id="8" name="Immagine 7">
            <a:extLst>
              <a:ext uri="{FF2B5EF4-FFF2-40B4-BE49-F238E27FC236}">
                <a16:creationId xmlns:a16="http://schemas.microsoft.com/office/drawing/2014/main" id="{5D7229EE-4BC9-EB48-A260-CEAD1D7BE143}"/>
              </a:ext>
            </a:extLst>
          </p:cNvPr>
          <p:cNvPicPr>
            <a:picLocks noChangeAspect="1"/>
          </p:cNvPicPr>
          <p:nvPr/>
        </p:nvPicPr>
        <p:blipFill>
          <a:blip r:embed="rId3"/>
          <a:stretch>
            <a:fillRect/>
          </a:stretch>
        </p:blipFill>
        <p:spPr>
          <a:xfrm>
            <a:off x="315310" y="2911271"/>
            <a:ext cx="3511323" cy="1444658"/>
          </a:xfrm>
          <a:prstGeom prst="rect">
            <a:avLst/>
          </a:prstGeom>
        </p:spPr>
      </p:pic>
      <p:sp>
        <p:nvSpPr>
          <p:cNvPr id="9" name="Titolo 7">
            <a:extLst>
              <a:ext uri="{FF2B5EF4-FFF2-40B4-BE49-F238E27FC236}">
                <a16:creationId xmlns:a16="http://schemas.microsoft.com/office/drawing/2014/main" id="{D18A3D12-23B2-0342-B7D2-FFB2E31E2C09}"/>
              </a:ext>
            </a:extLst>
          </p:cNvPr>
          <p:cNvSpPr txBox="1">
            <a:spLocks/>
          </p:cNvSpPr>
          <p:nvPr/>
        </p:nvSpPr>
        <p:spPr>
          <a:xfrm>
            <a:off x="475202" y="525982"/>
            <a:ext cx="8345669" cy="400678"/>
          </a:xfrm>
          <a:prstGeom prst="rect">
            <a:avLst/>
          </a:prstGeom>
        </p:spPr>
        <p:txBody>
          <a:bodyPr anchor="t" anchorCtr="0">
            <a:normAutofit/>
          </a:bodyPr>
          <a:lstStyle>
            <a:lvl1pPr algn="l" defTabSz="685800" rtl="0" eaLnBrk="1" latinLnBrk="0" hangingPunct="1">
              <a:lnSpc>
                <a:spcPct val="90000"/>
              </a:lnSpc>
              <a:spcBef>
                <a:spcPct val="0"/>
              </a:spcBef>
              <a:buNone/>
              <a:defRPr sz="2200" b="1" i="0" kern="1200" cap="all" baseline="0">
                <a:solidFill>
                  <a:schemeClr val="tx1"/>
                </a:solidFill>
                <a:latin typeface="Arial" panose="020B0604020202020204" pitchFamily="34" charset="0"/>
                <a:ea typeface="+mj-ea"/>
                <a:cs typeface="+mj-cs"/>
              </a:defRPr>
            </a:lvl1pPr>
          </a:lstStyle>
          <a:p>
            <a:pPr algn="ctr"/>
            <a:r>
              <a:rPr lang="it-IT" cap="none" dirty="0"/>
              <a:t>Il settore ICT in Sardegna:</a:t>
            </a:r>
          </a:p>
        </p:txBody>
      </p:sp>
      <p:sp>
        <p:nvSpPr>
          <p:cNvPr id="10" name="Segnaposto testo 8">
            <a:extLst>
              <a:ext uri="{FF2B5EF4-FFF2-40B4-BE49-F238E27FC236}">
                <a16:creationId xmlns:a16="http://schemas.microsoft.com/office/drawing/2014/main" id="{C11A6AB2-632A-0242-A370-10274804C334}"/>
              </a:ext>
            </a:extLst>
          </p:cNvPr>
          <p:cNvSpPr txBox="1">
            <a:spLocks/>
          </p:cNvSpPr>
          <p:nvPr/>
        </p:nvSpPr>
        <p:spPr>
          <a:xfrm>
            <a:off x="475203" y="999084"/>
            <a:ext cx="8298532" cy="407927"/>
          </a:xfrm>
          <a:prstGeom prst="rect">
            <a:avLst/>
          </a:prstGeom>
        </p:spPr>
        <p:txBody>
          <a:bodyPr anchor="t" anchorCtr="0"/>
          <a:lstStyle>
            <a:lvl1pPr marL="0" indent="0" algn="l" defTabSz="685800" rtl="0" eaLnBrk="1" latinLnBrk="0" hangingPunct="1">
              <a:lnSpc>
                <a:spcPct val="90000"/>
              </a:lnSpc>
              <a:spcBef>
                <a:spcPts val="750"/>
              </a:spcBef>
              <a:buFont typeface="Arial" panose="020B0604020202020204" pitchFamily="34" charset="0"/>
              <a:buNone/>
              <a:defRPr sz="1800" b="1" kern="1200" baseline="0">
                <a:solidFill>
                  <a:schemeClr val="tx1"/>
                </a:solidFill>
                <a:latin typeface="Arial" panose="020B0604020202020204" pitchFamily="34"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it-IT" dirty="0"/>
              <a:t>potenzialità degli appalti per l'innovazione e dell'innovazione</a:t>
            </a:r>
          </a:p>
        </p:txBody>
      </p:sp>
    </p:spTree>
    <p:extLst>
      <p:ext uri="{BB962C8B-B14F-4D97-AF65-F5344CB8AC3E}">
        <p14:creationId xmlns:p14="http://schemas.microsoft.com/office/powerpoint/2010/main" val="2545725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149187" y="2339787"/>
            <a:ext cx="2614049" cy="1600438"/>
          </a:xfrm>
          <a:prstGeom prst="rect">
            <a:avLst/>
          </a:prstGeom>
          <a:noFill/>
        </p:spPr>
        <p:txBody>
          <a:bodyPr wrap="none" rtlCol="0">
            <a:spAutoFit/>
          </a:bodyPr>
          <a:lstStyle/>
          <a:p>
            <a:pPr algn="ctr"/>
            <a:r>
              <a:rPr lang="it-IT" sz="1400" b="1" dirty="0">
                <a:latin typeface="Arial" charset="0"/>
                <a:ea typeface="Arial" charset="0"/>
                <a:cs typeface="Arial" charset="0"/>
              </a:rPr>
              <a:t>GRAZIE PER L’ATTENZIONE</a:t>
            </a:r>
          </a:p>
          <a:p>
            <a:pPr algn="ctr"/>
            <a:endParaRPr lang="it-IT" sz="1400" b="1" dirty="0">
              <a:latin typeface="Arial" charset="0"/>
              <a:ea typeface="Arial" charset="0"/>
              <a:cs typeface="Arial" charset="0"/>
            </a:endParaRPr>
          </a:p>
          <a:p>
            <a:pPr algn="ctr"/>
            <a:endParaRPr lang="it-IT" sz="1400" b="1" dirty="0">
              <a:latin typeface="Arial" charset="0"/>
              <a:ea typeface="Arial" charset="0"/>
              <a:cs typeface="Arial" charset="0"/>
            </a:endParaRPr>
          </a:p>
          <a:p>
            <a:pPr algn="ctr"/>
            <a:r>
              <a:rPr lang="it-IT" sz="1400" b="1" dirty="0">
                <a:latin typeface="Arial" charset="0"/>
                <a:ea typeface="Arial" charset="0"/>
                <a:cs typeface="Arial" charset="0"/>
              </a:rPr>
              <a:t>Enrico Ferro</a:t>
            </a:r>
          </a:p>
          <a:p>
            <a:pPr algn="ctr"/>
            <a:r>
              <a:rPr lang="it-IT" sz="1400" b="1" dirty="0">
                <a:latin typeface="Arial" charset="0"/>
                <a:ea typeface="Arial" charset="0"/>
                <a:cs typeface="Arial" charset="0"/>
              </a:rPr>
              <a:t>ISMB</a:t>
            </a:r>
          </a:p>
          <a:p>
            <a:pPr algn="ctr"/>
            <a:r>
              <a:rPr lang="it-IT" sz="1400" b="1" dirty="0">
                <a:latin typeface="Arial" charset="0"/>
                <a:ea typeface="Arial" charset="0"/>
                <a:cs typeface="Arial" charset="0"/>
                <a:hlinkClick r:id="rId2"/>
              </a:rPr>
              <a:t>ferro@ismb.it</a:t>
            </a:r>
            <a:endParaRPr lang="it-IT" sz="1400" b="1" dirty="0">
              <a:latin typeface="Arial" charset="0"/>
              <a:ea typeface="Arial" charset="0"/>
              <a:cs typeface="Arial" charset="0"/>
            </a:endParaRPr>
          </a:p>
          <a:p>
            <a:pPr algn="ctr"/>
            <a:r>
              <a:rPr lang="it-IT" sz="1400" b="1" dirty="0">
                <a:latin typeface="Arial" charset="0"/>
                <a:ea typeface="Arial" charset="0"/>
                <a:cs typeface="Arial" charset="0"/>
              </a:rPr>
              <a:t>@</a:t>
            </a:r>
            <a:r>
              <a:rPr lang="it-IT" sz="1400" b="1" dirty="0" err="1">
                <a:latin typeface="Arial" charset="0"/>
                <a:ea typeface="Arial" charset="0"/>
                <a:cs typeface="Arial" charset="0"/>
              </a:rPr>
              <a:t>egferro</a:t>
            </a:r>
            <a:endParaRPr lang="it-IT" sz="1400" b="1" dirty="0">
              <a:latin typeface="Arial" charset="0"/>
              <a:ea typeface="Arial" charset="0"/>
              <a:cs typeface="Arial" charset="0"/>
            </a:endParaRPr>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71509" y="1639612"/>
            <a:ext cx="2427730" cy="2197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0444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D18A3D12-23B2-0342-B7D2-FFB2E31E2C09}"/>
              </a:ext>
            </a:extLst>
          </p:cNvPr>
          <p:cNvSpPr>
            <a:spLocks noGrp="1"/>
          </p:cNvSpPr>
          <p:nvPr>
            <p:ph type="title"/>
          </p:nvPr>
        </p:nvSpPr>
        <p:spPr>
          <a:xfrm>
            <a:off x="475202" y="525982"/>
            <a:ext cx="8345669" cy="400678"/>
          </a:xfrm>
        </p:spPr>
        <p:txBody>
          <a:bodyPr>
            <a:normAutofit/>
          </a:bodyPr>
          <a:lstStyle/>
          <a:p>
            <a:pPr algn="ctr"/>
            <a:r>
              <a:rPr lang="it-IT" cap="none" dirty="0"/>
              <a:t>Il settore ICT in Sardegna:</a:t>
            </a:r>
          </a:p>
        </p:txBody>
      </p:sp>
      <p:sp>
        <p:nvSpPr>
          <p:cNvPr id="9" name="Segnaposto testo 8">
            <a:extLst>
              <a:ext uri="{FF2B5EF4-FFF2-40B4-BE49-F238E27FC236}">
                <a16:creationId xmlns:a16="http://schemas.microsoft.com/office/drawing/2014/main" id="{C11A6AB2-632A-0242-A370-10274804C334}"/>
              </a:ext>
            </a:extLst>
          </p:cNvPr>
          <p:cNvSpPr>
            <a:spLocks noGrp="1"/>
          </p:cNvSpPr>
          <p:nvPr>
            <p:ph type="body" idx="1"/>
          </p:nvPr>
        </p:nvSpPr>
        <p:spPr>
          <a:xfrm>
            <a:off x="475203" y="999084"/>
            <a:ext cx="8298532" cy="407927"/>
          </a:xfrm>
        </p:spPr>
        <p:txBody>
          <a:bodyPr/>
          <a:lstStyle/>
          <a:p>
            <a:pPr algn="ctr"/>
            <a:r>
              <a:rPr lang="it-IT" dirty="0"/>
              <a:t>potenzialità degli appalti per l'innovazione e dell'innovazione</a:t>
            </a:r>
          </a:p>
        </p:txBody>
      </p:sp>
      <p:sp>
        <p:nvSpPr>
          <p:cNvPr id="4" name="Rettangolo 3"/>
          <p:cNvSpPr/>
          <p:nvPr/>
        </p:nvSpPr>
        <p:spPr>
          <a:xfrm>
            <a:off x="459720" y="1479260"/>
            <a:ext cx="8243461" cy="307777"/>
          </a:xfrm>
          <a:prstGeom prst="rect">
            <a:avLst/>
          </a:prstGeom>
        </p:spPr>
        <p:txBody>
          <a:bodyPr wrap="square">
            <a:spAutoFit/>
          </a:bodyPr>
          <a:lstStyle/>
          <a:p>
            <a:r>
              <a:rPr lang="it-IT" sz="1400" b="1" dirty="0">
                <a:solidFill>
                  <a:srgbClr val="E2011B"/>
                </a:solidFill>
              </a:rPr>
              <a:t>Perché è importante comprendere il tema dell’innovazione?</a:t>
            </a:r>
          </a:p>
        </p:txBody>
      </p:sp>
      <p:sp>
        <p:nvSpPr>
          <p:cNvPr id="16" name="Segnaposto contenuto 3"/>
          <p:cNvSpPr>
            <a:spLocks noGrp="1"/>
          </p:cNvSpPr>
          <p:nvPr>
            <p:ph sz="half" idx="2"/>
          </p:nvPr>
        </p:nvSpPr>
        <p:spPr>
          <a:xfrm>
            <a:off x="428066" y="1913102"/>
            <a:ext cx="8345669" cy="359297"/>
          </a:xfrm>
        </p:spPr>
        <p:txBody>
          <a:bodyPr/>
          <a:lstStyle/>
          <a:p>
            <a:pPr algn="ctr"/>
            <a:r>
              <a:rPr lang="it-IT" dirty="0"/>
              <a:t>«</a:t>
            </a:r>
            <a:r>
              <a:rPr lang="it-IT" i="1" dirty="0"/>
              <a:t>Tutti amano l’innovazione finché non ha un impatto sulla loro vita</a:t>
            </a:r>
            <a:r>
              <a:rPr lang="it-IT" dirty="0"/>
              <a:t>» Saul </a:t>
            </a:r>
            <a:r>
              <a:rPr lang="it-IT" dirty="0" err="1"/>
              <a:t>Kaplan</a:t>
            </a:r>
            <a:endParaRPr lang="en-GB" dirty="0"/>
          </a:p>
        </p:txBody>
      </p:sp>
      <p:pic>
        <p:nvPicPr>
          <p:cNvPr id="1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10853" y="2272399"/>
            <a:ext cx="1386137" cy="387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84690" y="2265535"/>
            <a:ext cx="1190173" cy="387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Segnaposto contenuto 3"/>
          <p:cNvSpPr txBox="1">
            <a:spLocks/>
          </p:cNvSpPr>
          <p:nvPr/>
        </p:nvSpPr>
        <p:spPr>
          <a:xfrm>
            <a:off x="453088" y="3048146"/>
            <a:ext cx="8345669" cy="359297"/>
          </a:xfrm>
          <a:prstGeom prst="rect">
            <a:avLst/>
          </a:prstGeom>
        </p:spPr>
        <p:txBody>
          <a:bodyPr vert="horz" wrap="square" anchor="t" anchorCtr="0">
            <a:normAutofit/>
          </a:bodyPr>
          <a:lstStyle>
            <a:lvl1pPr marL="0" marR="0" indent="0" algn="just" defTabSz="685800" rtl="0" eaLnBrk="1" fontAlgn="t" latinLnBrk="0" hangingPunct="1">
              <a:lnSpc>
                <a:spcPts val="1600"/>
              </a:lnSpc>
              <a:spcBef>
                <a:spcPts val="0"/>
              </a:spcBef>
              <a:spcAft>
                <a:spcPts val="0"/>
              </a:spcAft>
              <a:buClrTx/>
              <a:buSzTx/>
              <a:buFontTx/>
              <a:buNone/>
              <a:tabLst/>
              <a:defRPr sz="1400" kern="1200" baseline="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it-IT" dirty="0"/>
              <a:t>«</a:t>
            </a:r>
            <a:r>
              <a:rPr lang="it-IT" i="1" dirty="0"/>
              <a:t>Se il cambiamento non vi piace, l’irrilevanza vi piacerà ancora meno</a:t>
            </a:r>
            <a:r>
              <a:rPr lang="it-IT" dirty="0"/>
              <a:t>» Erik </a:t>
            </a:r>
            <a:r>
              <a:rPr lang="it-IT" dirty="0" err="1"/>
              <a:t>Shinseki</a:t>
            </a:r>
            <a:endParaRPr lang="en-GB" dirty="0"/>
          </a:p>
        </p:txBody>
      </p:sp>
      <p:pic>
        <p:nvPicPr>
          <p:cNvPr id="20" name="Immagine 19"/>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66195" y="3428172"/>
            <a:ext cx="700705" cy="6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56532" y="3452946"/>
            <a:ext cx="736771" cy="571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92809" y="3394014"/>
            <a:ext cx="564108" cy="611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867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D18A3D12-23B2-0342-B7D2-FFB2E31E2C09}"/>
              </a:ext>
            </a:extLst>
          </p:cNvPr>
          <p:cNvSpPr>
            <a:spLocks noGrp="1"/>
          </p:cNvSpPr>
          <p:nvPr>
            <p:ph type="title"/>
          </p:nvPr>
        </p:nvSpPr>
        <p:spPr>
          <a:xfrm>
            <a:off x="475202" y="525982"/>
            <a:ext cx="8345669" cy="400678"/>
          </a:xfrm>
        </p:spPr>
        <p:txBody>
          <a:bodyPr>
            <a:normAutofit/>
          </a:bodyPr>
          <a:lstStyle/>
          <a:p>
            <a:pPr algn="ctr"/>
            <a:r>
              <a:rPr lang="it-IT" cap="none" dirty="0"/>
              <a:t>Il settore ICT in Sardegna:</a:t>
            </a:r>
          </a:p>
        </p:txBody>
      </p:sp>
      <p:sp>
        <p:nvSpPr>
          <p:cNvPr id="9" name="Segnaposto testo 8">
            <a:extLst>
              <a:ext uri="{FF2B5EF4-FFF2-40B4-BE49-F238E27FC236}">
                <a16:creationId xmlns:a16="http://schemas.microsoft.com/office/drawing/2014/main" id="{C11A6AB2-632A-0242-A370-10274804C334}"/>
              </a:ext>
            </a:extLst>
          </p:cNvPr>
          <p:cNvSpPr>
            <a:spLocks noGrp="1"/>
          </p:cNvSpPr>
          <p:nvPr>
            <p:ph type="body" idx="1"/>
          </p:nvPr>
        </p:nvSpPr>
        <p:spPr>
          <a:xfrm>
            <a:off x="475203" y="999084"/>
            <a:ext cx="8298532" cy="407927"/>
          </a:xfrm>
        </p:spPr>
        <p:txBody>
          <a:bodyPr/>
          <a:lstStyle/>
          <a:p>
            <a:pPr algn="ctr"/>
            <a:r>
              <a:rPr lang="it-IT" dirty="0"/>
              <a:t>potenzialità degli appalti per l'innovazione e dell'innovazione</a:t>
            </a:r>
          </a:p>
        </p:txBody>
      </p:sp>
      <p:sp>
        <p:nvSpPr>
          <p:cNvPr id="4" name="Rettangolo 3"/>
          <p:cNvSpPr/>
          <p:nvPr/>
        </p:nvSpPr>
        <p:spPr>
          <a:xfrm>
            <a:off x="459720" y="1479260"/>
            <a:ext cx="8243461" cy="2354491"/>
          </a:xfrm>
          <a:prstGeom prst="rect">
            <a:avLst/>
          </a:prstGeom>
        </p:spPr>
        <p:txBody>
          <a:bodyPr wrap="square">
            <a:spAutoFit/>
          </a:bodyPr>
          <a:lstStyle/>
          <a:p>
            <a:r>
              <a:rPr lang="it-IT" sz="1400" b="1" dirty="0">
                <a:solidFill>
                  <a:srgbClr val="E2011B"/>
                </a:solidFill>
              </a:rPr>
              <a:t>Il settore ICT Sardegna: alcuni numeri</a:t>
            </a:r>
          </a:p>
          <a:p>
            <a:endParaRPr lang="it-IT" sz="1400" dirty="0">
              <a:solidFill>
                <a:prstClr val="black"/>
              </a:solidFill>
            </a:endParaRPr>
          </a:p>
          <a:p>
            <a:pPr marL="285750" lvl="0" indent="-285750">
              <a:lnSpc>
                <a:spcPct val="150000"/>
              </a:lnSpc>
              <a:buFont typeface="Arial" charset="0"/>
              <a:buChar char="•"/>
            </a:pPr>
            <a:r>
              <a:rPr lang="it-IT" sz="1400" dirty="0">
                <a:solidFill>
                  <a:prstClr val="black"/>
                </a:solidFill>
              </a:rPr>
              <a:t>La regione conta </a:t>
            </a:r>
            <a:r>
              <a:rPr lang="it-IT" sz="1400" b="1" dirty="0">
                <a:solidFill>
                  <a:prstClr val="black"/>
                </a:solidFill>
              </a:rPr>
              <a:t>1918 aziende </a:t>
            </a:r>
            <a:r>
              <a:rPr lang="it-IT" sz="1400" dirty="0">
                <a:solidFill>
                  <a:prstClr val="black"/>
                </a:solidFill>
              </a:rPr>
              <a:t>che offrono servici ICT (2012)</a:t>
            </a:r>
          </a:p>
          <a:p>
            <a:pPr marL="285750" lvl="0" indent="-285750">
              <a:lnSpc>
                <a:spcPct val="150000"/>
              </a:lnSpc>
              <a:buFont typeface="Arial" charset="0"/>
              <a:buChar char="•"/>
            </a:pPr>
            <a:r>
              <a:rPr lang="it-IT" sz="1400" dirty="0">
                <a:solidFill>
                  <a:prstClr val="black"/>
                </a:solidFill>
              </a:rPr>
              <a:t>Il settore genera un </a:t>
            </a:r>
            <a:r>
              <a:rPr lang="it-IT" sz="1400" b="1" dirty="0">
                <a:solidFill>
                  <a:prstClr val="black"/>
                </a:solidFill>
              </a:rPr>
              <a:t>fatturato di 527 milioni </a:t>
            </a:r>
            <a:r>
              <a:rPr lang="it-IT" sz="1400" dirty="0">
                <a:solidFill>
                  <a:prstClr val="black"/>
                </a:solidFill>
              </a:rPr>
              <a:t>di euro occupando </a:t>
            </a:r>
            <a:r>
              <a:rPr lang="it-IT" sz="1400" b="1" dirty="0">
                <a:solidFill>
                  <a:prstClr val="black"/>
                </a:solidFill>
              </a:rPr>
              <a:t>6823 addetti</a:t>
            </a:r>
            <a:r>
              <a:rPr lang="it-IT" sz="1400" dirty="0">
                <a:solidFill>
                  <a:prstClr val="black"/>
                </a:solidFill>
              </a:rPr>
              <a:t>.</a:t>
            </a:r>
          </a:p>
          <a:p>
            <a:pPr marL="285750" lvl="0" indent="-285750">
              <a:lnSpc>
                <a:spcPct val="150000"/>
              </a:lnSpc>
              <a:buFont typeface="Arial" charset="0"/>
              <a:buChar char="•"/>
            </a:pPr>
            <a:r>
              <a:rPr lang="it-IT" sz="1400" dirty="0">
                <a:solidFill>
                  <a:prstClr val="black"/>
                </a:solidFill>
              </a:rPr>
              <a:t>In termini di </a:t>
            </a:r>
            <a:r>
              <a:rPr lang="it-IT" sz="1400" b="1" dirty="0">
                <a:solidFill>
                  <a:prstClr val="black"/>
                </a:solidFill>
              </a:rPr>
              <a:t>valore aggiunto</a:t>
            </a:r>
            <a:r>
              <a:rPr lang="it-IT" sz="1400" dirty="0">
                <a:solidFill>
                  <a:prstClr val="black"/>
                </a:solidFill>
              </a:rPr>
              <a:t> il settore pesa per il </a:t>
            </a:r>
            <a:r>
              <a:rPr lang="it-IT" sz="1400" b="1" dirty="0">
                <a:solidFill>
                  <a:prstClr val="black"/>
                </a:solidFill>
              </a:rPr>
              <a:t>4,8% </a:t>
            </a:r>
            <a:r>
              <a:rPr lang="it-IT" sz="1400" dirty="0">
                <a:solidFill>
                  <a:prstClr val="black"/>
                </a:solidFill>
              </a:rPr>
              <a:t>sul totale della regione </a:t>
            </a:r>
          </a:p>
          <a:p>
            <a:pPr marL="285750" lvl="0" indent="-285750">
              <a:lnSpc>
                <a:spcPct val="150000"/>
              </a:lnSpc>
              <a:buFont typeface="Arial" charset="0"/>
              <a:buChar char="•"/>
            </a:pPr>
            <a:r>
              <a:rPr lang="it-IT" sz="1400" dirty="0">
                <a:solidFill>
                  <a:prstClr val="black"/>
                </a:solidFill>
              </a:rPr>
              <a:t>Il settore è connotato da un </a:t>
            </a:r>
            <a:r>
              <a:rPr lang="it-IT" sz="1400" b="1" dirty="0">
                <a:solidFill>
                  <a:prstClr val="black"/>
                </a:solidFill>
              </a:rPr>
              <a:t>forte propensione all’export</a:t>
            </a:r>
          </a:p>
          <a:p>
            <a:pPr marL="285750" lvl="0" indent="-285750">
              <a:lnSpc>
                <a:spcPct val="150000"/>
              </a:lnSpc>
              <a:buFont typeface="Arial" charset="0"/>
              <a:buChar char="•"/>
            </a:pPr>
            <a:r>
              <a:rPr lang="it-IT" sz="1400" dirty="0">
                <a:solidFill>
                  <a:prstClr val="black"/>
                </a:solidFill>
              </a:rPr>
              <a:t>Forti collaborazioni con il </a:t>
            </a:r>
            <a:r>
              <a:rPr lang="it-IT" sz="1400" b="1" dirty="0">
                <a:solidFill>
                  <a:prstClr val="black"/>
                </a:solidFill>
              </a:rPr>
              <a:t>mondo della ricerca </a:t>
            </a:r>
            <a:r>
              <a:rPr lang="it-IT" sz="1400" dirty="0">
                <a:solidFill>
                  <a:prstClr val="black"/>
                </a:solidFill>
              </a:rPr>
              <a:t>(CRS4 e Università)</a:t>
            </a:r>
          </a:p>
          <a:p>
            <a:pPr lvl="0"/>
            <a:endParaRPr lang="it-IT" sz="1400" dirty="0">
              <a:solidFill>
                <a:prstClr val="black"/>
              </a:solidFill>
            </a:endParaRPr>
          </a:p>
        </p:txBody>
      </p:sp>
    </p:spTree>
    <p:extLst>
      <p:ext uri="{BB962C8B-B14F-4D97-AF65-F5344CB8AC3E}">
        <p14:creationId xmlns:p14="http://schemas.microsoft.com/office/powerpoint/2010/main" val="3435854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D18A3D12-23B2-0342-B7D2-FFB2E31E2C09}"/>
              </a:ext>
            </a:extLst>
          </p:cNvPr>
          <p:cNvSpPr>
            <a:spLocks noGrp="1"/>
          </p:cNvSpPr>
          <p:nvPr>
            <p:ph type="title"/>
          </p:nvPr>
        </p:nvSpPr>
        <p:spPr>
          <a:xfrm>
            <a:off x="475202" y="525982"/>
            <a:ext cx="8345669" cy="400678"/>
          </a:xfrm>
        </p:spPr>
        <p:txBody>
          <a:bodyPr>
            <a:normAutofit/>
          </a:bodyPr>
          <a:lstStyle/>
          <a:p>
            <a:pPr algn="ctr"/>
            <a:r>
              <a:rPr lang="it-IT" cap="none" dirty="0"/>
              <a:t>Il settore ICT in Sardegna:</a:t>
            </a:r>
          </a:p>
        </p:txBody>
      </p:sp>
      <p:sp>
        <p:nvSpPr>
          <p:cNvPr id="9" name="Segnaposto testo 8">
            <a:extLst>
              <a:ext uri="{FF2B5EF4-FFF2-40B4-BE49-F238E27FC236}">
                <a16:creationId xmlns:a16="http://schemas.microsoft.com/office/drawing/2014/main" id="{C11A6AB2-632A-0242-A370-10274804C334}"/>
              </a:ext>
            </a:extLst>
          </p:cNvPr>
          <p:cNvSpPr>
            <a:spLocks noGrp="1"/>
          </p:cNvSpPr>
          <p:nvPr>
            <p:ph type="body" idx="1"/>
          </p:nvPr>
        </p:nvSpPr>
        <p:spPr>
          <a:xfrm>
            <a:off x="475203" y="999084"/>
            <a:ext cx="8298532" cy="407927"/>
          </a:xfrm>
        </p:spPr>
        <p:txBody>
          <a:bodyPr/>
          <a:lstStyle/>
          <a:p>
            <a:pPr algn="ctr"/>
            <a:r>
              <a:rPr lang="it-IT" dirty="0"/>
              <a:t>potenzialità degli appalti per l'innovazione e dell'innovazione</a:t>
            </a:r>
          </a:p>
        </p:txBody>
      </p:sp>
      <p:sp>
        <p:nvSpPr>
          <p:cNvPr id="4" name="Rettangolo 3"/>
          <p:cNvSpPr/>
          <p:nvPr/>
        </p:nvSpPr>
        <p:spPr>
          <a:xfrm>
            <a:off x="459720" y="1461063"/>
            <a:ext cx="8243461" cy="2785378"/>
          </a:xfrm>
          <a:prstGeom prst="rect">
            <a:avLst/>
          </a:prstGeom>
        </p:spPr>
        <p:txBody>
          <a:bodyPr wrap="square">
            <a:spAutoFit/>
          </a:bodyPr>
          <a:lstStyle/>
          <a:p>
            <a:r>
              <a:rPr lang="it-IT" sz="1400" b="1" dirty="0">
                <a:solidFill>
                  <a:srgbClr val="E2011B"/>
                </a:solidFill>
              </a:rPr>
              <a:t>Perché promuovere l’innovazione nel settore ICT?</a:t>
            </a:r>
            <a:endParaRPr lang="it-IT" sz="1400" dirty="0">
              <a:solidFill>
                <a:srgbClr val="E2011B"/>
              </a:solidFill>
            </a:endParaRPr>
          </a:p>
          <a:p>
            <a:endParaRPr lang="it-IT" sz="1400" dirty="0">
              <a:solidFill>
                <a:prstClr val="black"/>
              </a:solidFill>
            </a:endParaRPr>
          </a:p>
          <a:p>
            <a:pPr marL="285750" indent="-285750">
              <a:lnSpc>
                <a:spcPct val="150000"/>
              </a:lnSpc>
              <a:buFont typeface="Arial" panose="020B0604020202020204" pitchFamily="34" charset="0"/>
              <a:buChar char="•"/>
            </a:pPr>
            <a:r>
              <a:rPr lang="it-IT" sz="1400" dirty="0"/>
              <a:t>Rappresenta uno dei principali motori di cambiamento </a:t>
            </a:r>
          </a:p>
          <a:p>
            <a:pPr marL="285750" indent="-285750">
              <a:lnSpc>
                <a:spcPct val="150000"/>
              </a:lnSpc>
              <a:buFont typeface="Arial" panose="020B0604020202020204" pitchFamily="34" charset="0"/>
              <a:buChar char="•"/>
            </a:pPr>
            <a:r>
              <a:rPr lang="it-IT" sz="1400" dirty="0"/>
              <a:t>Le competenze e le soluzioni in questo settore hanno un tasso di obsolescenza molto elevato</a:t>
            </a:r>
          </a:p>
          <a:p>
            <a:pPr marL="285750" indent="-285750">
              <a:lnSpc>
                <a:spcPct val="150000"/>
              </a:lnSpc>
              <a:buFont typeface="Arial" panose="020B0604020202020204" pitchFamily="34" charset="0"/>
              <a:buChar char="•"/>
            </a:pPr>
            <a:r>
              <a:rPr lang="it-IT" sz="1400" dirty="0"/>
              <a:t>Necessità di competenze tecnologiche, di dominio, imprenditoriali.</a:t>
            </a:r>
          </a:p>
          <a:p>
            <a:pPr marL="285750" indent="-285750">
              <a:lnSpc>
                <a:spcPct val="150000"/>
              </a:lnSpc>
              <a:buFont typeface="Arial" panose="020B0604020202020204" pitchFamily="34" charset="0"/>
              <a:buChar char="•"/>
            </a:pPr>
            <a:r>
              <a:rPr lang="it-IT" sz="1400" dirty="0"/>
              <a:t>Innovazione fortemente correlata con demografia</a:t>
            </a:r>
          </a:p>
          <a:p>
            <a:pPr marL="285750" indent="-285750">
              <a:lnSpc>
                <a:spcPct val="150000"/>
              </a:lnSpc>
              <a:buFont typeface="Arial" panose="020B0604020202020204" pitchFamily="34" charset="0"/>
              <a:buChar char="•"/>
            </a:pPr>
            <a:r>
              <a:rPr lang="it-IT" sz="1400" dirty="0"/>
              <a:t>Potenziale abilitante verso altri settori</a:t>
            </a:r>
          </a:p>
          <a:p>
            <a:pPr marL="285750" indent="-285750">
              <a:lnSpc>
                <a:spcPct val="150000"/>
              </a:lnSpc>
              <a:buFont typeface="Arial" panose="020B0604020202020204" pitchFamily="34" charset="0"/>
              <a:buChar char="•"/>
            </a:pPr>
            <a:r>
              <a:rPr lang="it-IT" sz="1400" dirty="0"/>
              <a:t>Può fare da ponte verso l’estero</a:t>
            </a:r>
          </a:p>
          <a:p>
            <a:pPr marL="285750" indent="-285750">
              <a:lnSpc>
                <a:spcPct val="150000"/>
              </a:lnSpc>
              <a:buFont typeface="Arial" panose="020B0604020202020204" pitchFamily="34" charset="0"/>
              <a:buChar char="•"/>
            </a:pPr>
            <a:r>
              <a:rPr lang="it-IT" sz="1400" dirty="0"/>
              <a:t>Ha bisogno di domanda interna che sostenga i primi passi </a:t>
            </a:r>
          </a:p>
        </p:txBody>
      </p:sp>
    </p:spTree>
    <p:extLst>
      <p:ext uri="{BB962C8B-B14F-4D97-AF65-F5344CB8AC3E}">
        <p14:creationId xmlns:p14="http://schemas.microsoft.com/office/powerpoint/2010/main" val="801631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7">
            <a:extLst>
              <a:ext uri="{FF2B5EF4-FFF2-40B4-BE49-F238E27FC236}">
                <a16:creationId xmlns:a16="http://schemas.microsoft.com/office/drawing/2014/main" id="{D18A3D12-23B2-0342-B7D2-FFB2E31E2C09}"/>
              </a:ext>
            </a:extLst>
          </p:cNvPr>
          <p:cNvSpPr txBox="1">
            <a:spLocks/>
          </p:cNvSpPr>
          <p:nvPr/>
        </p:nvSpPr>
        <p:spPr>
          <a:xfrm>
            <a:off x="475202" y="525982"/>
            <a:ext cx="8345669" cy="400678"/>
          </a:xfrm>
          <a:prstGeom prst="rect">
            <a:avLst/>
          </a:prstGeom>
        </p:spPr>
        <p:txBody>
          <a:bodyPr anchor="t" anchorCtr="0">
            <a:normAutofit/>
          </a:bodyPr>
          <a:lstStyle>
            <a:lvl1pPr algn="l" defTabSz="685800" rtl="0" eaLnBrk="1" latinLnBrk="0" hangingPunct="1">
              <a:lnSpc>
                <a:spcPct val="90000"/>
              </a:lnSpc>
              <a:spcBef>
                <a:spcPct val="0"/>
              </a:spcBef>
              <a:buNone/>
              <a:defRPr sz="2200" b="1" i="0" kern="1200" cap="all" baseline="0">
                <a:solidFill>
                  <a:schemeClr val="tx1"/>
                </a:solidFill>
                <a:latin typeface="Arial" panose="020B0604020202020204" pitchFamily="34" charset="0"/>
                <a:ea typeface="+mj-ea"/>
                <a:cs typeface="+mj-cs"/>
              </a:defRPr>
            </a:lvl1pPr>
          </a:lstStyle>
          <a:p>
            <a:pPr algn="ctr"/>
            <a:r>
              <a:rPr lang="it-IT" cap="none" dirty="0"/>
              <a:t>Il settore ICT in Sardegna:</a:t>
            </a:r>
          </a:p>
        </p:txBody>
      </p:sp>
      <p:sp>
        <p:nvSpPr>
          <p:cNvPr id="11" name="Segnaposto testo 8">
            <a:extLst>
              <a:ext uri="{FF2B5EF4-FFF2-40B4-BE49-F238E27FC236}">
                <a16:creationId xmlns:a16="http://schemas.microsoft.com/office/drawing/2014/main" id="{C11A6AB2-632A-0242-A370-10274804C334}"/>
              </a:ext>
            </a:extLst>
          </p:cNvPr>
          <p:cNvSpPr txBox="1">
            <a:spLocks/>
          </p:cNvSpPr>
          <p:nvPr/>
        </p:nvSpPr>
        <p:spPr>
          <a:xfrm>
            <a:off x="475203" y="999084"/>
            <a:ext cx="8298532" cy="407927"/>
          </a:xfrm>
          <a:prstGeom prst="rect">
            <a:avLst/>
          </a:prstGeom>
        </p:spPr>
        <p:txBody>
          <a:bodyPr anchor="t" anchorCtr="0"/>
          <a:lstStyle>
            <a:lvl1pPr marL="0" indent="0" algn="l" defTabSz="685800" rtl="0" eaLnBrk="1" latinLnBrk="0" hangingPunct="1">
              <a:lnSpc>
                <a:spcPct val="90000"/>
              </a:lnSpc>
              <a:spcBef>
                <a:spcPts val="750"/>
              </a:spcBef>
              <a:buFont typeface="Arial" panose="020B0604020202020204" pitchFamily="34" charset="0"/>
              <a:buNone/>
              <a:defRPr sz="1800" b="1" kern="1200" baseline="0">
                <a:solidFill>
                  <a:schemeClr val="tx1"/>
                </a:solidFill>
                <a:latin typeface="Arial" panose="020B0604020202020204" pitchFamily="34"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it-IT"/>
              <a:t>potenzialità degli appalti per l'innovazione e dell'innovazione</a:t>
            </a:r>
            <a:endParaRPr lang="it-IT" dirty="0"/>
          </a:p>
        </p:txBody>
      </p:sp>
      <p:pic>
        <p:nvPicPr>
          <p:cNvPr id="2" name="Immagin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0640" y="1435687"/>
            <a:ext cx="3818068" cy="2893335"/>
          </a:xfrm>
          <a:prstGeom prst="rect">
            <a:avLst/>
          </a:prstGeom>
        </p:spPr>
      </p:pic>
      <p:sp>
        <p:nvSpPr>
          <p:cNvPr id="13" name="Rettangolo 12"/>
          <p:cNvSpPr/>
          <p:nvPr/>
        </p:nvSpPr>
        <p:spPr>
          <a:xfrm>
            <a:off x="459720" y="1761314"/>
            <a:ext cx="8243461" cy="2354491"/>
          </a:xfrm>
          <a:prstGeom prst="rect">
            <a:avLst/>
          </a:prstGeom>
        </p:spPr>
        <p:txBody>
          <a:bodyPr wrap="square">
            <a:spAutoFit/>
          </a:bodyPr>
          <a:lstStyle/>
          <a:p>
            <a:pPr>
              <a:lnSpc>
                <a:spcPct val="150000"/>
              </a:lnSpc>
            </a:pPr>
            <a:r>
              <a:rPr lang="it-IT" sz="1400" b="1" dirty="0">
                <a:solidFill>
                  <a:srgbClr val="E2011B"/>
                </a:solidFill>
              </a:rPr>
              <a:t>Le tecnologie sono esponenziali</a:t>
            </a:r>
            <a:endParaRPr lang="it-IT" sz="1400" dirty="0"/>
          </a:p>
          <a:p>
            <a:pPr marL="285750" indent="-285750">
              <a:lnSpc>
                <a:spcPct val="150000"/>
              </a:lnSpc>
              <a:buFont typeface="Arial" panose="020B0604020202020204" pitchFamily="34" charset="0"/>
              <a:buChar char="•"/>
            </a:pPr>
            <a:r>
              <a:rPr lang="it-IT" sz="1400" dirty="0"/>
              <a:t>AI</a:t>
            </a:r>
          </a:p>
          <a:p>
            <a:pPr marL="285750" indent="-285750">
              <a:lnSpc>
                <a:spcPct val="150000"/>
              </a:lnSpc>
              <a:buFont typeface="Arial" panose="020B0604020202020204" pitchFamily="34" charset="0"/>
              <a:buChar char="•"/>
            </a:pPr>
            <a:r>
              <a:rPr lang="it-IT" sz="1400" dirty="0"/>
              <a:t>Internet delle cose</a:t>
            </a:r>
          </a:p>
          <a:p>
            <a:pPr marL="285750" indent="-285750">
              <a:lnSpc>
                <a:spcPct val="150000"/>
              </a:lnSpc>
              <a:buFont typeface="Arial" panose="020B0604020202020204" pitchFamily="34" charset="0"/>
              <a:buChar char="•"/>
            </a:pPr>
            <a:r>
              <a:rPr lang="it-IT" sz="1400" dirty="0" err="1"/>
              <a:t>Blockchain</a:t>
            </a:r>
            <a:endParaRPr lang="it-IT" sz="1400" dirty="0"/>
          </a:p>
          <a:p>
            <a:pPr marL="285750" indent="-285750">
              <a:lnSpc>
                <a:spcPct val="150000"/>
              </a:lnSpc>
              <a:buFont typeface="Arial" panose="020B0604020202020204" pitchFamily="34" charset="0"/>
              <a:buChar char="•"/>
            </a:pPr>
            <a:r>
              <a:rPr lang="it-IT" sz="1400" dirty="0"/>
              <a:t>Robotica</a:t>
            </a:r>
          </a:p>
          <a:p>
            <a:pPr marL="285750" indent="-285750">
              <a:lnSpc>
                <a:spcPct val="150000"/>
              </a:lnSpc>
              <a:buFont typeface="Arial" panose="020B0604020202020204" pitchFamily="34" charset="0"/>
              <a:buChar char="•"/>
            </a:pPr>
            <a:r>
              <a:rPr lang="it-IT" sz="1400" dirty="0"/>
              <a:t>Realtà virtuale/aumentata</a:t>
            </a:r>
          </a:p>
          <a:p>
            <a:pPr marL="285750" indent="-285750">
              <a:lnSpc>
                <a:spcPct val="150000"/>
              </a:lnSpc>
              <a:buFont typeface="Arial" panose="020B0604020202020204" pitchFamily="34" charset="0"/>
              <a:buChar char="•"/>
            </a:pPr>
            <a:endParaRPr lang="it-IT" sz="1400" dirty="0"/>
          </a:p>
        </p:txBody>
      </p:sp>
    </p:spTree>
    <p:extLst>
      <p:ext uri="{BB962C8B-B14F-4D97-AF65-F5344CB8AC3E}">
        <p14:creationId xmlns:p14="http://schemas.microsoft.com/office/powerpoint/2010/main" val="3159641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D18A3D12-23B2-0342-B7D2-FFB2E31E2C09}"/>
              </a:ext>
            </a:extLst>
          </p:cNvPr>
          <p:cNvSpPr>
            <a:spLocks noGrp="1"/>
          </p:cNvSpPr>
          <p:nvPr>
            <p:ph type="title"/>
          </p:nvPr>
        </p:nvSpPr>
        <p:spPr>
          <a:xfrm>
            <a:off x="475202" y="525982"/>
            <a:ext cx="8345669" cy="400678"/>
          </a:xfrm>
        </p:spPr>
        <p:txBody>
          <a:bodyPr>
            <a:normAutofit/>
          </a:bodyPr>
          <a:lstStyle/>
          <a:p>
            <a:pPr algn="ctr"/>
            <a:r>
              <a:rPr lang="it-IT" cap="none" dirty="0"/>
              <a:t>Il settore ICT in Sardegna:</a:t>
            </a:r>
          </a:p>
        </p:txBody>
      </p:sp>
      <p:sp>
        <p:nvSpPr>
          <p:cNvPr id="9" name="Segnaposto testo 8">
            <a:extLst>
              <a:ext uri="{FF2B5EF4-FFF2-40B4-BE49-F238E27FC236}">
                <a16:creationId xmlns:a16="http://schemas.microsoft.com/office/drawing/2014/main" id="{C11A6AB2-632A-0242-A370-10274804C334}"/>
              </a:ext>
            </a:extLst>
          </p:cNvPr>
          <p:cNvSpPr>
            <a:spLocks noGrp="1"/>
          </p:cNvSpPr>
          <p:nvPr>
            <p:ph type="body" idx="1"/>
          </p:nvPr>
        </p:nvSpPr>
        <p:spPr>
          <a:xfrm>
            <a:off x="475203" y="999084"/>
            <a:ext cx="8298532" cy="407927"/>
          </a:xfrm>
        </p:spPr>
        <p:txBody>
          <a:bodyPr/>
          <a:lstStyle/>
          <a:p>
            <a:pPr algn="ctr"/>
            <a:r>
              <a:rPr lang="it-IT" dirty="0"/>
              <a:t>potenzialità degli appalti per l'innovazione e dell'innovazione</a:t>
            </a:r>
          </a:p>
        </p:txBody>
      </p:sp>
      <p:sp>
        <p:nvSpPr>
          <p:cNvPr id="4" name="Rettangolo 3"/>
          <p:cNvSpPr/>
          <p:nvPr/>
        </p:nvSpPr>
        <p:spPr>
          <a:xfrm>
            <a:off x="459720" y="1761314"/>
            <a:ext cx="3544721" cy="1815882"/>
          </a:xfrm>
          <a:prstGeom prst="rect">
            <a:avLst/>
          </a:prstGeom>
        </p:spPr>
        <p:txBody>
          <a:bodyPr wrap="square">
            <a:spAutoFit/>
          </a:bodyPr>
          <a:lstStyle/>
          <a:p>
            <a:r>
              <a:rPr lang="it-IT" sz="1400" b="1" dirty="0">
                <a:solidFill>
                  <a:srgbClr val="E2011B"/>
                </a:solidFill>
              </a:rPr>
              <a:t>Aree per pronte per essere rivoluzionate</a:t>
            </a:r>
            <a:endParaRPr lang="it-IT" sz="1400" dirty="0">
              <a:solidFill>
                <a:srgbClr val="E2011B"/>
              </a:solidFill>
            </a:endParaRPr>
          </a:p>
          <a:p>
            <a:endParaRPr lang="it-IT" sz="1400" dirty="0">
              <a:solidFill>
                <a:prstClr val="black"/>
              </a:solidFill>
            </a:endParaRPr>
          </a:p>
          <a:p>
            <a:pPr marL="285750" indent="-285750">
              <a:lnSpc>
                <a:spcPct val="150000"/>
              </a:lnSpc>
              <a:buFont typeface="Arial" panose="020B0604020202020204" pitchFamily="34" charset="0"/>
              <a:buChar char="•"/>
            </a:pPr>
            <a:r>
              <a:rPr lang="it-IT" sz="1400" dirty="0"/>
              <a:t>Esperienze complesse</a:t>
            </a:r>
          </a:p>
          <a:p>
            <a:pPr marL="285750" indent="-285750">
              <a:lnSpc>
                <a:spcPct val="150000"/>
              </a:lnSpc>
              <a:buFont typeface="Arial" panose="020B0604020202020204" pitchFamily="34" charset="0"/>
              <a:buChar char="•"/>
            </a:pPr>
            <a:r>
              <a:rPr lang="it-IT" sz="1400" dirty="0"/>
              <a:t>Mancanza di fiducia</a:t>
            </a:r>
          </a:p>
          <a:p>
            <a:pPr marL="285750" indent="-285750">
              <a:lnSpc>
                <a:spcPct val="150000"/>
              </a:lnSpc>
              <a:buFont typeface="Arial" panose="020B0604020202020204" pitchFamily="34" charset="0"/>
              <a:buChar char="•"/>
            </a:pPr>
            <a:r>
              <a:rPr lang="it-IT" sz="1400" dirty="0"/>
              <a:t>Intermediari ridondanti</a:t>
            </a:r>
          </a:p>
          <a:p>
            <a:pPr marL="285750" indent="-285750">
              <a:lnSpc>
                <a:spcPct val="150000"/>
              </a:lnSpc>
              <a:buFont typeface="Arial" panose="020B0604020202020204" pitchFamily="34" charset="0"/>
              <a:buChar char="•"/>
            </a:pPr>
            <a:r>
              <a:rPr lang="it-IT" sz="1400" dirty="0"/>
              <a:t>Accesso limitato alle risorse</a:t>
            </a:r>
          </a:p>
        </p:txBody>
      </p:sp>
      <p:pic>
        <p:nvPicPr>
          <p:cNvPr id="2" name="Immagin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37410" y="1710519"/>
            <a:ext cx="3306134" cy="2236313"/>
          </a:xfrm>
          <a:prstGeom prst="rect">
            <a:avLst/>
          </a:prstGeom>
        </p:spPr>
      </p:pic>
    </p:spTree>
    <p:extLst>
      <p:ext uri="{BB962C8B-B14F-4D97-AF65-F5344CB8AC3E}">
        <p14:creationId xmlns:p14="http://schemas.microsoft.com/office/powerpoint/2010/main" val="819628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42184" y="1440604"/>
            <a:ext cx="6825879" cy="2893100"/>
          </a:xfrm>
          <a:prstGeom prst="rect">
            <a:avLst/>
          </a:prstGeom>
        </p:spPr>
        <p:txBody>
          <a:bodyPr wrap="square">
            <a:spAutoFit/>
          </a:bodyPr>
          <a:lstStyle/>
          <a:p>
            <a:r>
              <a:rPr lang="it-IT" sz="1400" b="1" dirty="0">
                <a:solidFill>
                  <a:srgbClr val="E2011B"/>
                </a:solidFill>
              </a:rPr>
              <a:t>Le principali sfide del nostro tempo </a:t>
            </a:r>
            <a:endParaRPr lang="it-IT" sz="1400" dirty="0">
              <a:solidFill>
                <a:srgbClr val="E2011B"/>
              </a:solidFill>
            </a:endParaRPr>
          </a:p>
          <a:p>
            <a:pPr marL="285750" indent="-285750">
              <a:lnSpc>
                <a:spcPct val="200000"/>
              </a:lnSpc>
              <a:buFont typeface="Arial" charset="0"/>
              <a:buChar char="•"/>
            </a:pPr>
            <a:r>
              <a:rPr lang="it-IT" sz="1400" dirty="0"/>
              <a:t>Cambiamento climatico</a:t>
            </a:r>
          </a:p>
          <a:p>
            <a:pPr marL="285750" indent="-285750">
              <a:lnSpc>
                <a:spcPct val="200000"/>
              </a:lnSpc>
              <a:buFont typeface="Arial" charset="0"/>
              <a:buChar char="•"/>
            </a:pPr>
            <a:r>
              <a:rPr lang="it-IT" sz="1400" dirty="0"/>
              <a:t>Invecchiamento popolazione</a:t>
            </a:r>
          </a:p>
          <a:p>
            <a:pPr marL="285750" indent="-285750">
              <a:lnSpc>
                <a:spcPct val="200000"/>
              </a:lnSpc>
              <a:buFont typeface="Arial" charset="0"/>
              <a:buChar char="•"/>
            </a:pPr>
            <a:r>
              <a:rPr lang="it-IT" sz="1400" dirty="0"/>
              <a:t>Spopolamento periferie</a:t>
            </a:r>
          </a:p>
          <a:p>
            <a:pPr marL="285750" indent="-285750">
              <a:lnSpc>
                <a:spcPct val="200000"/>
              </a:lnSpc>
              <a:buFont typeface="Arial" charset="0"/>
              <a:buChar char="•"/>
            </a:pPr>
            <a:r>
              <a:rPr lang="it-IT" sz="1400" dirty="0"/>
              <a:t>Riduzione, frammentazione e depauperamento del lavoro </a:t>
            </a:r>
          </a:p>
          <a:p>
            <a:pPr marL="285750" indent="-285750">
              <a:lnSpc>
                <a:spcPct val="200000"/>
              </a:lnSpc>
              <a:buFont typeface="Arial" charset="0"/>
              <a:buChar char="•"/>
            </a:pPr>
            <a:r>
              <a:rPr lang="it-IT" sz="1400" dirty="0"/>
              <a:t>Concentrazione delle risorse economiche</a:t>
            </a:r>
          </a:p>
          <a:p>
            <a:pPr marL="285750" indent="-285750">
              <a:lnSpc>
                <a:spcPct val="200000"/>
              </a:lnSpc>
              <a:buFont typeface="Arial" charset="0"/>
              <a:buChar char="•"/>
            </a:pPr>
            <a:r>
              <a:rPr lang="it-IT" sz="1400" dirty="0"/>
              <a:t>Bilanci pubblici sotto pressione</a:t>
            </a:r>
          </a:p>
        </p:txBody>
      </p:sp>
      <p:sp>
        <p:nvSpPr>
          <p:cNvPr id="10" name="Titolo 7">
            <a:extLst>
              <a:ext uri="{FF2B5EF4-FFF2-40B4-BE49-F238E27FC236}">
                <a16:creationId xmlns:a16="http://schemas.microsoft.com/office/drawing/2014/main" id="{D18A3D12-23B2-0342-B7D2-FFB2E31E2C09}"/>
              </a:ext>
            </a:extLst>
          </p:cNvPr>
          <p:cNvSpPr txBox="1">
            <a:spLocks/>
          </p:cNvSpPr>
          <p:nvPr/>
        </p:nvSpPr>
        <p:spPr>
          <a:xfrm>
            <a:off x="475202" y="525982"/>
            <a:ext cx="8345669" cy="400678"/>
          </a:xfrm>
          <a:prstGeom prst="rect">
            <a:avLst/>
          </a:prstGeom>
        </p:spPr>
        <p:txBody>
          <a:bodyPr anchor="t" anchorCtr="0">
            <a:normAutofit/>
          </a:bodyPr>
          <a:lstStyle>
            <a:lvl1pPr algn="l" defTabSz="685800" rtl="0" eaLnBrk="1" latinLnBrk="0" hangingPunct="1">
              <a:lnSpc>
                <a:spcPct val="90000"/>
              </a:lnSpc>
              <a:spcBef>
                <a:spcPct val="0"/>
              </a:spcBef>
              <a:buNone/>
              <a:defRPr sz="2200" b="1" i="0" kern="1200" cap="all" baseline="0">
                <a:solidFill>
                  <a:schemeClr val="tx1"/>
                </a:solidFill>
                <a:latin typeface="Arial" panose="020B0604020202020204" pitchFamily="34" charset="0"/>
                <a:ea typeface="+mj-ea"/>
                <a:cs typeface="+mj-cs"/>
              </a:defRPr>
            </a:lvl1pPr>
          </a:lstStyle>
          <a:p>
            <a:pPr algn="ctr"/>
            <a:r>
              <a:rPr lang="it-IT" cap="none" dirty="0"/>
              <a:t>Il settore ICT in Sardegna:</a:t>
            </a:r>
          </a:p>
        </p:txBody>
      </p:sp>
      <p:sp>
        <p:nvSpPr>
          <p:cNvPr id="11" name="Segnaposto testo 8">
            <a:extLst>
              <a:ext uri="{FF2B5EF4-FFF2-40B4-BE49-F238E27FC236}">
                <a16:creationId xmlns:a16="http://schemas.microsoft.com/office/drawing/2014/main" id="{C11A6AB2-632A-0242-A370-10274804C334}"/>
              </a:ext>
            </a:extLst>
          </p:cNvPr>
          <p:cNvSpPr txBox="1">
            <a:spLocks/>
          </p:cNvSpPr>
          <p:nvPr/>
        </p:nvSpPr>
        <p:spPr>
          <a:xfrm>
            <a:off x="475203" y="999084"/>
            <a:ext cx="8298532" cy="407927"/>
          </a:xfrm>
          <a:prstGeom prst="rect">
            <a:avLst/>
          </a:prstGeom>
        </p:spPr>
        <p:txBody>
          <a:bodyPr anchor="t" anchorCtr="0"/>
          <a:lstStyle>
            <a:lvl1pPr marL="0" indent="0" algn="l" defTabSz="685800" rtl="0" eaLnBrk="1" latinLnBrk="0" hangingPunct="1">
              <a:lnSpc>
                <a:spcPct val="90000"/>
              </a:lnSpc>
              <a:spcBef>
                <a:spcPts val="750"/>
              </a:spcBef>
              <a:buFont typeface="Arial" panose="020B0604020202020204" pitchFamily="34" charset="0"/>
              <a:buNone/>
              <a:defRPr sz="1800" b="1" kern="1200" baseline="0">
                <a:solidFill>
                  <a:schemeClr val="tx1"/>
                </a:solidFill>
                <a:latin typeface="Arial" panose="020B0604020202020204" pitchFamily="34"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it-IT"/>
              <a:t>potenzialità degli appalti per l'innovazione e dell'innovazione</a:t>
            </a:r>
            <a:endParaRPr lang="it-IT" dirty="0"/>
          </a:p>
        </p:txBody>
      </p:sp>
      <p:pic>
        <p:nvPicPr>
          <p:cNvPr id="6" name="Immagin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19163" y="1286666"/>
            <a:ext cx="2201707" cy="3120492"/>
          </a:xfrm>
          <a:prstGeom prst="rect">
            <a:avLst/>
          </a:prstGeom>
        </p:spPr>
      </p:pic>
    </p:spTree>
    <p:extLst>
      <p:ext uri="{BB962C8B-B14F-4D97-AF65-F5344CB8AC3E}">
        <p14:creationId xmlns:p14="http://schemas.microsoft.com/office/powerpoint/2010/main" val="3760476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7">
            <a:extLst>
              <a:ext uri="{FF2B5EF4-FFF2-40B4-BE49-F238E27FC236}">
                <a16:creationId xmlns:a16="http://schemas.microsoft.com/office/drawing/2014/main" id="{D18A3D12-23B2-0342-B7D2-FFB2E31E2C09}"/>
              </a:ext>
            </a:extLst>
          </p:cNvPr>
          <p:cNvSpPr txBox="1">
            <a:spLocks/>
          </p:cNvSpPr>
          <p:nvPr/>
        </p:nvSpPr>
        <p:spPr>
          <a:xfrm>
            <a:off x="475202" y="525982"/>
            <a:ext cx="8345669" cy="400678"/>
          </a:xfrm>
          <a:prstGeom prst="rect">
            <a:avLst/>
          </a:prstGeom>
        </p:spPr>
        <p:txBody>
          <a:bodyPr anchor="t" anchorCtr="0">
            <a:normAutofit/>
          </a:bodyPr>
          <a:lstStyle>
            <a:lvl1pPr algn="l" defTabSz="685800" rtl="0" eaLnBrk="1" latinLnBrk="0" hangingPunct="1">
              <a:lnSpc>
                <a:spcPct val="90000"/>
              </a:lnSpc>
              <a:spcBef>
                <a:spcPct val="0"/>
              </a:spcBef>
              <a:buNone/>
              <a:defRPr sz="2200" b="1" i="0" kern="1200" cap="all" baseline="0">
                <a:solidFill>
                  <a:schemeClr val="tx1"/>
                </a:solidFill>
                <a:latin typeface="Arial" panose="020B0604020202020204" pitchFamily="34" charset="0"/>
                <a:ea typeface="+mj-ea"/>
                <a:cs typeface="+mj-cs"/>
              </a:defRPr>
            </a:lvl1pPr>
          </a:lstStyle>
          <a:p>
            <a:pPr algn="ctr"/>
            <a:r>
              <a:rPr lang="it-IT" cap="none" dirty="0"/>
              <a:t>Il settore ICT in Sardegna:</a:t>
            </a:r>
          </a:p>
        </p:txBody>
      </p:sp>
      <p:sp>
        <p:nvSpPr>
          <p:cNvPr id="11" name="Segnaposto testo 8">
            <a:extLst>
              <a:ext uri="{FF2B5EF4-FFF2-40B4-BE49-F238E27FC236}">
                <a16:creationId xmlns:a16="http://schemas.microsoft.com/office/drawing/2014/main" id="{C11A6AB2-632A-0242-A370-10274804C334}"/>
              </a:ext>
            </a:extLst>
          </p:cNvPr>
          <p:cNvSpPr txBox="1">
            <a:spLocks/>
          </p:cNvSpPr>
          <p:nvPr/>
        </p:nvSpPr>
        <p:spPr>
          <a:xfrm>
            <a:off x="475203" y="999084"/>
            <a:ext cx="8298532" cy="407927"/>
          </a:xfrm>
          <a:prstGeom prst="rect">
            <a:avLst/>
          </a:prstGeom>
        </p:spPr>
        <p:txBody>
          <a:bodyPr anchor="t" anchorCtr="0"/>
          <a:lstStyle>
            <a:lvl1pPr marL="0" indent="0" algn="l" defTabSz="685800" rtl="0" eaLnBrk="1" latinLnBrk="0" hangingPunct="1">
              <a:lnSpc>
                <a:spcPct val="90000"/>
              </a:lnSpc>
              <a:spcBef>
                <a:spcPts val="750"/>
              </a:spcBef>
              <a:buFont typeface="Arial" panose="020B0604020202020204" pitchFamily="34" charset="0"/>
              <a:buNone/>
              <a:defRPr sz="1800" b="1" kern="1200" baseline="0">
                <a:solidFill>
                  <a:schemeClr val="tx1"/>
                </a:solidFill>
                <a:latin typeface="Arial" panose="020B0604020202020204" pitchFamily="34"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it-IT" dirty="0"/>
              <a:t>potenzialità degli appalti per l'innovazione e dell'innovazione</a:t>
            </a:r>
          </a:p>
        </p:txBody>
      </p:sp>
      <p:pic>
        <p:nvPicPr>
          <p:cNvPr id="3" name="Immagin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39932" y="1680183"/>
            <a:ext cx="3076575" cy="2047875"/>
          </a:xfrm>
          <a:prstGeom prst="rect">
            <a:avLst/>
          </a:prstGeom>
        </p:spPr>
      </p:pic>
      <p:sp>
        <p:nvSpPr>
          <p:cNvPr id="9" name="Rettangolo 8"/>
          <p:cNvSpPr/>
          <p:nvPr/>
        </p:nvSpPr>
        <p:spPr>
          <a:xfrm>
            <a:off x="5256181" y="3755353"/>
            <a:ext cx="2688557" cy="430887"/>
          </a:xfrm>
          <a:prstGeom prst="rect">
            <a:avLst/>
          </a:prstGeom>
        </p:spPr>
        <p:txBody>
          <a:bodyPr wrap="none">
            <a:spAutoFit/>
          </a:bodyPr>
          <a:lstStyle/>
          <a:p>
            <a:pPr algn="ctr"/>
            <a:r>
              <a:rPr lang="it-IT" sz="1100" dirty="0"/>
              <a:t>Smart &amp; Inclusive </a:t>
            </a:r>
            <a:r>
              <a:rPr lang="it-IT" sz="1100" dirty="0" err="1"/>
              <a:t>Sustainability</a:t>
            </a:r>
            <a:r>
              <a:rPr lang="it-IT" sz="1100" dirty="0"/>
              <a:t> Framework </a:t>
            </a:r>
          </a:p>
          <a:p>
            <a:pPr algn="ctr"/>
            <a:r>
              <a:rPr lang="it-IT" sz="1100" dirty="0"/>
              <a:t>(Ferro &amp; Osella 2016)</a:t>
            </a:r>
            <a:endParaRPr lang="en-GB" sz="1200" dirty="0"/>
          </a:p>
        </p:txBody>
      </p:sp>
      <p:sp>
        <p:nvSpPr>
          <p:cNvPr id="13" name="Rettangolo 12"/>
          <p:cNvSpPr/>
          <p:nvPr/>
        </p:nvSpPr>
        <p:spPr>
          <a:xfrm>
            <a:off x="242184" y="1629790"/>
            <a:ext cx="6825879" cy="2462213"/>
          </a:xfrm>
          <a:prstGeom prst="rect">
            <a:avLst/>
          </a:prstGeom>
        </p:spPr>
        <p:txBody>
          <a:bodyPr wrap="square">
            <a:spAutoFit/>
          </a:bodyPr>
          <a:lstStyle/>
          <a:p>
            <a:r>
              <a:rPr lang="it-IT" sz="1400" b="1" dirty="0">
                <a:solidFill>
                  <a:srgbClr val="E2011B"/>
                </a:solidFill>
              </a:rPr>
              <a:t>Come gestire la complessità? </a:t>
            </a:r>
            <a:endParaRPr lang="it-IT" sz="1400" dirty="0">
              <a:solidFill>
                <a:srgbClr val="E2011B"/>
              </a:solidFill>
            </a:endParaRPr>
          </a:p>
          <a:p>
            <a:pPr marL="285750" indent="-285750">
              <a:lnSpc>
                <a:spcPct val="200000"/>
              </a:lnSpc>
              <a:buFont typeface="Arial" charset="0"/>
              <a:buChar char="•"/>
            </a:pPr>
            <a:r>
              <a:rPr lang="it-IT" sz="1400" dirty="0"/>
              <a:t>Idee chiare su priorità e tempi</a:t>
            </a:r>
          </a:p>
          <a:p>
            <a:pPr marL="285750" indent="-285750">
              <a:lnSpc>
                <a:spcPct val="200000"/>
              </a:lnSpc>
              <a:buFont typeface="Arial" charset="0"/>
              <a:buChar char="•"/>
            </a:pPr>
            <a:r>
              <a:rPr lang="it-IT" sz="1400" dirty="0"/>
              <a:t>Gestione delle decisioni basate su evidenze</a:t>
            </a:r>
          </a:p>
          <a:p>
            <a:pPr marL="285750" indent="-285750">
              <a:lnSpc>
                <a:spcPct val="200000"/>
              </a:lnSpc>
              <a:buFont typeface="Arial" charset="0"/>
              <a:buChar char="•"/>
            </a:pPr>
            <a:r>
              <a:rPr lang="it-IT" sz="1400" dirty="0"/>
              <a:t>Ruolo della PA come abilitatore</a:t>
            </a:r>
          </a:p>
          <a:p>
            <a:pPr marL="285750" indent="-285750">
              <a:lnSpc>
                <a:spcPct val="200000"/>
              </a:lnSpc>
              <a:buFont typeface="Arial" charset="0"/>
              <a:buChar char="•"/>
            </a:pPr>
            <a:r>
              <a:rPr lang="it-IT" sz="1400" dirty="0"/>
              <a:t>Comprensione degli scenari internazionali </a:t>
            </a:r>
          </a:p>
          <a:p>
            <a:pPr marL="285750" indent="-285750">
              <a:lnSpc>
                <a:spcPct val="200000"/>
              </a:lnSpc>
              <a:buFont typeface="Arial" charset="0"/>
              <a:buChar char="•"/>
            </a:pPr>
            <a:r>
              <a:rPr lang="it-IT" sz="1400" dirty="0"/>
              <a:t>Comprendere il ruolo del proprio territorio nel mondo</a:t>
            </a:r>
          </a:p>
        </p:txBody>
      </p:sp>
    </p:spTree>
    <p:extLst>
      <p:ext uri="{BB962C8B-B14F-4D97-AF65-F5344CB8AC3E}">
        <p14:creationId xmlns:p14="http://schemas.microsoft.com/office/powerpoint/2010/main" val="42527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A06D897F-BB32-5A47-B3D8-081801884A21}"/>
              </a:ext>
            </a:extLst>
          </p:cNvPr>
          <p:cNvSpPr>
            <a:spLocks noGrp="1"/>
          </p:cNvSpPr>
          <p:nvPr>
            <p:ph type="body" idx="1"/>
          </p:nvPr>
        </p:nvSpPr>
        <p:spPr>
          <a:xfrm>
            <a:off x="323907" y="1318774"/>
            <a:ext cx="5614642" cy="446008"/>
          </a:xfrm>
        </p:spPr>
        <p:txBody>
          <a:bodyPr/>
          <a:lstStyle/>
          <a:p>
            <a:r>
              <a:rPr lang="it-IT" dirty="0"/>
              <a:t>Consultazione sui fabbisogni di innovazione ICT delle PA (1/2) </a:t>
            </a:r>
          </a:p>
        </p:txBody>
      </p:sp>
      <p:sp>
        <p:nvSpPr>
          <p:cNvPr id="6" name="Segnaposto contenuto 5">
            <a:extLst>
              <a:ext uri="{FF2B5EF4-FFF2-40B4-BE49-F238E27FC236}">
                <a16:creationId xmlns:a16="http://schemas.microsoft.com/office/drawing/2014/main" id="{38054A80-7D1D-134D-9504-6DB859BD2AFF}"/>
              </a:ext>
            </a:extLst>
          </p:cNvPr>
          <p:cNvSpPr>
            <a:spLocks noGrp="1"/>
          </p:cNvSpPr>
          <p:nvPr>
            <p:ph sz="half" idx="2"/>
          </p:nvPr>
        </p:nvSpPr>
        <p:spPr>
          <a:xfrm>
            <a:off x="6139542" y="1764782"/>
            <a:ext cx="2658628" cy="2906149"/>
          </a:xfrm>
        </p:spPr>
        <p:txBody>
          <a:bodyPr>
            <a:normAutofit fontScale="85000" lnSpcReduction="10000"/>
          </a:bodyPr>
          <a:lstStyle/>
          <a:p>
            <a:r>
              <a:rPr lang="it-IT" sz="1050" b="1" dirty="0"/>
              <a:t>Committente: </a:t>
            </a:r>
            <a:r>
              <a:rPr lang="it-IT" sz="900" dirty="0"/>
              <a:t>DG CNECT - </a:t>
            </a:r>
            <a:r>
              <a:rPr lang="en" sz="900" dirty="0"/>
              <a:t>Directorate-General for Communications Networks, Content and Technology, Digital Single market, Start ups and Innovation Unit</a:t>
            </a:r>
            <a:r>
              <a:rPr lang="it-IT" sz="900" dirty="0"/>
              <a:t>- </a:t>
            </a:r>
            <a:r>
              <a:rPr lang="it-IT" sz="900" dirty="0">
                <a:hlinkClick r:id="rId3"/>
              </a:rPr>
              <a:t>https://ec.europa.eu/programmes/horizon2020/sites/horizon2020/files/Results%20public%20consultation%20innovation%20proc_0.pdf</a:t>
            </a:r>
            <a:r>
              <a:rPr lang="it-IT" sz="900" dirty="0"/>
              <a:t> </a:t>
            </a:r>
          </a:p>
          <a:p>
            <a:pPr algn="l"/>
            <a:r>
              <a:rPr lang="it-IT" sz="1050" b="1" dirty="0"/>
              <a:t>Oggetto: </a:t>
            </a:r>
            <a:r>
              <a:rPr lang="it-IT" sz="900" dirty="0"/>
              <a:t>raccolta di informazioni al fine di mettere in priorità i bandi tematici dell’ultimo Programma di Lavoro di Orizzonte 2020 (2018-2020)</a:t>
            </a:r>
          </a:p>
          <a:p>
            <a:r>
              <a:rPr lang="it-IT" sz="1050" b="1" dirty="0"/>
              <a:t>Stato: </a:t>
            </a:r>
            <a:r>
              <a:rPr lang="it-IT" sz="900" dirty="0"/>
              <a:t>Indagine conclusa a metà Ottobre 2016 con la partecipazione di 186 soggetti, in prevalenza pubblici, da 27 Paesi UE (escluso LU) oltre a CH e NO.</a:t>
            </a:r>
            <a:endParaRPr lang="it-IT" sz="1050" b="1" dirty="0"/>
          </a:p>
        </p:txBody>
      </p:sp>
      <p:sp>
        <p:nvSpPr>
          <p:cNvPr id="2" name="CasellaDiTesto 1">
            <a:extLst>
              <a:ext uri="{FF2B5EF4-FFF2-40B4-BE49-F238E27FC236}">
                <a16:creationId xmlns:a16="http://schemas.microsoft.com/office/drawing/2014/main" id="{50E5ECFD-3EE6-C74A-B81A-7134154F8151}"/>
              </a:ext>
            </a:extLst>
          </p:cNvPr>
          <p:cNvSpPr txBox="1"/>
          <p:nvPr/>
        </p:nvSpPr>
        <p:spPr>
          <a:xfrm>
            <a:off x="6169340" y="1417673"/>
            <a:ext cx="1367682" cy="248209"/>
          </a:xfrm>
          <a:prstGeom prst="rect">
            <a:avLst/>
          </a:prstGeom>
          <a:noFill/>
        </p:spPr>
        <p:txBody>
          <a:bodyPr wrap="none" rtlCol="0">
            <a:spAutoFit/>
          </a:bodyPr>
          <a:lstStyle/>
          <a:p>
            <a:r>
              <a:rPr lang="it-IT" sz="1013" dirty="0"/>
              <a:t>Commissione europea</a:t>
            </a:r>
          </a:p>
        </p:txBody>
      </p:sp>
      <p:pic>
        <p:nvPicPr>
          <p:cNvPr id="3074" name="Picture 2" descr="Image result for eu flag">
            <a:extLst>
              <a:ext uri="{FF2B5EF4-FFF2-40B4-BE49-F238E27FC236}">
                <a16:creationId xmlns:a16="http://schemas.microsoft.com/office/drawing/2014/main" id="{A2615D39-6039-B046-8BB1-47D79A705E9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04997" y="1282847"/>
            <a:ext cx="725198" cy="481935"/>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a16="http://schemas.microsoft.com/office/drawing/2014/main" id="{7199A90F-4AC1-2C45-97A7-959355602E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2387" y="1981297"/>
            <a:ext cx="3872995" cy="2327917"/>
          </a:xfrm>
          <a:prstGeom prst="rect">
            <a:avLst/>
          </a:prstGeom>
        </p:spPr>
      </p:pic>
      <p:sp>
        <p:nvSpPr>
          <p:cNvPr id="11" name="Rettangolo 10">
            <a:extLst>
              <a:ext uri="{FF2B5EF4-FFF2-40B4-BE49-F238E27FC236}">
                <a16:creationId xmlns:a16="http://schemas.microsoft.com/office/drawing/2014/main" id="{E159D485-F7DD-7444-9790-8C2518054E21}"/>
              </a:ext>
            </a:extLst>
          </p:cNvPr>
          <p:cNvSpPr/>
          <p:nvPr/>
        </p:nvSpPr>
        <p:spPr>
          <a:xfrm>
            <a:off x="4504522" y="1898761"/>
            <a:ext cx="1493952" cy="2492990"/>
          </a:xfrm>
          <a:prstGeom prst="rect">
            <a:avLst/>
          </a:prstGeom>
          <a:ln>
            <a:solidFill>
              <a:schemeClr val="accent1"/>
            </a:solidFill>
          </a:ln>
        </p:spPr>
        <p:txBody>
          <a:bodyPr wrap="square">
            <a:spAutoFit/>
          </a:bodyPr>
          <a:lstStyle/>
          <a:p>
            <a:r>
              <a:rPr lang="en-GB" sz="600" dirty="0"/>
              <a:t>1. Novel networking and hardware (e.g. fixed and wireless communication networks, smart novel Internet architectures, experimentation platforms, computers, data centres) - 2. Novel software (e.g. cloud computing solutions and services, software development)  - 3. Content technologies and information management (e.g. big data handling, content handling and modelling, automatic learning) - 4. Advanced computing (e.g. customized and low power computing, high performance computing)  - 5. Components and systems (e.g. embedded ICT systems, miniaturisation / system integration, thin large organic and large area electronics, micro/</a:t>
            </a:r>
            <a:r>
              <a:rPr lang="en-GB" sz="600" dirty="0" err="1"/>
              <a:t>nano</a:t>
            </a:r>
            <a:r>
              <a:rPr lang="en-GB" sz="600" dirty="0"/>
              <a:t>-electronics, key enabling ICT technologies, photonics, robotics, sensors)  - 6. Human-centric ICT solutions (e.g. social media ICTs, ICTs for learning / teaching and gaming, multimodal natural computer interaction, language translation)  - 7. Software services or applications - 8. Trustworthy ICT / cyber security </a:t>
            </a:r>
          </a:p>
        </p:txBody>
      </p:sp>
      <p:sp>
        <p:nvSpPr>
          <p:cNvPr id="9" name="Titolo 7">
            <a:extLst>
              <a:ext uri="{FF2B5EF4-FFF2-40B4-BE49-F238E27FC236}">
                <a16:creationId xmlns:a16="http://schemas.microsoft.com/office/drawing/2014/main" id="{D18A3D12-23B2-0342-B7D2-FFB2E31E2C09}"/>
              </a:ext>
            </a:extLst>
          </p:cNvPr>
          <p:cNvSpPr txBox="1">
            <a:spLocks/>
          </p:cNvSpPr>
          <p:nvPr/>
        </p:nvSpPr>
        <p:spPr>
          <a:xfrm>
            <a:off x="475202" y="525982"/>
            <a:ext cx="8345669" cy="400678"/>
          </a:xfrm>
          <a:prstGeom prst="rect">
            <a:avLst/>
          </a:prstGeom>
        </p:spPr>
        <p:txBody>
          <a:bodyPr anchor="t" anchorCtr="0">
            <a:normAutofit/>
          </a:bodyPr>
          <a:lstStyle>
            <a:lvl1pPr algn="l" defTabSz="685800" rtl="0" eaLnBrk="1" latinLnBrk="0" hangingPunct="1">
              <a:lnSpc>
                <a:spcPct val="90000"/>
              </a:lnSpc>
              <a:spcBef>
                <a:spcPct val="0"/>
              </a:spcBef>
              <a:buNone/>
              <a:defRPr sz="2200" b="1" i="0" kern="1200" cap="all" baseline="0">
                <a:solidFill>
                  <a:schemeClr val="tx1"/>
                </a:solidFill>
                <a:latin typeface="Arial" panose="020B0604020202020204" pitchFamily="34" charset="0"/>
                <a:ea typeface="+mj-ea"/>
                <a:cs typeface="+mj-cs"/>
              </a:defRPr>
            </a:lvl1pPr>
          </a:lstStyle>
          <a:p>
            <a:pPr algn="ctr"/>
            <a:r>
              <a:rPr lang="it-IT" cap="none" dirty="0"/>
              <a:t>Il settore ICT in Sardegna:</a:t>
            </a:r>
          </a:p>
        </p:txBody>
      </p:sp>
      <p:sp>
        <p:nvSpPr>
          <p:cNvPr id="10" name="Segnaposto testo 8">
            <a:extLst>
              <a:ext uri="{FF2B5EF4-FFF2-40B4-BE49-F238E27FC236}">
                <a16:creationId xmlns:a16="http://schemas.microsoft.com/office/drawing/2014/main" id="{C11A6AB2-632A-0242-A370-10274804C334}"/>
              </a:ext>
            </a:extLst>
          </p:cNvPr>
          <p:cNvSpPr txBox="1">
            <a:spLocks/>
          </p:cNvSpPr>
          <p:nvPr/>
        </p:nvSpPr>
        <p:spPr>
          <a:xfrm>
            <a:off x="475203" y="999084"/>
            <a:ext cx="8298532" cy="407927"/>
          </a:xfrm>
          <a:prstGeom prst="rect">
            <a:avLst/>
          </a:prstGeom>
        </p:spPr>
        <p:txBody>
          <a:bodyPr anchor="t" anchorCtr="0"/>
          <a:lstStyle>
            <a:lvl1pPr marL="0" indent="0" algn="l" defTabSz="685800" rtl="0" eaLnBrk="1" latinLnBrk="0" hangingPunct="1">
              <a:lnSpc>
                <a:spcPct val="90000"/>
              </a:lnSpc>
              <a:spcBef>
                <a:spcPts val="750"/>
              </a:spcBef>
              <a:buFont typeface="Arial" panose="020B0604020202020204" pitchFamily="34" charset="0"/>
              <a:buNone/>
              <a:defRPr sz="1800" b="1" kern="1200" baseline="0">
                <a:solidFill>
                  <a:schemeClr val="tx1"/>
                </a:solidFill>
                <a:latin typeface="Arial" panose="020B0604020202020204" pitchFamily="34"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it-IT" dirty="0"/>
              <a:t>potenzialità degli appalti per l'innovazione e dell'innovazione</a:t>
            </a:r>
          </a:p>
        </p:txBody>
      </p:sp>
    </p:spTree>
    <p:extLst>
      <p:ext uri="{BB962C8B-B14F-4D97-AF65-F5344CB8AC3E}">
        <p14:creationId xmlns:p14="http://schemas.microsoft.com/office/powerpoint/2010/main" val="3587396206"/>
      </p:ext>
    </p:extLst>
  </p:cSld>
  <p:clrMapOvr>
    <a:masterClrMapping/>
  </p:clrMapOvr>
</p:sld>
</file>

<file path=ppt/theme/theme1.xml><?xml version="1.0" encoding="utf-8"?>
<a:theme xmlns:a="http://schemas.openxmlformats.org/drawingml/2006/main" name="Tema di Office">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20219</TotalTime>
  <Words>1503</Words>
  <Application>Microsoft Macintosh PowerPoint</Application>
  <PresentationFormat>Presentazione su schermo (16:9)</PresentationFormat>
  <Paragraphs>175</Paragraphs>
  <Slides>16</Slides>
  <Notes>10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16</vt:i4>
      </vt:variant>
    </vt:vector>
  </HeadingPairs>
  <TitlesOfParts>
    <vt:vector size="19" baseType="lpstr">
      <vt:lpstr>Arial</vt:lpstr>
      <vt:lpstr>Calibri</vt:lpstr>
      <vt:lpstr>Tema di Office</vt:lpstr>
      <vt:lpstr>Presentazione standard di PowerPoint</vt:lpstr>
      <vt:lpstr>Il settore ICT in Sardegna:</vt:lpstr>
      <vt:lpstr>Il settore ICT in Sardegna:</vt:lpstr>
      <vt:lpstr>Il settore ICT in Sardegna:</vt:lpstr>
      <vt:lpstr>Presentazione standard di PowerPoint</vt:lpstr>
      <vt:lpstr>Il settore ICT in Sardegna:</vt:lpstr>
      <vt:lpstr>Presentazione standard di PowerPoint</vt:lpstr>
      <vt:lpstr>Presentazione standard di PowerPoint</vt:lpstr>
      <vt:lpstr>Presentazione standard di PowerPoint</vt:lpstr>
      <vt:lpstr>Presentazione standard di PowerPoint</vt:lpstr>
      <vt:lpstr>ICT PER LA CULTURA</vt:lpstr>
      <vt:lpstr>ICT PER L’ISTRUZIONE</vt:lpstr>
      <vt:lpstr>ICT PER LE SMART CITIES</vt:lpstr>
      <vt:lpstr>ICT PER LA RICERCA</vt:lpstr>
      <vt:lpstr>ICT PER IL TURISMO</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Francesco Molinari</cp:lastModifiedBy>
  <cp:revision>146</cp:revision>
  <dcterms:created xsi:type="dcterms:W3CDTF">2018-10-08T15:45:40Z</dcterms:created>
  <dcterms:modified xsi:type="dcterms:W3CDTF">2019-01-13T22:16:33Z</dcterms:modified>
</cp:coreProperties>
</file>