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27"/>
  </p:normalViewPr>
  <p:slideViewPr>
    <p:cSldViewPr snapToGrid="0" snapToObjects="1">
      <p:cViewPr varScale="1">
        <p:scale>
          <a:sx n="88" d="100"/>
          <a:sy n="88" d="100"/>
        </p:scale>
        <p:origin x="8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7" descr="Immagin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olo Testo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2905432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0" y="4442131"/>
            <a:ext cx="9144000" cy="361336"/>
          </a:xfrm>
          <a:prstGeom prst="rect">
            <a:avLst/>
          </a:prstGeom>
        </p:spPr>
        <p:txBody>
          <a:bodyPr/>
          <a:lstStyle>
            <a:lvl1pPr algn="ctr">
              <a:defRPr sz="1300" cap="all">
                <a:solidFill>
                  <a:srgbClr val="0070C0"/>
                </a:solidFill>
              </a:defRPr>
            </a:lvl1pPr>
            <a:lvl2pPr algn="ctr">
              <a:defRPr sz="1300" cap="all">
                <a:solidFill>
                  <a:srgbClr val="0070C0"/>
                </a:solidFill>
              </a:defRPr>
            </a:lvl2pPr>
            <a:lvl3pPr algn="ctr">
              <a:defRPr sz="1300" cap="all">
                <a:solidFill>
                  <a:srgbClr val="0070C0"/>
                </a:solidFill>
              </a:defRPr>
            </a:lvl3pPr>
            <a:lvl4pPr algn="ctr">
              <a:defRPr sz="1300" cap="all">
                <a:solidFill>
                  <a:srgbClr val="0070C0"/>
                </a:solidFill>
              </a:defRPr>
            </a:lvl4pPr>
            <a:lvl5pPr algn="ctr">
              <a:defRPr sz="1300" cap="all">
                <a:solidFill>
                  <a:srgbClr val="0070C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olo Testo"/>
          <p:cNvSpPr txBox="1">
            <a:spLocks noGrp="1"/>
          </p:cNvSpPr>
          <p:nvPr>
            <p:ph type="title"/>
          </p:nvPr>
        </p:nvSpPr>
        <p:spPr>
          <a:xfrm>
            <a:off x="4278876" y="1486002"/>
            <a:ext cx="3798324" cy="2141118"/>
          </a:xfrm>
          <a:prstGeom prst="rect">
            <a:avLst/>
          </a:prstGeom>
        </p:spPr>
        <p:txBody>
          <a:bodyPr/>
          <a:lstStyle>
            <a:lvl1pPr>
              <a:defRPr sz="4000" cap="none">
                <a:solidFill>
                  <a:srgbClr val="FFFFFF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2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278876" y="4003030"/>
            <a:ext cx="2243845" cy="294539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81025" indent="-123825">
              <a:buSzPct val="100000"/>
              <a:buChar char="•"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62989" indent="-148589">
              <a:buSzPct val="100000"/>
              <a:buChar char="•"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36700" indent="-165100">
              <a:buSzPct val="100000"/>
              <a:buChar char="•"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93900" indent="-165100">
              <a:buSzPct val="100000"/>
              <a:buChar char="•"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itolo Testo"/>
          <p:cNvSpPr txBox="1">
            <a:spLocks noGrp="1"/>
          </p:cNvSpPr>
          <p:nvPr>
            <p:ph type="title"/>
          </p:nvPr>
        </p:nvSpPr>
        <p:spPr>
          <a:xfrm>
            <a:off x="4084320" y="721361"/>
            <a:ext cx="3962401" cy="3301999"/>
          </a:xfrm>
          <a:prstGeom prst="rect">
            <a:avLst/>
          </a:prstGeom>
        </p:spPr>
        <p:txBody>
          <a:bodyPr anchor="ctr"/>
          <a:lstStyle>
            <a:lvl1pPr>
              <a:defRPr sz="3600" cap="none">
                <a:solidFill>
                  <a:srgbClr val="FFFFFF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084320" y="4307840"/>
            <a:ext cx="3962401" cy="355600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3" name="Corpo livello uno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2" name="Corpo livello uno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Immagine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345440" y="1290321"/>
            <a:ext cx="8412321" cy="487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45440" y="1945322"/>
            <a:ext cx="8432801" cy="59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all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all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all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all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all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all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all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all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all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457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914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1371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1828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2286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2743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3200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3657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u.eu-supply.com/ctm/Company/CompanyInformation/Index/249176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hyperlink" Target="https://riksarkivet.se/startpag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kgv.doffin.no/ctm/Company/CompanyInformation/Index/267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t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hyperlink" Target="https://www.unica.it/unica/it/enti_imprese_s02_ss07.pag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hyperlink" Target="https://www.venis.it/it/node/537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tiff"/><Relationship Id="rId4" Type="http://schemas.openxmlformats.org/officeDocument/2006/relationships/image" Target="../media/image23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rogetto Innovazione.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00000"/>
              </a:lnSpc>
              <a:defRPr sz="2300" cap="none">
                <a:latin typeface="Verdana"/>
                <a:ea typeface="Verdana"/>
                <a:cs typeface="Verdana"/>
                <a:sym typeface="Verdana"/>
              </a:defRPr>
            </a:pPr>
            <a:r>
              <a:t>Progetto Innovazione. </a:t>
            </a:r>
          </a:p>
          <a:p>
            <a:pPr defTabSz="457200">
              <a:lnSpc>
                <a:spcPct val="100000"/>
              </a:lnSpc>
              <a:defRPr sz="2300" cap="none">
                <a:latin typeface="Verdana"/>
                <a:ea typeface="Verdana"/>
                <a:cs typeface="Verdana"/>
                <a:sym typeface="Verdana"/>
              </a:defRPr>
            </a:pPr>
            <a:r>
              <a:t>Gli appalti innovativi nel settore del Turismo, Cultura e Ambiente</a:t>
            </a:r>
          </a:p>
        </p:txBody>
      </p:sp>
      <p:sp>
        <p:nvSpPr>
          <p:cNvPr id="63" name="Maurizio battelli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Maurizio battelli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olo 3"/>
          <p:cNvSpPr txBox="1">
            <a:spLocks noGrp="1"/>
          </p:cNvSpPr>
          <p:nvPr>
            <p:ph type="title"/>
          </p:nvPr>
        </p:nvSpPr>
        <p:spPr>
          <a:xfrm>
            <a:off x="345441" y="1290321"/>
            <a:ext cx="4226560" cy="487998"/>
          </a:xfrm>
          <a:prstGeom prst="rect">
            <a:avLst/>
          </a:prstGeom>
        </p:spPr>
        <p:txBody>
          <a:bodyPr/>
          <a:lstStyle/>
          <a:p>
            <a:r>
              <a:t>AMBIENTE</a:t>
            </a:r>
          </a:p>
        </p:txBody>
      </p:sp>
      <p:sp>
        <p:nvSpPr>
          <p:cNvPr id="210" name="Segnaposto testo 4"/>
          <p:cNvSpPr txBox="1">
            <a:spLocks noGrp="1"/>
          </p:cNvSpPr>
          <p:nvPr>
            <p:ph type="body" sz="quarter" idx="1"/>
          </p:nvPr>
        </p:nvSpPr>
        <p:spPr>
          <a:xfrm>
            <a:off x="345440" y="1945322"/>
            <a:ext cx="8517206" cy="594678"/>
          </a:xfrm>
          <a:prstGeom prst="rect">
            <a:avLst/>
          </a:prstGeom>
        </p:spPr>
        <p:txBody>
          <a:bodyPr/>
          <a:lstStyle/>
          <a:p>
            <a:r>
              <a:t>Dialogo competitivo (CPV 73300000)</a:t>
            </a:r>
          </a:p>
        </p:txBody>
      </p:sp>
      <p:sp>
        <p:nvSpPr>
          <p:cNvPr id="211" name="Segnaposto contenuto 5"/>
          <p:cNvSpPr txBox="1"/>
          <p:nvPr/>
        </p:nvSpPr>
        <p:spPr>
          <a:xfrm>
            <a:off x="4963886" y="2336199"/>
            <a:ext cx="4023808" cy="3677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Committente: </a:t>
            </a:r>
            <a:r>
              <a:rPr sz="1600" b="0"/>
              <a:t>TACR - Agenzia Tecnologica della Repubblica Ceca -</a:t>
            </a:r>
            <a:r>
              <a:rPr sz="1600" b="0" u="sng">
                <a:solidFill>
                  <a:srgbClr val="2F5597"/>
                </a:solidFill>
              </a:rPr>
              <a:t>https://www.tenderarena.cz/profil/detail.jsf?identifikator=TACR  </a:t>
            </a:r>
            <a:endParaRPr sz="1600"/>
          </a:p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Importo: </a:t>
            </a:r>
            <a:r>
              <a:rPr sz="1600" b="0"/>
              <a:t>CZK 6 M (EUR 0,22 M)</a:t>
            </a:r>
            <a:endParaRPr sz="1600"/>
          </a:p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Oggetto: </a:t>
            </a:r>
            <a:r>
              <a:rPr sz="1600" b="0"/>
              <a:t>Ricerca di metalli pesanti (Be, Ge, Ga, In) nelle ceneri volanti della polvere di carbone. Mappatura, definizione e valutazione della fonte e sviluppo di tecnologie minerarie e di elaborazione economicamente / ecologicamente applicabili.</a:t>
            </a:r>
            <a:endParaRPr sz="1600"/>
          </a:p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Stato: </a:t>
            </a:r>
            <a:r>
              <a:rPr sz="1600" b="0"/>
              <a:t>aperto (candidature entro il 30/11/2018)</a:t>
            </a:r>
          </a:p>
        </p:txBody>
      </p:sp>
      <p:sp>
        <p:nvSpPr>
          <p:cNvPr id="212" name="CasellaDiTesto 1"/>
          <p:cNvSpPr txBox="1"/>
          <p:nvPr/>
        </p:nvSpPr>
        <p:spPr>
          <a:xfrm>
            <a:off x="5978771" y="1290321"/>
            <a:ext cx="161917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Repubblica Ceca</a:t>
            </a:r>
          </a:p>
        </p:txBody>
      </p:sp>
      <p:pic>
        <p:nvPicPr>
          <p:cNvPr id="213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6398" y="1208802"/>
            <a:ext cx="979643" cy="650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magine 2" descr="Immagin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3153" y="2539999"/>
            <a:ext cx="4023807" cy="3182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olo 3"/>
          <p:cNvSpPr txBox="1">
            <a:spLocks noGrp="1"/>
          </p:cNvSpPr>
          <p:nvPr>
            <p:ph type="title"/>
          </p:nvPr>
        </p:nvSpPr>
        <p:spPr>
          <a:xfrm>
            <a:off x="345441" y="1290321"/>
            <a:ext cx="4226560" cy="487998"/>
          </a:xfrm>
          <a:prstGeom prst="rect">
            <a:avLst/>
          </a:prstGeom>
        </p:spPr>
        <p:txBody>
          <a:bodyPr/>
          <a:lstStyle/>
          <a:p>
            <a:r>
              <a:t>AMBIENTE</a:t>
            </a:r>
          </a:p>
        </p:txBody>
      </p:sp>
      <p:sp>
        <p:nvSpPr>
          <p:cNvPr id="217" name="Segnaposto testo 4"/>
          <p:cNvSpPr txBox="1">
            <a:spLocks noGrp="1"/>
          </p:cNvSpPr>
          <p:nvPr>
            <p:ph type="body" sz="quarter" idx="1"/>
          </p:nvPr>
        </p:nvSpPr>
        <p:spPr>
          <a:xfrm>
            <a:off x="345440" y="1945322"/>
            <a:ext cx="8517206" cy="594678"/>
          </a:xfrm>
          <a:prstGeom prst="rect">
            <a:avLst/>
          </a:prstGeom>
        </p:spPr>
        <p:txBody>
          <a:bodyPr/>
          <a:lstStyle/>
          <a:p>
            <a:r>
              <a:t>Partenariato per l’innovazione (CPV 60100000)</a:t>
            </a:r>
          </a:p>
        </p:txBody>
      </p:sp>
      <p:sp>
        <p:nvSpPr>
          <p:cNvPr id="218" name="Segnaposto contenuto 5"/>
          <p:cNvSpPr txBox="1"/>
          <p:nvPr/>
        </p:nvSpPr>
        <p:spPr>
          <a:xfrm>
            <a:off x="5762171" y="2582939"/>
            <a:ext cx="3225524" cy="3677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Committente: </a:t>
            </a:r>
            <a:r>
              <a:rPr sz="1600" b="0"/>
              <a:t>Transport for London - </a:t>
            </a:r>
            <a:r>
              <a:rPr sz="1600" b="0" u="sng">
                <a:solidFill>
                  <a:srgbClr val="2F5597"/>
                </a:solidFill>
              </a:rPr>
              <a:t>https://procontract.due-north.com/ </a:t>
            </a:r>
            <a:endParaRPr sz="1600"/>
          </a:p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Importo: </a:t>
            </a:r>
            <a:r>
              <a:rPr sz="1600" b="0"/>
              <a:t>GBP 2,2 M (EUR 2,52 M)</a:t>
            </a:r>
            <a:endParaRPr sz="1600"/>
          </a:p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Oggetto: </a:t>
            </a:r>
            <a:r>
              <a:rPr sz="1600" b="0"/>
              <a:t>London RoadLab. New and untested solutions to reduce the adverse impact of roadworks by making them safer, smarter and/or more inclusive.</a:t>
            </a:r>
            <a:endParaRPr sz="1600"/>
          </a:p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Stato: </a:t>
            </a:r>
            <a:r>
              <a:rPr sz="1600" b="0"/>
              <a:t>aperto (candidature entro il 26/11/2018)</a:t>
            </a:r>
          </a:p>
        </p:txBody>
      </p:sp>
      <p:sp>
        <p:nvSpPr>
          <p:cNvPr id="219" name="CasellaDiTesto 1"/>
          <p:cNvSpPr txBox="1"/>
          <p:nvPr/>
        </p:nvSpPr>
        <p:spPr>
          <a:xfrm>
            <a:off x="6210999" y="1290321"/>
            <a:ext cx="125205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Regno Unito</a:t>
            </a:r>
          </a:p>
        </p:txBody>
      </p:sp>
      <p:pic>
        <p:nvPicPr>
          <p:cNvPr id="220" name="Immagine 7" descr="Immagin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247" y="1189533"/>
            <a:ext cx="1196885" cy="594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magine 2" descr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79" y="2707004"/>
            <a:ext cx="5067379" cy="28454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olo 3"/>
          <p:cNvSpPr txBox="1">
            <a:spLocks noGrp="1"/>
          </p:cNvSpPr>
          <p:nvPr>
            <p:ph type="title"/>
          </p:nvPr>
        </p:nvSpPr>
        <p:spPr>
          <a:xfrm>
            <a:off x="345441" y="1290321"/>
            <a:ext cx="4226560" cy="487998"/>
          </a:xfrm>
          <a:prstGeom prst="rect">
            <a:avLst/>
          </a:prstGeom>
        </p:spPr>
        <p:txBody>
          <a:bodyPr/>
          <a:lstStyle/>
          <a:p>
            <a:r>
              <a:t>AMBIENTE</a:t>
            </a:r>
          </a:p>
        </p:txBody>
      </p:sp>
      <p:sp>
        <p:nvSpPr>
          <p:cNvPr id="224" name="Segnaposto testo 4"/>
          <p:cNvSpPr txBox="1">
            <a:spLocks noGrp="1"/>
          </p:cNvSpPr>
          <p:nvPr>
            <p:ph type="body" sz="quarter" idx="1"/>
          </p:nvPr>
        </p:nvSpPr>
        <p:spPr>
          <a:xfrm>
            <a:off x="345440" y="1945322"/>
            <a:ext cx="8517206" cy="594678"/>
          </a:xfrm>
          <a:prstGeom prst="rect">
            <a:avLst/>
          </a:prstGeom>
        </p:spPr>
        <p:txBody>
          <a:bodyPr/>
          <a:lstStyle/>
          <a:p>
            <a:r>
              <a:t>Partenariato per l’innovazione (CPV 90731400)</a:t>
            </a:r>
          </a:p>
        </p:txBody>
      </p:sp>
      <p:sp>
        <p:nvSpPr>
          <p:cNvPr id="225" name="Segnaposto contenuto 5"/>
          <p:cNvSpPr txBox="1"/>
          <p:nvPr/>
        </p:nvSpPr>
        <p:spPr>
          <a:xfrm>
            <a:off x="5762171" y="2582939"/>
            <a:ext cx="3225524" cy="3677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Committente: </a:t>
            </a:r>
            <a:r>
              <a:rPr sz="1600" b="0"/>
              <a:t>Ufficio statale per la protezione della natura, dell'ambiente e dei consumatori del Nord Reno-Westfalia - </a:t>
            </a:r>
            <a:r>
              <a:rPr sz="1600" b="0" u="sng">
                <a:solidFill>
                  <a:srgbClr val="2F5597"/>
                </a:solidFill>
              </a:rPr>
              <a:t>https://www.lanuv.nrw.de/ </a:t>
            </a:r>
            <a:endParaRPr sz="1600"/>
          </a:p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Importo: </a:t>
            </a:r>
            <a:r>
              <a:rPr sz="1600" b="0"/>
              <a:t>EUR 3,5 M</a:t>
            </a:r>
            <a:endParaRPr sz="1600"/>
          </a:p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Oggetto: </a:t>
            </a:r>
            <a:r>
              <a:rPr sz="1600" b="0"/>
              <a:t>Fornitura di contenitori di ridotto ingombro ed alta flessibilità per gli strumenti di misurazione del traffico veicolare.</a:t>
            </a:r>
            <a:endParaRPr sz="1600"/>
          </a:p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Stato: </a:t>
            </a:r>
            <a:r>
              <a:rPr sz="1600" b="0"/>
              <a:t>aggiudicato (in data 17/09/2018)</a:t>
            </a:r>
          </a:p>
        </p:txBody>
      </p:sp>
      <p:sp>
        <p:nvSpPr>
          <p:cNvPr id="226" name="CasellaDiTesto 1"/>
          <p:cNvSpPr txBox="1"/>
          <p:nvPr/>
        </p:nvSpPr>
        <p:spPr>
          <a:xfrm>
            <a:off x="6472254" y="1290321"/>
            <a:ext cx="101597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Germania</a:t>
            </a:r>
          </a:p>
        </p:txBody>
      </p:sp>
      <p:pic>
        <p:nvPicPr>
          <p:cNvPr id="227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796" y="2966356"/>
            <a:ext cx="4678247" cy="2491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magine 8" descr="Immagin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1225" y="1179156"/>
            <a:ext cx="991129" cy="594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olo 3"/>
          <p:cNvSpPr txBox="1">
            <a:spLocks noGrp="1"/>
          </p:cNvSpPr>
          <p:nvPr>
            <p:ph type="title"/>
          </p:nvPr>
        </p:nvSpPr>
        <p:spPr>
          <a:xfrm>
            <a:off x="345441" y="1290321"/>
            <a:ext cx="4226560" cy="487998"/>
          </a:xfrm>
          <a:prstGeom prst="rect">
            <a:avLst/>
          </a:prstGeom>
        </p:spPr>
        <p:txBody>
          <a:bodyPr/>
          <a:lstStyle/>
          <a:p>
            <a:r>
              <a:t>AMBIENTE</a:t>
            </a:r>
          </a:p>
        </p:txBody>
      </p:sp>
      <p:sp>
        <p:nvSpPr>
          <p:cNvPr id="231" name="Segnaposto testo 4"/>
          <p:cNvSpPr txBox="1">
            <a:spLocks noGrp="1"/>
          </p:cNvSpPr>
          <p:nvPr>
            <p:ph type="body" sz="quarter" idx="1"/>
          </p:nvPr>
        </p:nvSpPr>
        <p:spPr>
          <a:xfrm>
            <a:off x="345439" y="1945322"/>
            <a:ext cx="7433996" cy="594678"/>
          </a:xfrm>
          <a:prstGeom prst="rect">
            <a:avLst/>
          </a:prstGeom>
        </p:spPr>
        <p:txBody>
          <a:bodyPr/>
          <a:lstStyle/>
          <a:p>
            <a:r>
              <a:t>Appalto di ricerca e sviluppo (CPV 73200000)</a:t>
            </a:r>
          </a:p>
        </p:txBody>
      </p:sp>
      <p:sp>
        <p:nvSpPr>
          <p:cNvPr id="232" name="Segnaposto contenuto 5"/>
          <p:cNvSpPr txBox="1"/>
          <p:nvPr/>
        </p:nvSpPr>
        <p:spPr>
          <a:xfrm>
            <a:off x="5399313" y="2394856"/>
            <a:ext cx="3588380" cy="3773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Committente: </a:t>
            </a:r>
            <a:r>
              <a:rPr sz="1600" b="0"/>
              <a:t>Amministrazione delle strade pubbliche norvegesi - </a:t>
            </a:r>
            <a:r>
              <a:rPr sz="1600" b="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https://eu.eu-supply.com/ctm/Company/CompanyInformation/Index/249176</a:t>
            </a:r>
            <a:endParaRPr sz="1600"/>
          </a:p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Importo: </a:t>
            </a:r>
            <a:r>
              <a:rPr sz="1600" b="0"/>
              <a:t>NOK 2M (EUR 0,21M)</a:t>
            </a:r>
            <a:endParaRPr sz="1600"/>
          </a:p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Oggetto: </a:t>
            </a:r>
            <a:r>
              <a:rPr sz="1600" b="0"/>
              <a:t>Assistance in various testing research that deals with methods and equipment for efficient operation of foot and bicycle facilities</a:t>
            </a:r>
            <a:endParaRPr sz="1600"/>
          </a:p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Stato: </a:t>
            </a:r>
            <a:r>
              <a:rPr sz="1600" b="0"/>
              <a:t>aggiudicato (in data 04/07/2018) a centro di ricerca localizzato a Trondheim</a:t>
            </a:r>
          </a:p>
        </p:txBody>
      </p:sp>
      <p:sp>
        <p:nvSpPr>
          <p:cNvPr id="233" name="CasellaDiTesto 1"/>
          <p:cNvSpPr txBox="1"/>
          <p:nvPr/>
        </p:nvSpPr>
        <p:spPr>
          <a:xfrm>
            <a:off x="6568944" y="1286414"/>
            <a:ext cx="93839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Norvegia</a:t>
            </a:r>
          </a:p>
        </p:txBody>
      </p:sp>
      <p:pic>
        <p:nvPicPr>
          <p:cNvPr id="234" name="Picture 2" descr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020" y="1186045"/>
            <a:ext cx="985543" cy="715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magine 7" descr="Immagin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" y="2984088"/>
            <a:ext cx="4572001" cy="2565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olo 3"/>
          <p:cNvSpPr txBox="1">
            <a:spLocks noGrp="1"/>
          </p:cNvSpPr>
          <p:nvPr>
            <p:ph type="title"/>
          </p:nvPr>
        </p:nvSpPr>
        <p:spPr>
          <a:xfrm>
            <a:off x="345441" y="1290321"/>
            <a:ext cx="4226560" cy="487998"/>
          </a:xfrm>
          <a:prstGeom prst="rect">
            <a:avLst/>
          </a:prstGeom>
        </p:spPr>
        <p:txBody>
          <a:bodyPr/>
          <a:lstStyle/>
          <a:p>
            <a:r>
              <a:t>CULTURA</a:t>
            </a:r>
          </a:p>
        </p:txBody>
      </p:sp>
      <p:sp>
        <p:nvSpPr>
          <p:cNvPr id="238" name="Segnaposto testo 4"/>
          <p:cNvSpPr txBox="1">
            <a:spLocks noGrp="1"/>
          </p:cNvSpPr>
          <p:nvPr>
            <p:ph type="body" sz="quarter" idx="1"/>
          </p:nvPr>
        </p:nvSpPr>
        <p:spPr>
          <a:xfrm>
            <a:off x="345440" y="1945322"/>
            <a:ext cx="8517206" cy="594678"/>
          </a:xfrm>
          <a:prstGeom prst="rect">
            <a:avLst/>
          </a:prstGeom>
        </p:spPr>
        <p:txBody>
          <a:bodyPr/>
          <a:lstStyle/>
          <a:p>
            <a:r>
              <a:t>Appalto pre-commerciale (CPV 73000000, 48000000)</a:t>
            </a:r>
          </a:p>
        </p:txBody>
      </p:sp>
      <p:sp>
        <p:nvSpPr>
          <p:cNvPr id="239" name="Segnaposto contenuto 5"/>
          <p:cNvSpPr txBox="1"/>
          <p:nvPr/>
        </p:nvSpPr>
        <p:spPr>
          <a:xfrm>
            <a:off x="5646056" y="2405788"/>
            <a:ext cx="3341637" cy="361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Committente: </a:t>
            </a:r>
            <a:r>
              <a:rPr sz="1600" b="0"/>
              <a:t>National Archives of Sweden (Riksarkivet) – </a:t>
            </a:r>
            <a:r>
              <a:rPr sz="1600" b="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https://riksarkivet.se/startpage</a:t>
            </a:r>
            <a:r>
              <a:rPr sz="1600" b="0"/>
              <a:t> </a:t>
            </a:r>
            <a:endParaRPr sz="1600"/>
          </a:p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Importo: </a:t>
            </a:r>
            <a:r>
              <a:rPr sz="1600" b="0"/>
              <a:t>EUR 2,8 M  </a:t>
            </a:r>
            <a:endParaRPr sz="1600"/>
          </a:p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Oggetto: </a:t>
            </a:r>
            <a:r>
              <a:rPr sz="1600" b="0"/>
              <a:t>Establishment of a set of tools and procedures for gaining full control over the technical properties of digital content intended for long-term preservation by memory institutions.</a:t>
            </a:r>
            <a:endParaRPr sz="1600"/>
          </a:p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Stato: </a:t>
            </a:r>
            <a:r>
              <a:rPr sz="1600" b="0"/>
              <a:t>aggiudicato (in data 28/10/2014) a 6 PMI da BE, ES, FR e UK</a:t>
            </a:r>
          </a:p>
        </p:txBody>
      </p:sp>
      <p:sp>
        <p:nvSpPr>
          <p:cNvPr id="240" name="CasellaDiTesto 1"/>
          <p:cNvSpPr txBox="1"/>
          <p:nvPr/>
        </p:nvSpPr>
        <p:spPr>
          <a:xfrm>
            <a:off x="6588369" y="1290321"/>
            <a:ext cx="6714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Svezia</a:t>
            </a:r>
          </a:p>
        </p:txBody>
      </p:sp>
      <p:pic>
        <p:nvPicPr>
          <p:cNvPr id="241" name="Picture 2" descr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47" y="1192455"/>
            <a:ext cx="1074010" cy="669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magine 9" descr="Immagin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0" y="2623503"/>
            <a:ext cx="5200037" cy="246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magine 10" descr="Immagin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99" y="5236709"/>
            <a:ext cx="16891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Picture 4" descr="Pictur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00448" y="5168357"/>
            <a:ext cx="990601" cy="67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icture 6" descr="Picture 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64243" y="5168357"/>
            <a:ext cx="939801" cy="673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olo 3"/>
          <p:cNvSpPr txBox="1">
            <a:spLocks noGrp="1"/>
          </p:cNvSpPr>
          <p:nvPr>
            <p:ph type="title"/>
          </p:nvPr>
        </p:nvSpPr>
        <p:spPr>
          <a:xfrm>
            <a:off x="345441" y="1290321"/>
            <a:ext cx="4226560" cy="487998"/>
          </a:xfrm>
          <a:prstGeom prst="rect">
            <a:avLst/>
          </a:prstGeom>
        </p:spPr>
        <p:txBody>
          <a:bodyPr/>
          <a:lstStyle/>
          <a:p>
            <a:r>
              <a:t>CULTURA</a:t>
            </a:r>
          </a:p>
        </p:txBody>
      </p:sp>
      <p:sp>
        <p:nvSpPr>
          <p:cNvPr id="248" name="Segnaposto testo 4"/>
          <p:cNvSpPr txBox="1">
            <a:spLocks noGrp="1"/>
          </p:cNvSpPr>
          <p:nvPr>
            <p:ph type="body" sz="quarter" idx="1"/>
          </p:nvPr>
        </p:nvSpPr>
        <p:spPr>
          <a:xfrm>
            <a:off x="345440" y="1945322"/>
            <a:ext cx="8517206" cy="594678"/>
          </a:xfrm>
          <a:prstGeom prst="rect">
            <a:avLst/>
          </a:prstGeom>
        </p:spPr>
        <p:txBody>
          <a:bodyPr/>
          <a:lstStyle/>
          <a:p>
            <a:r>
              <a:t>Appalto di ricerca e sviluppo (CPV 80000000)</a:t>
            </a:r>
          </a:p>
        </p:txBody>
      </p:sp>
      <p:sp>
        <p:nvSpPr>
          <p:cNvPr id="249" name="Segnaposto contenuto 5"/>
          <p:cNvSpPr txBox="1"/>
          <p:nvPr/>
        </p:nvSpPr>
        <p:spPr>
          <a:xfrm>
            <a:off x="5675086" y="2379738"/>
            <a:ext cx="3312609" cy="3677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Committente: </a:t>
            </a:r>
            <a:r>
              <a:rPr sz="1600" b="0"/>
              <a:t>Welsh Government - </a:t>
            </a:r>
            <a:r>
              <a:rPr sz="1600" b="0" u="sng">
                <a:solidFill>
                  <a:srgbClr val="2F5597"/>
                </a:solidFill>
              </a:rPr>
              <a:t>https://www.sell2wales.gov.wales/search/Search_AuthProfile.aspx?ID=AA0007</a:t>
            </a:r>
            <a:endParaRPr sz="1600"/>
          </a:p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Importo: </a:t>
            </a:r>
            <a:r>
              <a:rPr sz="1600" b="0"/>
              <a:t>GBP 0,6 M (EUR 0,7 M)</a:t>
            </a:r>
            <a:endParaRPr sz="1600"/>
          </a:p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Oggetto: </a:t>
            </a:r>
            <a:r>
              <a:rPr sz="1600" b="0"/>
              <a:t>Development of a new curriculum for settings and schools in Wales through a collaborative process between Welsh Government, regional consortia and school based practitioners.</a:t>
            </a:r>
            <a:endParaRPr sz="1600"/>
          </a:p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Stato: </a:t>
            </a:r>
            <a:r>
              <a:rPr sz="1600" b="0"/>
              <a:t>aggiudicato (in data 21/08/2018) a GBP 0,4 M</a:t>
            </a:r>
          </a:p>
        </p:txBody>
      </p:sp>
      <p:sp>
        <p:nvSpPr>
          <p:cNvPr id="250" name="CasellaDiTesto 1"/>
          <p:cNvSpPr txBox="1"/>
          <p:nvPr/>
        </p:nvSpPr>
        <p:spPr>
          <a:xfrm>
            <a:off x="6138426" y="1290321"/>
            <a:ext cx="125205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Regno Unito</a:t>
            </a:r>
          </a:p>
        </p:txBody>
      </p:sp>
      <p:pic>
        <p:nvPicPr>
          <p:cNvPr id="251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022" y="2825668"/>
            <a:ext cx="5116189" cy="2742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magine 8" descr="Immagin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247" y="1189533"/>
            <a:ext cx="1196885" cy="5946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olo 3"/>
          <p:cNvSpPr txBox="1">
            <a:spLocks noGrp="1"/>
          </p:cNvSpPr>
          <p:nvPr>
            <p:ph type="title"/>
          </p:nvPr>
        </p:nvSpPr>
        <p:spPr>
          <a:xfrm>
            <a:off x="345441" y="1290321"/>
            <a:ext cx="4226560" cy="487998"/>
          </a:xfrm>
          <a:prstGeom prst="rect">
            <a:avLst/>
          </a:prstGeom>
        </p:spPr>
        <p:txBody>
          <a:bodyPr/>
          <a:lstStyle/>
          <a:p>
            <a:r>
              <a:t>CULTURA</a:t>
            </a:r>
          </a:p>
        </p:txBody>
      </p:sp>
      <p:sp>
        <p:nvSpPr>
          <p:cNvPr id="255" name="Segnaposto testo 4"/>
          <p:cNvSpPr txBox="1">
            <a:spLocks noGrp="1"/>
          </p:cNvSpPr>
          <p:nvPr>
            <p:ph type="body" sz="quarter" idx="1"/>
          </p:nvPr>
        </p:nvSpPr>
        <p:spPr>
          <a:xfrm>
            <a:off x="345439" y="1945322"/>
            <a:ext cx="7433996" cy="594678"/>
          </a:xfrm>
          <a:prstGeom prst="rect">
            <a:avLst/>
          </a:prstGeom>
        </p:spPr>
        <p:txBody>
          <a:bodyPr/>
          <a:lstStyle/>
          <a:p>
            <a:r>
              <a:t>Partenariato per l’innovazione (CPV 37820000)</a:t>
            </a:r>
          </a:p>
        </p:txBody>
      </p:sp>
      <p:sp>
        <p:nvSpPr>
          <p:cNvPr id="256" name="Segnaposto contenuto 5"/>
          <p:cNvSpPr txBox="1"/>
          <p:nvPr/>
        </p:nvSpPr>
        <p:spPr>
          <a:xfrm>
            <a:off x="5399313" y="2394856"/>
            <a:ext cx="3588380" cy="3773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Committente: </a:t>
            </a:r>
            <a:r>
              <a:rPr sz="1600" b="0"/>
              <a:t>Statsbygg (Agenzia del Governo norvegese) - </a:t>
            </a:r>
            <a:r>
              <a:rPr sz="1600" b="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https://kgv.doffin.no/ctm/Company/CompanyInformation/Index/2672</a:t>
            </a:r>
            <a:r>
              <a:rPr sz="1600" b="0"/>
              <a:t> – per conto del Museo Nazionale d’Arte, Architettura e Design</a:t>
            </a:r>
            <a:endParaRPr sz="1600"/>
          </a:p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Importo: </a:t>
            </a:r>
            <a:r>
              <a:rPr sz="1600" b="0"/>
              <a:t>non disponibile</a:t>
            </a:r>
            <a:endParaRPr sz="1600"/>
          </a:p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Oggetto: </a:t>
            </a:r>
            <a:r>
              <a:rPr sz="1600" b="0"/>
              <a:t>Sviluppo di cavalletti mobili / motorizzati con equipaggiamento per fotografia e software di controllo</a:t>
            </a:r>
            <a:endParaRPr sz="1600"/>
          </a:p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Stato: </a:t>
            </a:r>
            <a:r>
              <a:rPr sz="1600" b="0"/>
              <a:t>avviso di preinformazione in data 31/05/2018 per verificare l’esistenza di soluzioni di mercato</a:t>
            </a:r>
          </a:p>
        </p:txBody>
      </p:sp>
      <p:sp>
        <p:nvSpPr>
          <p:cNvPr id="257" name="CasellaDiTesto 1"/>
          <p:cNvSpPr txBox="1"/>
          <p:nvPr/>
        </p:nvSpPr>
        <p:spPr>
          <a:xfrm>
            <a:off x="6568944" y="1286414"/>
            <a:ext cx="93839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Norvegia</a:t>
            </a:r>
          </a:p>
        </p:txBody>
      </p:sp>
      <p:pic>
        <p:nvPicPr>
          <p:cNvPr id="258" name="Picture 2" descr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020" y="1186045"/>
            <a:ext cx="985543" cy="715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magine 2" descr="Immagin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5663" y="2540000"/>
            <a:ext cx="4753429" cy="3215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olo 3"/>
          <p:cNvSpPr txBox="1">
            <a:spLocks noGrp="1"/>
          </p:cNvSpPr>
          <p:nvPr>
            <p:ph type="title"/>
          </p:nvPr>
        </p:nvSpPr>
        <p:spPr>
          <a:xfrm>
            <a:off x="345441" y="1290321"/>
            <a:ext cx="4226560" cy="487998"/>
          </a:xfrm>
          <a:prstGeom prst="rect">
            <a:avLst/>
          </a:prstGeom>
        </p:spPr>
        <p:txBody>
          <a:bodyPr/>
          <a:lstStyle/>
          <a:p>
            <a:r>
              <a:t>cultura</a:t>
            </a:r>
          </a:p>
        </p:txBody>
      </p:sp>
      <p:sp>
        <p:nvSpPr>
          <p:cNvPr id="262" name="Segnaposto testo 4"/>
          <p:cNvSpPr txBox="1">
            <a:spLocks noGrp="1"/>
          </p:cNvSpPr>
          <p:nvPr>
            <p:ph type="body" sz="quarter" idx="1"/>
          </p:nvPr>
        </p:nvSpPr>
        <p:spPr>
          <a:xfrm>
            <a:off x="345440" y="1945322"/>
            <a:ext cx="7492273" cy="594678"/>
          </a:xfrm>
          <a:prstGeom prst="rect">
            <a:avLst/>
          </a:prstGeom>
        </p:spPr>
        <p:txBody>
          <a:bodyPr/>
          <a:lstStyle/>
          <a:p>
            <a:r>
              <a:t>Partenariato per l’innovazione (CPV 73120000)</a:t>
            </a:r>
          </a:p>
        </p:txBody>
      </p:sp>
      <p:sp>
        <p:nvSpPr>
          <p:cNvPr id="263" name="Segnaposto contenuto 5"/>
          <p:cNvSpPr txBox="1"/>
          <p:nvPr/>
        </p:nvSpPr>
        <p:spPr>
          <a:xfrm>
            <a:off x="5747658" y="2422387"/>
            <a:ext cx="3240037" cy="4435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Committente: </a:t>
            </a:r>
            <a:r>
              <a:rPr sz="1600" b="0"/>
              <a:t>Università di Cagliari </a:t>
            </a:r>
            <a:r>
              <a:rPr sz="1600" b="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https://www.unica.it/unica/it/enti_imprese_s02_ss07.page</a:t>
            </a:r>
            <a:r>
              <a:rPr sz="1600" b="0"/>
              <a:t> </a:t>
            </a:r>
            <a:endParaRPr sz="1600"/>
          </a:p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Importo: </a:t>
            </a:r>
            <a:r>
              <a:rPr sz="1600" b="0"/>
              <a:t>EUR 368.000</a:t>
            </a:r>
            <a:endParaRPr sz="1600"/>
          </a:p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Oggetto: </a:t>
            </a:r>
            <a:r>
              <a:rPr sz="1600" b="0"/>
              <a:t>Sviluppo di una architettura informatica di interazione tra ricerca, imprese e altri stakeholder finalizzata al trasferimento tecnologico — Progetto UniCa STARTS</a:t>
            </a:r>
            <a:endParaRPr sz="1600"/>
          </a:p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Stato: </a:t>
            </a:r>
            <a:r>
              <a:rPr sz="1600" b="0"/>
              <a:t>appalto cofinanziato da Sardegna Ricerche, scaduto in data 21/09/2018</a:t>
            </a:r>
          </a:p>
        </p:txBody>
      </p:sp>
      <p:sp>
        <p:nvSpPr>
          <p:cNvPr id="264" name="CasellaDiTesto 1"/>
          <p:cNvSpPr txBox="1"/>
          <p:nvPr/>
        </p:nvSpPr>
        <p:spPr>
          <a:xfrm>
            <a:off x="6766563" y="1290321"/>
            <a:ext cx="55944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Italia</a:t>
            </a:r>
          </a:p>
        </p:txBody>
      </p:sp>
      <p:pic>
        <p:nvPicPr>
          <p:cNvPr id="265" name="Immagine 6" descr="Immagin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01828" y="1204993"/>
            <a:ext cx="1092007" cy="728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magine 8" descr="Immagin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63" y="2552325"/>
            <a:ext cx="4891315" cy="30570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itolo 3"/>
          <p:cNvSpPr txBox="1">
            <a:spLocks noGrp="1"/>
          </p:cNvSpPr>
          <p:nvPr>
            <p:ph type="title"/>
          </p:nvPr>
        </p:nvSpPr>
        <p:spPr>
          <a:xfrm>
            <a:off x="345441" y="1290321"/>
            <a:ext cx="4226560" cy="487998"/>
          </a:xfrm>
          <a:prstGeom prst="rect">
            <a:avLst/>
          </a:prstGeom>
        </p:spPr>
        <p:txBody>
          <a:bodyPr/>
          <a:lstStyle/>
          <a:p>
            <a:r>
              <a:t>TURISMO</a:t>
            </a:r>
          </a:p>
        </p:txBody>
      </p:sp>
      <p:sp>
        <p:nvSpPr>
          <p:cNvPr id="269" name="Segnaposto testo 4"/>
          <p:cNvSpPr txBox="1">
            <a:spLocks noGrp="1"/>
          </p:cNvSpPr>
          <p:nvPr>
            <p:ph type="body" sz="quarter" idx="1"/>
          </p:nvPr>
        </p:nvSpPr>
        <p:spPr>
          <a:xfrm>
            <a:off x="345440" y="1945322"/>
            <a:ext cx="7492273" cy="594678"/>
          </a:xfrm>
          <a:prstGeom prst="rect">
            <a:avLst/>
          </a:prstGeom>
        </p:spPr>
        <p:txBody>
          <a:bodyPr/>
          <a:lstStyle/>
          <a:p>
            <a:r>
              <a:t>Partenariato per l’innovazione (CPV 72262000-9)</a:t>
            </a:r>
          </a:p>
        </p:txBody>
      </p:sp>
      <p:sp>
        <p:nvSpPr>
          <p:cNvPr id="270" name="Segnaposto contenuto 5"/>
          <p:cNvSpPr txBox="1"/>
          <p:nvPr/>
        </p:nvSpPr>
        <p:spPr>
          <a:xfrm>
            <a:off x="5994400" y="2422387"/>
            <a:ext cx="2993294" cy="380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Committente: </a:t>
            </a:r>
            <a:r>
              <a:rPr sz="1600" b="0"/>
              <a:t>Venis (Azienda Trasporti Comune di Venezia) - </a:t>
            </a:r>
            <a:r>
              <a:rPr sz="1600" b="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https://www.venis.it/it/node/537</a:t>
            </a:r>
            <a:r>
              <a:rPr sz="1600" b="0"/>
              <a:t> </a:t>
            </a:r>
            <a:endParaRPr sz="1600"/>
          </a:p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Importo: </a:t>
            </a:r>
            <a:r>
              <a:rPr sz="1600" b="0"/>
              <a:t>EUR 3,2 M</a:t>
            </a:r>
            <a:endParaRPr sz="1600"/>
          </a:p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Oggetto: </a:t>
            </a:r>
            <a:r>
              <a:rPr sz="1600" b="0"/>
              <a:t>Sviluppo e successiva realizzazione di un sistema integrato per il controllo e la gestione della mobilità e della sicurezza stradale («Smart Control Room»)</a:t>
            </a:r>
            <a:endParaRPr sz="1600"/>
          </a:p>
          <a:p>
            <a:pPr algn="just">
              <a:lnSpc>
                <a:spcPts val="1900"/>
              </a:lnSpc>
              <a:spcBef>
                <a:spcPts val="1000"/>
              </a:spcBef>
              <a:defRPr b="1"/>
            </a:pPr>
            <a:r>
              <a:t>Stato: </a:t>
            </a:r>
            <a:r>
              <a:rPr sz="1600" b="0"/>
              <a:t>In corso – prequalifica scaduta in data 7/8/2017</a:t>
            </a:r>
          </a:p>
        </p:txBody>
      </p:sp>
      <p:sp>
        <p:nvSpPr>
          <p:cNvPr id="271" name="CasellaDiTesto 1"/>
          <p:cNvSpPr txBox="1"/>
          <p:nvPr/>
        </p:nvSpPr>
        <p:spPr>
          <a:xfrm>
            <a:off x="6766563" y="1290321"/>
            <a:ext cx="55944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Italia</a:t>
            </a:r>
          </a:p>
        </p:txBody>
      </p:sp>
      <p:pic>
        <p:nvPicPr>
          <p:cNvPr id="272" name="Immagine 6" descr="Immagin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01828" y="1204993"/>
            <a:ext cx="1092007" cy="728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magine 2" descr="Immagin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9188" y="2552325"/>
            <a:ext cx="4586595" cy="2585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magine 7" descr="Immagin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88" y="5280943"/>
            <a:ext cx="3441701" cy="58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GGET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OGGETTO</a:t>
            </a:r>
          </a:p>
        </p:txBody>
      </p:sp>
      <p:sp>
        <p:nvSpPr>
          <p:cNvPr id="66" name="Il seminario intende approfondire le potenzialità…"/>
          <p:cNvSpPr txBox="1">
            <a:spLocks noGrp="1"/>
          </p:cNvSpPr>
          <p:nvPr>
            <p:ph type="body" idx="1"/>
          </p:nvPr>
        </p:nvSpPr>
        <p:spPr>
          <a:xfrm>
            <a:off x="345440" y="1945322"/>
            <a:ext cx="8432801" cy="3102058"/>
          </a:xfrm>
          <a:prstGeom prst="rect">
            <a:avLst/>
          </a:prstGeom>
        </p:spPr>
        <p:txBody>
          <a:bodyPr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1807" b="0">
                <a:latin typeface="Verdana"/>
                <a:ea typeface="Verdana"/>
                <a:cs typeface="Verdana"/>
                <a:sym typeface="Verdana"/>
              </a:defRPr>
            </a:pPr>
            <a:r>
              <a:rPr b="1"/>
              <a:t>Il seminario intende approfondire le potenzialità 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1807" b="0">
                <a:latin typeface="Verdana"/>
                <a:ea typeface="Verdana"/>
                <a:cs typeface="Verdana"/>
                <a:sym typeface="Verdana"/>
              </a:defRPr>
            </a:pPr>
            <a:endParaRPr b="1"/>
          </a:p>
          <a:p>
            <a:pPr defTabSz="457200">
              <a:lnSpc>
                <a:spcPct val="100000"/>
              </a:lnSpc>
              <a:spcBef>
                <a:spcPts val="0"/>
              </a:spcBef>
              <a:defRPr sz="1807" b="0">
                <a:latin typeface="Verdana"/>
                <a:ea typeface="Verdana"/>
                <a:cs typeface="Verdana"/>
                <a:sym typeface="Verdana"/>
              </a:defRPr>
            </a:pPr>
            <a:r>
              <a:t>per questo specifico settore</a:t>
            </a:r>
            <a:r>
              <a:rPr b="1"/>
              <a:t> degli appalti per l'innovazione - </a:t>
            </a:r>
            <a:r>
              <a:t>relativi a soluzioni non ancora esistenti sul mercato e ottenibili attraverso procedure selettive come quelle degli appalti precommerciali </a:t>
            </a:r>
            <a:endParaRPr b="1"/>
          </a:p>
          <a:p>
            <a:pPr defTabSz="457200">
              <a:lnSpc>
                <a:spcPct val="100000"/>
              </a:lnSpc>
              <a:spcBef>
                <a:spcPts val="0"/>
              </a:spcBef>
              <a:defRPr sz="1807" b="0">
                <a:latin typeface="Verdana"/>
                <a:ea typeface="Verdana"/>
                <a:cs typeface="Verdana"/>
                <a:sym typeface="Verdana"/>
              </a:defRPr>
            </a:pPr>
            <a:endParaRPr b="1"/>
          </a:p>
          <a:p>
            <a:pPr defTabSz="457200">
              <a:lnSpc>
                <a:spcPct val="100000"/>
              </a:lnSpc>
              <a:spcBef>
                <a:spcPts val="0"/>
              </a:spcBef>
              <a:defRPr sz="1807" b="0">
                <a:latin typeface="Verdana"/>
                <a:ea typeface="Verdana"/>
                <a:cs typeface="Verdana"/>
                <a:sym typeface="Verdana"/>
              </a:defRPr>
            </a:pPr>
            <a:r>
              <a:rPr b="1"/>
              <a:t>e dell'innovazione - </a:t>
            </a:r>
            <a:r>
              <a:t>relativi a soluzioni esistenti sul mercato ma per le quali occorra una riprogettazione specifica o comunque un’innovazione nelle caratteristiche tecniche o tecnologiche, organizzative, procedurali.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erchio"/>
          <p:cNvSpPr/>
          <p:nvPr/>
        </p:nvSpPr>
        <p:spPr>
          <a:xfrm>
            <a:off x="6817954" y="2700517"/>
            <a:ext cx="1456965" cy="1456966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9" name="Cerchio"/>
          <p:cNvSpPr/>
          <p:nvPr/>
        </p:nvSpPr>
        <p:spPr>
          <a:xfrm>
            <a:off x="2013725" y="2700517"/>
            <a:ext cx="1456965" cy="1456966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0" name="OFFERTA"/>
          <p:cNvSpPr txBox="1"/>
          <p:nvPr/>
        </p:nvSpPr>
        <p:spPr>
          <a:xfrm>
            <a:off x="2279762" y="3243579"/>
            <a:ext cx="92489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OFFERTA</a:t>
            </a:r>
          </a:p>
        </p:txBody>
      </p:sp>
      <p:sp>
        <p:nvSpPr>
          <p:cNvPr id="71" name="DOMANDA"/>
          <p:cNvSpPr txBox="1"/>
          <p:nvPr/>
        </p:nvSpPr>
        <p:spPr>
          <a:xfrm>
            <a:off x="6975942" y="3243579"/>
            <a:ext cx="114098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DOMANDA</a:t>
            </a:r>
          </a:p>
        </p:txBody>
      </p:sp>
      <p:sp>
        <p:nvSpPr>
          <p:cNvPr id="72" name="DMO"/>
          <p:cNvSpPr txBox="1"/>
          <p:nvPr/>
        </p:nvSpPr>
        <p:spPr>
          <a:xfrm>
            <a:off x="2446413" y="4726633"/>
            <a:ext cx="59159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DMO</a:t>
            </a:r>
          </a:p>
        </p:txBody>
      </p:sp>
      <p:grpSp>
        <p:nvGrpSpPr>
          <p:cNvPr id="76" name="Gruppo"/>
          <p:cNvGrpSpPr/>
          <p:nvPr/>
        </p:nvGrpSpPr>
        <p:grpSpPr>
          <a:xfrm>
            <a:off x="50899" y="2434878"/>
            <a:ext cx="1745306" cy="1998112"/>
            <a:chOff x="0" y="0"/>
            <a:chExt cx="1745304" cy="1998111"/>
          </a:xfrm>
        </p:grpSpPr>
        <p:sp>
          <p:nvSpPr>
            <p:cNvPr id="73" name="OPERATORI"/>
            <p:cNvSpPr txBox="1"/>
            <p:nvPr/>
          </p:nvSpPr>
          <p:spPr>
            <a:xfrm>
              <a:off x="291777" y="0"/>
              <a:ext cx="1161751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r>
                <a:t>OPERATORI</a:t>
              </a:r>
            </a:p>
          </p:txBody>
        </p:sp>
        <p:sp>
          <p:nvSpPr>
            <p:cNvPr id="74" name="BENI CULTURALI"/>
            <p:cNvSpPr txBox="1"/>
            <p:nvPr/>
          </p:nvSpPr>
          <p:spPr>
            <a:xfrm>
              <a:off x="66135" y="808701"/>
              <a:ext cx="1613035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r>
                <a:t>BENI CULTURALI</a:t>
              </a:r>
            </a:p>
          </p:txBody>
        </p:sp>
        <p:sp>
          <p:nvSpPr>
            <p:cNvPr id="75" name="BENI AMBIENTALI"/>
            <p:cNvSpPr txBox="1"/>
            <p:nvPr/>
          </p:nvSpPr>
          <p:spPr>
            <a:xfrm>
              <a:off x="0" y="1627271"/>
              <a:ext cx="1745305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r>
                <a:t>BENI AMBIENTALI</a:t>
              </a:r>
            </a:p>
          </p:txBody>
        </p:sp>
      </p:grpSp>
      <p:grpSp>
        <p:nvGrpSpPr>
          <p:cNvPr id="79" name="Gruppo"/>
          <p:cNvGrpSpPr/>
          <p:nvPr/>
        </p:nvGrpSpPr>
        <p:grpSpPr>
          <a:xfrm>
            <a:off x="3683036" y="1381195"/>
            <a:ext cx="1869206" cy="4299747"/>
            <a:chOff x="0" y="0"/>
            <a:chExt cx="1869204" cy="4299746"/>
          </a:xfrm>
        </p:grpSpPr>
        <p:sp>
          <p:nvSpPr>
            <p:cNvPr id="77" name="Rettangolo"/>
            <p:cNvSpPr/>
            <p:nvPr/>
          </p:nvSpPr>
          <p:spPr>
            <a:xfrm>
              <a:off x="524588" y="0"/>
              <a:ext cx="893088" cy="429974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78" name="INTERMEDIAZIONE"/>
            <p:cNvSpPr txBox="1"/>
            <p:nvPr/>
          </p:nvSpPr>
          <p:spPr>
            <a:xfrm>
              <a:off x="0" y="1862384"/>
              <a:ext cx="1869205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r>
                <a:t>INTERMEDIAZIONE</a:t>
              </a:r>
            </a:p>
          </p:txBody>
        </p:sp>
      </p:grpSp>
      <p:sp>
        <p:nvSpPr>
          <p:cNvPr id="80" name="CANALI DI INFO"/>
          <p:cNvSpPr txBox="1"/>
          <p:nvPr/>
        </p:nvSpPr>
        <p:spPr>
          <a:xfrm>
            <a:off x="6156930" y="1457539"/>
            <a:ext cx="155298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CANALI DI INFO</a:t>
            </a:r>
          </a:p>
        </p:txBody>
      </p:sp>
      <p:sp>
        <p:nvSpPr>
          <p:cNvPr id="81" name="CANALI SCELTA"/>
          <p:cNvSpPr txBox="1"/>
          <p:nvPr/>
        </p:nvSpPr>
        <p:spPr>
          <a:xfrm>
            <a:off x="3910550" y="1457539"/>
            <a:ext cx="14872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CANALI SCELTA</a:t>
            </a:r>
          </a:p>
        </p:txBody>
      </p:sp>
      <p:sp>
        <p:nvSpPr>
          <p:cNvPr id="82" name="CANALI ACQUISTO"/>
          <p:cNvSpPr txBox="1"/>
          <p:nvPr/>
        </p:nvSpPr>
        <p:spPr>
          <a:xfrm>
            <a:off x="3795450" y="1975146"/>
            <a:ext cx="181183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CANALI ACQUISTO</a:t>
            </a:r>
          </a:p>
        </p:txBody>
      </p:sp>
      <p:sp>
        <p:nvSpPr>
          <p:cNvPr id="83" name="sub-DMO"/>
          <p:cNvSpPr txBox="1"/>
          <p:nvPr/>
        </p:nvSpPr>
        <p:spPr>
          <a:xfrm>
            <a:off x="2249401" y="5189133"/>
            <a:ext cx="98561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i="1"/>
              <a:t>sub-</a:t>
            </a:r>
            <a:r>
              <a:t>DMO</a:t>
            </a:r>
          </a:p>
        </p:txBody>
      </p:sp>
      <p:sp>
        <p:nvSpPr>
          <p:cNvPr id="84" name="CANALI SOCIAL"/>
          <p:cNvSpPr txBox="1"/>
          <p:nvPr/>
        </p:nvSpPr>
        <p:spPr>
          <a:xfrm>
            <a:off x="5598566" y="4801778"/>
            <a:ext cx="15077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CANALI SOCIAL</a:t>
            </a:r>
          </a:p>
        </p:txBody>
      </p:sp>
      <p:sp>
        <p:nvSpPr>
          <p:cNvPr id="89" name="Linea di collegamento"/>
          <p:cNvSpPr/>
          <p:nvPr/>
        </p:nvSpPr>
        <p:spPr>
          <a:xfrm>
            <a:off x="1569504" y="2892648"/>
            <a:ext cx="5271188" cy="3510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3" extrusionOk="0">
                <a:moveTo>
                  <a:pt x="0" y="16203"/>
                </a:moveTo>
                <a:cubicBezTo>
                  <a:pt x="7199" y="-5099"/>
                  <a:pt x="14399" y="-5397"/>
                  <a:pt x="21600" y="15310"/>
                </a:cubicBezTo>
              </a:path>
            </a:pathLst>
          </a:custGeom>
          <a:ln w="12700">
            <a:solidFill>
              <a:schemeClr val="accent2">
                <a:satOff val="-18194"/>
                <a:lumOff val="-11215"/>
              </a:schemeClr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cxnSp>
        <p:nvCxnSpPr>
          <p:cNvPr id="86" name="Linea di collegamento"/>
          <p:cNvCxnSpPr>
            <a:stCxn id="81" idx="0"/>
            <a:endCxn id="68" idx="0"/>
          </p:cNvCxnSpPr>
          <p:nvPr/>
        </p:nvCxnSpPr>
        <p:spPr>
          <a:xfrm>
            <a:off x="4654168" y="1642959"/>
            <a:ext cx="2892269" cy="1786041"/>
          </a:xfrm>
          <a:prstGeom prst="straightConnector1">
            <a:avLst/>
          </a:prstGeom>
          <a:ln w="12700">
            <a:solidFill>
              <a:schemeClr val="accent2">
                <a:satOff val="-18194"/>
                <a:lumOff val="-11215"/>
              </a:schemeClr>
            </a:solidFill>
            <a:miter/>
            <a:headEnd type="triangle"/>
          </a:ln>
        </p:spPr>
      </p:cxnSp>
      <p:cxnSp>
        <p:nvCxnSpPr>
          <p:cNvPr id="87" name="Linea di collegamento"/>
          <p:cNvCxnSpPr>
            <a:stCxn id="80" idx="0"/>
            <a:endCxn id="68" idx="0"/>
          </p:cNvCxnSpPr>
          <p:nvPr/>
        </p:nvCxnSpPr>
        <p:spPr>
          <a:xfrm>
            <a:off x="6933420" y="1642959"/>
            <a:ext cx="613017" cy="1786041"/>
          </a:xfrm>
          <a:prstGeom prst="straightConnector1">
            <a:avLst/>
          </a:prstGeom>
          <a:ln w="12700">
            <a:solidFill>
              <a:schemeClr val="accent2">
                <a:satOff val="-18194"/>
                <a:lumOff val="-11215"/>
              </a:schemeClr>
            </a:solidFill>
            <a:miter/>
            <a:headEnd type="triangle"/>
          </a:ln>
        </p:spPr>
      </p:cxnSp>
      <p:cxnSp>
        <p:nvCxnSpPr>
          <p:cNvPr id="88" name="Linea di collegamento"/>
          <p:cNvCxnSpPr>
            <a:stCxn id="69" idx="0"/>
            <a:endCxn id="82" idx="0"/>
          </p:cNvCxnSpPr>
          <p:nvPr/>
        </p:nvCxnSpPr>
        <p:spPr>
          <a:xfrm flipV="1">
            <a:off x="2742207" y="2160566"/>
            <a:ext cx="1959159" cy="1268434"/>
          </a:xfrm>
          <a:prstGeom prst="straightConnector1">
            <a:avLst/>
          </a:prstGeom>
          <a:ln w="12700">
            <a:solidFill>
              <a:schemeClr val="accent2">
                <a:satOff val="-18194"/>
                <a:lumOff val="-11215"/>
              </a:schemeClr>
            </a:solidFill>
            <a:miter/>
            <a:headEnd type="triangle"/>
          </a:ln>
        </p:spPr>
      </p:cxn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2" animBg="1" advAuto="0"/>
      <p:bldP spid="76" grpId="1" animBg="1" advAuto="0"/>
      <p:bldP spid="79" grpId="4" animBg="1" advAuto="0"/>
      <p:bldP spid="80" grpId="5" animBg="1" advAuto="0"/>
      <p:bldP spid="81" grpId="6" animBg="1" advAuto="0"/>
      <p:bldP spid="82" grpId="7" animBg="1" advAuto="0"/>
      <p:bldP spid="83" grpId="3" animBg="1" advAuto="0"/>
      <p:bldP spid="84" grpId="8" animBg="1" advAuto="0"/>
      <p:bldP spid="89" grpId="12" animBg="1" advAuto="0"/>
      <p:bldP spid="86" grpId="10" animBg="1" advAuto="0"/>
      <p:bldP spid="87" grpId="9" animBg="1" advAuto="0"/>
      <p:bldP spid="88" grpId="1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ttangolo"/>
          <p:cNvSpPr/>
          <p:nvPr/>
        </p:nvSpPr>
        <p:spPr>
          <a:xfrm>
            <a:off x="40175" y="4732200"/>
            <a:ext cx="1766754" cy="902102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2" name="Cerchio"/>
          <p:cNvSpPr/>
          <p:nvPr/>
        </p:nvSpPr>
        <p:spPr>
          <a:xfrm>
            <a:off x="6817954" y="2700517"/>
            <a:ext cx="1456965" cy="1456966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3" name="Cerchio"/>
          <p:cNvSpPr/>
          <p:nvPr/>
        </p:nvSpPr>
        <p:spPr>
          <a:xfrm>
            <a:off x="2013725" y="2700517"/>
            <a:ext cx="1456965" cy="1456966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4" name="OFFERTA"/>
          <p:cNvSpPr txBox="1"/>
          <p:nvPr/>
        </p:nvSpPr>
        <p:spPr>
          <a:xfrm>
            <a:off x="2279762" y="3243579"/>
            <a:ext cx="92489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OFFERTA</a:t>
            </a:r>
          </a:p>
        </p:txBody>
      </p:sp>
      <p:sp>
        <p:nvSpPr>
          <p:cNvPr id="95" name="DOMANDA"/>
          <p:cNvSpPr txBox="1"/>
          <p:nvPr/>
        </p:nvSpPr>
        <p:spPr>
          <a:xfrm>
            <a:off x="6975942" y="3243579"/>
            <a:ext cx="114098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DOMANDA</a:t>
            </a:r>
          </a:p>
        </p:txBody>
      </p:sp>
      <p:sp>
        <p:nvSpPr>
          <p:cNvPr id="96" name="DMO"/>
          <p:cNvSpPr txBox="1"/>
          <p:nvPr/>
        </p:nvSpPr>
        <p:spPr>
          <a:xfrm>
            <a:off x="2446413" y="4726633"/>
            <a:ext cx="59159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DMO</a:t>
            </a:r>
          </a:p>
        </p:txBody>
      </p:sp>
      <p:sp>
        <p:nvSpPr>
          <p:cNvPr id="97" name="OPERATORI"/>
          <p:cNvSpPr txBox="1"/>
          <p:nvPr/>
        </p:nvSpPr>
        <p:spPr>
          <a:xfrm>
            <a:off x="342677" y="2434878"/>
            <a:ext cx="11617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OPERATORI</a:t>
            </a:r>
          </a:p>
        </p:txBody>
      </p:sp>
      <p:sp>
        <p:nvSpPr>
          <p:cNvPr id="98" name="BENI CULTURALI"/>
          <p:cNvSpPr txBox="1"/>
          <p:nvPr/>
        </p:nvSpPr>
        <p:spPr>
          <a:xfrm>
            <a:off x="117035" y="3243579"/>
            <a:ext cx="161303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BENI CULTURALI</a:t>
            </a:r>
          </a:p>
        </p:txBody>
      </p:sp>
      <p:sp>
        <p:nvSpPr>
          <p:cNvPr id="99" name="BENI AMBIENTALI"/>
          <p:cNvSpPr txBox="1"/>
          <p:nvPr/>
        </p:nvSpPr>
        <p:spPr>
          <a:xfrm>
            <a:off x="50899" y="4062149"/>
            <a:ext cx="174530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BENI AMBIENTALI</a:t>
            </a:r>
          </a:p>
        </p:txBody>
      </p:sp>
      <p:sp>
        <p:nvSpPr>
          <p:cNvPr id="100" name="Rettangolo"/>
          <p:cNvSpPr/>
          <p:nvPr/>
        </p:nvSpPr>
        <p:spPr>
          <a:xfrm>
            <a:off x="4207625" y="1381195"/>
            <a:ext cx="893088" cy="4299747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1" name="INTERMEDIAZIONE"/>
          <p:cNvSpPr txBox="1"/>
          <p:nvPr/>
        </p:nvSpPr>
        <p:spPr>
          <a:xfrm>
            <a:off x="3683036" y="3243579"/>
            <a:ext cx="186920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INTERMEDIAZIONE</a:t>
            </a:r>
          </a:p>
        </p:txBody>
      </p:sp>
      <p:sp>
        <p:nvSpPr>
          <p:cNvPr id="102" name="CANALI DI INFO"/>
          <p:cNvSpPr txBox="1"/>
          <p:nvPr/>
        </p:nvSpPr>
        <p:spPr>
          <a:xfrm>
            <a:off x="6156930" y="1457539"/>
            <a:ext cx="155298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CANALI DI INFO</a:t>
            </a:r>
          </a:p>
        </p:txBody>
      </p:sp>
      <p:sp>
        <p:nvSpPr>
          <p:cNvPr id="103" name="CANALI SCELTA"/>
          <p:cNvSpPr txBox="1"/>
          <p:nvPr/>
        </p:nvSpPr>
        <p:spPr>
          <a:xfrm>
            <a:off x="3910550" y="1457539"/>
            <a:ext cx="14872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CANALI SCELTA</a:t>
            </a:r>
          </a:p>
        </p:txBody>
      </p:sp>
      <p:sp>
        <p:nvSpPr>
          <p:cNvPr id="104" name="CANALI ACQUISTO"/>
          <p:cNvSpPr txBox="1"/>
          <p:nvPr/>
        </p:nvSpPr>
        <p:spPr>
          <a:xfrm>
            <a:off x="3795450" y="1975146"/>
            <a:ext cx="181183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CANALI ACQUISTO</a:t>
            </a:r>
          </a:p>
        </p:txBody>
      </p:sp>
      <p:sp>
        <p:nvSpPr>
          <p:cNvPr id="105" name="sub-DMO"/>
          <p:cNvSpPr txBox="1"/>
          <p:nvPr/>
        </p:nvSpPr>
        <p:spPr>
          <a:xfrm>
            <a:off x="2249401" y="5189133"/>
            <a:ext cx="98561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i="1"/>
              <a:t>sub-</a:t>
            </a:r>
            <a:r>
              <a:t>DMO</a:t>
            </a:r>
          </a:p>
        </p:txBody>
      </p:sp>
      <p:sp>
        <p:nvSpPr>
          <p:cNvPr id="106" name="CANALI SOCIAL"/>
          <p:cNvSpPr txBox="1"/>
          <p:nvPr/>
        </p:nvSpPr>
        <p:spPr>
          <a:xfrm>
            <a:off x="5598566" y="4801778"/>
            <a:ext cx="15077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CANALI SOCIAL</a:t>
            </a:r>
          </a:p>
        </p:txBody>
      </p:sp>
      <p:cxnSp>
        <p:nvCxnSpPr>
          <p:cNvPr id="107" name="Linea di collegamento"/>
          <p:cNvCxnSpPr>
            <a:stCxn id="97" idx="0"/>
            <a:endCxn id="92" idx="0"/>
          </p:cNvCxnSpPr>
          <p:nvPr/>
        </p:nvCxnSpPr>
        <p:spPr>
          <a:xfrm>
            <a:off x="923552" y="2620298"/>
            <a:ext cx="6622885" cy="808702"/>
          </a:xfrm>
          <a:prstGeom prst="straightConnector1">
            <a:avLst/>
          </a:prstGeom>
          <a:ln w="12700">
            <a:solidFill>
              <a:schemeClr val="accent2">
                <a:satOff val="-18194"/>
                <a:lumOff val="-11215"/>
              </a:schemeClr>
            </a:solidFill>
            <a:miter lim="400000"/>
            <a:headEnd type="triangle"/>
          </a:ln>
        </p:spPr>
      </p:cxnSp>
      <p:cxnSp>
        <p:nvCxnSpPr>
          <p:cNvPr id="108" name="Linea di collegamento"/>
          <p:cNvCxnSpPr>
            <a:stCxn id="103" idx="0"/>
            <a:endCxn id="92" idx="0"/>
          </p:cNvCxnSpPr>
          <p:nvPr/>
        </p:nvCxnSpPr>
        <p:spPr>
          <a:xfrm>
            <a:off x="4654168" y="1642959"/>
            <a:ext cx="2892269" cy="1786041"/>
          </a:xfrm>
          <a:prstGeom prst="straightConnector1">
            <a:avLst/>
          </a:prstGeom>
          <a:ln w="12700">
            <a:solidFill>
              <a:schemeClr val="accent2">
                <a:satOff val="-18194"/>
                <a:lumOff val="-11215"/>
              </a:schemeClr>
            </a:solidFill>
            <a:miter/>
            <a:headEnd type="triangle"/>
          </a:ln>
        </p:spPr>
      </p:cxnSp>
      <p:cxnSp>
        <p:nvCxnSpPr>
          <p:cNvPr id="109" name="Linea di collegamento"/>
          <p:cNvCxnSpPr>
            <a:stCxn id="102" idx="0"/>
            <a:endCxn id="92" idx="0"/>
          </p:cNvCxnSpPr>
          <p:nvPr/>
        </p:nvCxnSpPr>
        <p:spPr>
          <a:xfrm>
            <a:off x="6933420" y="1642959"/>
            <a:ext cx="613017" cy="1786041"/>
          </a:xfrm>
          <a:prstGeom prst="straightConnector1">
            <a:avLst/>
          </a:prstGeom>
          <a:ln w="12700">
            <a:solidFill>
              <a:schemeClr val="accent2">
                <a:satOff val="-18194"/>
                <a:lumOff val="-11215"/>
              </a:schemeClr>
            </a:solidFill>
            <a:miter/>
            <a:headEnd type="triangle"/>
          </a:ln>
        </p:spPr>
      </p:cxnSp>
      <p:cxnSp>
        <p:nvCxnSpPr>
          <p:cNvPr id="110" name="Linea di collegamento"/>
          <p:cNvCxnSpPr>
            <a:stCxn id="93" idx="0"/>
            <a:endCxn id="104" idx="0"/>
          </p:cNvCxnSpPr>
          <p:nvPr/>
        </p:nvCxnSpPr>
        <p:spPr>
          <a:xfrm flipV="1">
            <a:off x="2742207" y="2160566"/>
            <a:ext cx="1959159" cy="1268434"/>
          </a:xfrm>
          <a:prstGeom prst="straightConnector1">
            <a:avLst/>
          </a:prstGeom>
          <a:ln w="12700">
            <a:solidFill>
              <a:schemeClr val="accent2">
                <a:satOff val="-18194"/>
                <a:lumOff val="-11215"/>
              </a:schemeClr>
            </a:solidFill>
            <a:miter/>
            <a:headEnd type="triangle"/>
          </a:ln>
        </p:spPr>
      </p:cxnSp>
      <p:sp>
        <p:nvSpPr>
          <p:cNvPr id="111" name="DATA INTELLIGENCE"/>
          <p:cNvSpPr txBox="1"/>
          <p:nvPr/>
        </p:nvSpPr>
        <p:spPr>
          <a:xfrm>
            <a:off x="359234" y="4880719"/>
            <a:ext cx="1128637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r>
              <a:t>DATA INTELLIGENCE</a:t>
            </a:r>
          </a:p>
        </p:txBody>
      </p:sp>
      <p:sp>
        <p:nvSpPr>
          <p:cNvPr id="112" name="SICUREZZA"/>
          <p:cNvSpPr txBox="1"/>
          <p:nvPr/>
        </p:nvSpPr>
        <p:spPr>
          <a:xfrm>
            <a:off x="359234" y="5246283"/>
            <a:ext cx="66578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r>
              <a:t>SICUREZZA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erchio"/>
          <p:cNvSpPr/>
          <p:nvPr/>
        </p:nvSpPr>
        <p:spPr>
          <a:xfrm>
            <a:off x="6817954" y="2700517"/>
            <a:ext cx="1456965" cy="1456966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5" name="Cerchio"/>
          <p:cNvSpPr/>
          <p:nvPr/>
        </p:nvSpPr>
        <p:spPr>
          <a:xfrm>
            <a:off x="2013725" y="2700517"/>
            <a:ext cx="1456965" cy="1456966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6" name="OFFERTA"/>
          <p:cNvSpPr txBox="1"/>
          <p:nvPr/>
        </p:nvSpPr>
        <p:spPr>
          <a:xfrm>
            <a:off x="2279762" y="3243579"/>
            <a:ext cx="92489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OFFERTA</a:t>
            </a:r>
          </a:p>
        </p:txBody>
      </p:sp>
      <p:sp>
        <p:nvSpPr>
          <p:cNvPr id="117" name="DOMANDA"/>
          <p:cNvSpPr txBox="1"/>
          <p:nvPr/>
        </p:nvSpPr>
        <p:spPr>
          <a:xfrm>
            <a:off x="6975942" y="3243579"/>
            <a:ext cx="114098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DOMANDA</a:t>
            </a:r>
          </a:p>
        </p:txBody>
      </p:sp>
      <p:sp>
        <p:nvSpPr>
          <p:cNvPr id="118" name="DMO"/>
          <p:cNvSpPr txBox="1"/>
          <p:nvPr/>
        </p:nvSpPr>
        <p:spPr>
          <a:xfrm>
            <a:off x="2446413" y="4726633"/>
            <a:ext cx="59159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DMO</a:t>
            </a:r>
          </a:p>
        </p:txBody>
      </p:sp>
      <p:sp>
        <p:nvSpPr>
          <p:cNvPr id="119" name="OPERATORI"/>
          <p:cNvSpPr txBox="1"/>
          <p:nvPr/>
        </p:nvSpPr>
        <p:spPr>
          <a:xfrm>
            <a:off x="342677" y="2434878"/>
            <a:ext cx="11617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OPERATORI</a:t>
            </a:r>
          </a:p>
        </p:txBody>
      </p:sp>
      <p:sp>
        <p:nvSpPr>
          <p:cNvPr id="120" name="BENI CULTURALI"/>
          <p:cNvSpPr txBox="1"/>
          <p:nvPr/>
        </p:nvSpPr>
        <p:spPr>
          <a:xfrm>
            <a:off x="117035" y="3243579"/>
            <a:ext cx="161303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BENI CULTURALI</a:t>
            </a:r>
          </a:p>
        </p:txBody>
      </p:sp>
      <p:sp>
        <p:nvSpPr>
          <p:cNvPr id="121" name="BENI AMBIENTALI"/>
          <p:cNvSpPr txBox="1"/>
          <p:nvPr/>
        </p:nvSpPr>
        <p:spPr>
          <a:xfrm>
            <a:off x="50899" y="4062149"/>
            <a:ext cx="174530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BENI AMBIENTALI</a:t>
            </a:r>
          </a:p>
        </p:txBody>
      </p:sp>
      <p:sp>
        <p:nvSpPr>
          <p:cNvPr id="122" name="Rettangolo"/>
          <p:cNvSpPr/>
          <p:nvPr/>
        </p:nvSpPr>
        <p:spPr>
          <a:xfrm>
            <a:off x="4207625" y="1381195"/>
            <a:ext cx="893088" cy="4299747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3" name="INTERMEDIAZIONE"/>
          <p:cNvSpPr txBox="1"/>
          <p:nvPr/>
        </p:nvSpPr>
        <p:spPr>
          <a:xfrm>
            <a:off x="3683036" y="3243579"/>
            <a:ext cx="186920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INTERMEDIAZIONE</a:t>
            </a:r>
          </a:p>
        </p:txBody>
      </p:sp>
      <p:sp>
        <p:nvSpPr>
          <p:cNvPr id="124" name="CANALI DI INFO"/>
          <p:cNvSpPr txBox="1"/>
          <p:nvPr/>
        </p:nvSpPr>
        <p:spPr>
          <a:xfrm>
            <a:off x="6156930" y="1457539"/>
            <a:ext cx="155298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CANALI DI INFO</a:t>
            </a:r>
          </a:p>
        </p:txBody>
      </p:sp>
      <p:sp>
        <p:nvSpPr>
          <p:cNvPr id="125" name="CANALI SCELTA"/>
          <p:cNvSpPr txBox="1"/>
          <p:nvPr/>
        </p:nvSpPr>
        <p:spPr>
          <a:xfrm>
            <a:off x="3910550" y="1457539"/>
            <a:ext cx="14872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CANALI SCELTA</a:t>
            </a:r>
          </a:p>
        </p:txBody>
      </p:sp>
      <p:sp>
        <p:nvSpPr>
          <p:cNvPr id="126" name="CANALI ACQUISTO"/>
          <p:cNvSpPr txBox="1"/>
          <p:nvPr/>
        </p:nvSpPr>
        <p:spPr>
          <a:xfrm>
            <a:off x="3795450" y="1975146"/>
            <a:ext cx="181183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CANALI ACQUISTO</a:t>
            </a:r>
          </a:p>
        </p:txBody>
      </p:sp>
      <p:sp>
        <p:nvSpPr>
          <p:cNvPr id="127" name="sub-DMO"/>
          <p:cNvSpPr txBox="1"/>
          <p:nvPr/>
        </p:nvSpPr>
        <p:spPr>
          <a:xfrm>
            <a:off x="2249401" y="5189133"/>
            <a:ext cx="98561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i="1"/>
              <a:t>sub-</a:t>
            </a:r>
            <a:r>
              <a:t>DMO</a:t>
            </a:r>
          </a:p>
        </p:txBody>
      </p:sp>
      <p:sp>
        <p:nvSpPr>
          <p:cNvPr id="128" name="CANALI SOCIAL"/>
          <p:cNvSpPr txBox="1"/>
          <p:nvPr/>
        </p:nvSpPr>
        <p:spPr>
          <a:xfrm>
            <a:off x="5598566" y="4801778"/>
            <a:ext cx="15077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CANALI SOCIAL</a:t>
            </a:r>
          </a:p>
        </p:txBody>
      </p:sp>
      <p:cxnSp>
        <p:nvCxnSpPr>
          <p:cNvPr id="129" name="Linea di collegamento"/>
          <p:cNvCxnSpPr>
            <a:stCxn id="119" idx="0"/>
            <a:endCxn id="114" idx="0"/>
          </p:cNvCxnSpPr>
          <p:nvPr/>
        </p:nvCxnSpPr>
        <p:spPr>
          <a:xfrm>
            <a:off x="923552" y="2620298"/>
            <a:ext cx="6622885" cy="808702"/>
          </a:xfrm>
          <a:prstGeom prst="straightConnector1">
            <a:avLst/>
          </a:prstGeom>
          <a:ln w="12700">
            <a:solidFill>
              <a:schemeClr val="accent2">
                <a:satOff val="-18194"/>
                <a:lumOff val="-11215"/>
              </a:schemeClr>
            </a:solidFill>
            <a:miter lim="400000"/>
            <a:headEnd type="triangle"/>
          </a:ln>
        </p:spPr>
      </p:cxnSp>
      <p:cxnSp>
        <p:nvCxnSpPr>
          <p:cNvPr id="130" name="Linea di collegamento"/>
          <p:cNvCxnSpPr>
            <a:stCxn id="125" idx="0"/>
            <a:endCxn id="114" idx="0"/>
          </p:cNvCxnSpPr>
          <p:nvPr/>
        </p:nvCxnSpPr>
        <p:spPr>
          <a:xfrm>
            <a:off x="4654168" y="1642959"/>
            <a:ext cx="2892269" cy="1786041"/>
          </a:xfrm>
          <a:prstGeom prst="straightConnector1">
            <a:avLst/>
          </a:prstGeom>
          <a:ln w="12700">
            <a:solidFill>
              <a:schemeClr val="accent2">
                <a:satOff val="-18194"/>
                <a:lumOff val="-11215"/>
              </a:schemeClr>
            </a:solidFill>
            <a:miter/>
            <a:headEnd type="triangle"/>
          </a:ln>
        </p:spPr>
      </p:cxnSp>
      <p:cxnSp>
        <p:nvCxnSpPr>
          <p:cNvPr id="131" name="Linea di collegamento"/>
          <p:cNvCxnSpPr>
            <a:stCxn id="124" idx="0"/>
            <a:endCxn id="114" idx="0"/>
          </p:cNvCxnSpPr>
          <p:nvPr/>
        </p:nvCxnSpPr>
        <p:spPr>
          <a:xfrm>
            <a:off x="6933420" y="1642959"/>
            <a:ext cx="613017" cy="1786041"/>
          </a:xfrm>
          <a:prstGeom prst="straightConnector1">
            <a:avLst/>
          </a:prstGeom>
          <a:ln w="12700">
            <a:solidFill>
              <a:schemeClr val="accent2">
                <a:satOff val="-18194"/>
                <a:lumOff val="-11215"/>
              </a:schemeClr>
            </a:solidFill>
            <a:miter/>
            <a:headEnd type="triangle"/>
          </a:ln>
        </p:spPr>
      </p:cxnSp>
      <p:cxnSp>
        <p:nvCxnSpPr>
          <p:cNvPr id="132" name="Linea di collegamento"/>
          <p:cNvCxnSpPr>
            <a:stCxn id="115" idx="0"/>
            <a:endCxn id="126" idx="0"/>
          </p:cNvCxnSpPr>
          <p:nvPr/>
        </p:nvCxnSpPr>
        <p:spPr>
          <a:xfrm flipV="1">
            <a:off x="2742207" y="2160566"/>
            <a:ext cx="1959159" cy="1268434"/>
          </a:xfrm>
          <a:prstGeom prst="straightConnector1">
            <a:avLst/>
          </a:prstGeom>
          <a:ln w="12700">
            <a:solidFill>
              <a:schemeClr val="accent2">
                <a:satOff val="-18194"/>
                <a:lumOff val="-11215"/>
              </a:schemeClr>
            </a:solidFill>
            <a:miter/>
            <a:headEnd type="triangle"/>
          </a:ln>
        </p:spPr>
      </p:cxnSp>
      <p:sp>
        <p:nvSpPr>
          <p:cNvPr id="133" name="Rettangolo"/>
          <p:cNvSpPr/>
          <p:nvPr/>
        </p:nvSpPr>
        <p:spPr>
          <a:xfrm>
            <a:off x="1933036" y="3796519"/>
            <a:ext cx="1766754" cy="902102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4" name="MICRO -OTA"/>
          <p:cNvSpPr txBox="1"/>
          <p:nvPr/>
        </p:nvSpPr>
        <p:spPr>
          <a:xfrm>
            <a:off x="2447431" y="4119299"/>
            <a:ext cx="737963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/>
            </a:lvl1pPr>
          </a:lstStyle>
          <a:p>
            <a:r>
              <a:t>MICRO -OTA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olo 3"/>
          <p:cNvSpPr txBox="1">
            <a:spLocks noGrp="1"/>
          </p:cNvSpPr>
          <p:nvPr>
            <p:ph type="title"/>
          </p:nvPr>
        </p:nvSpPr>
        <p:spPr>
          <a:xfrm>
            <a:off x="345441" y="1290321"/>
            <a:ext cx="4226560" cy="487998"/>
          </a:xfrm>
          <a:prstGeom prst="rect">
            <a:avLst/>
          </a:prstGeom>
        </p:spPr>
        <p:txBody>
          <a:bodyPr/>
          <a:lstStyle/>
          <a:p>
            <a:r>
              <a:t>TURISMO</a:t>
            </a:r>
          </a:p>
        </p:txBody>
      </p:sp>
      <p:sp>
        <p:nvSpPr>
          <p:cNvPr id="137" name="Segnaposto testo 4"/>
          <p:cNvSpPr txBox="1">
            <a:spLocks noGrp="1"/>
          </p:cNvSpPr>
          <p:nvPr>
            <p:ph type="body" sz="quarter" idx="1"/>
          </p:nvPr>
        </p:nvSpPr>
        <p:spPr>
          <a:xfrm>
            <a:off x="345440" y="1945322"/>
            <a:ext cx="7492273" cy="594678"/>
          </a:xfrm>
          <a:prstGeom prst="rect">
            <a:avLst/>
          </a:prstGeom>
        </p:spPr>
        <p:txBody>
          <a:bodyPr/>
          <a:lstStyle/>
          <a:p>
            <a:r>
              <a:t>Partenariato per l’innovazione (in corso di attuazione)</a:t>
            </a:r>
          </a:p>
        </p:txBody>
      </p:sp>
      <p:sp>
        <p:nvSpPr>
          <p:cNvPr id="138" name="Segnaposto contenuto 5"/>
          <p:cNvSpPr txBox="1"/>
          <p:nvPr/>
        </p:nvSpPr>
        <p:spPr>
          <a:xfrm>
            <a:off x="5613010" y="2611073"/>
            <a:ext cx="3374685" cy="380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just">
              <a:lnSpc>
                <a:spcPts val="1900"/>
              </a:lnSpc>
              <a:spcBef>
                <a:spcPts val="1000"/>
              </a:spcBef>
              <a:defRPr sz="1600" b="1"/>
            </a:pPr>
            <a:r>
              <a:t>Committente: </a:t>
            </a:r>
            <a:r>
              <a:rPr sz="1400" b="0"/>
              <a:t>Comune di Silanus</a:t>
            </a:r>
            <a:endParaRPr sz="1400"/>
          </a:p>
          <a:p>
            <a:pPr algn="just">
              <a:lnSpc>
                <a:spcPts val="1900"/>
              </a:lnSpc>
              <a:spcBef>
                <a:spcPts val="1000"/>
              </a:spcBef>
              <a:defRPr sz="1600" b="1"/>
            </a:pPr>
            <a:r>
              <a:t>Importo: </a:t>
            </a:r>
            <a:r>
              <a:rPr sz="1400" b="0"/>
              <a:t>EUR 322.000 (da confermare) </a:t>
            </a:r>
            <a:endParaRPr sz="1400"/>
          </a:p>
          <a:p>
            <a:pPr algn="just">
              <a:lnSpc>
                <a:spcPts val="1900"/>
              </a:lnSpc>
              <a:spcBef>
                <a:spcPts val="1000"/>
              </a:spcBef>
              <a:defRPr sz="1600" b="1"/>
            </a:pPr>
            <a:r>
              <a:t>Oggetto: </a:t>
            </a:r>
            <a:r>
              <a:rPr sz="1400" b="0"/>
              <a:t>Sviluppo di una piattaforma tecnologica innovativa, atta a valorizzare le risorse territoriali, catturare l'attenzione in fase di promozione, aumentare il coinvolgimento del visitatore in fase di fruizione, raccogliere e analizzare informazioni, supportare le decisioni dell’Amministrazione</a:t>
            </a:r>
            <a:endParaRPr sz="1400"/>
          </a:p>
          <a:p>
            <a:pPr algn="just">
              <a:lnSpc>
                <a:spcPts val="1900"/>
              </a:lnSpc>
              <a:spcBef>
                <a:spcPts val="1000"/>
              </a:spcBef>
              <a:defRPr sz="1600" b="1"/>
            </a:pPr>
            <a:r>
              <a:t>Stato: </a:t>
            </a:r>
            <a:r>
              <a:rPr sz="1400" b="0"/>
              <a:t>appalto cofinanziato da Sardegna Ricerche, in fase di avvio</a:t>
            </a:r>
          </a:p>
        </p:txBody>
      </p:sp>
      <p:sp>
        <p:nvSpPr>
          <p:cNvPr id="139" name="CasellaDiTesto 1"/>
          <p:cNvSpPr txBox="1"/>
          <p:nvPr/>
        </p:nvSpPr>
        <p:spPr>
          <a:xfrm>
            <a:off x="6766563" y="1290321"/>
            <a:ext cx="55944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Italia</a:t>
            </a:r>
          </a:p>
        </p:txBody>
      </p:sp>
      <p:pic>
        <p:nvPicPr>
          <p:cNvPr id="140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1828" y="1204993"/>
            <a:ext cx="1092007" cy="728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magine 7" descr="Immagin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000" y="3145969"/>
            <a:ext cx="4681764" cy="19262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ttangolo"/>
          <p:cNvSpPr/>
          <p:nvPr/>
        </p:nvSpPr>
        <p:spPr>
          <a:xfrm>
            <a:off x="1858831" y="1322935"/>
            <a:ext cx="1766754" cy="902102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4" name="Cerchio"/>
          <p:cNvSpPr/>
          <p:nvPr/>
        </p:nvSpPr>
        <p:spPr>
          <a:xfrm>
            <a:off x="6817954" y="2700517"/>
            <a:ext cx="1456965" cy="1456966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5" name="Cerchio"/>
          <p:cNvSpPr/>
          <p:nvPr/>
        </p:nvSpPr>
        <p:spPr>
          <a:xfrm>
            <a:off x="2013725" y="2700517"/>
            <a:ext cx="1456965" cy="1456966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6" name="OFFERTA"/>
          <p:cNvSpPr txBox="1"/>
          <p:nvPr/>
        </p:nvSpPr>
        <p:spPr>
          <a:xfrm>
            <a:off x="2279762" y="3243579"/>
            <a:ext cx="92489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OFFERTA</a:t>
            </a:r>
          </a:p>
        </p:txBody>
      </p:sp>
      <p:sp>
        <p:nvSpPr>
          <p:cNvPr id="147" name="DOMANDA"/>
          <p:cNvSpPr txBox="1"/>
          <p:nvPr/>
        </p:nvSpPr>
        <p:spPr>
          <a:xfrm>
            <a:off x="6975942" y="3243579"/>
            <a:ext cx="114098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DOMANDA</a:t>
            </a:r>
          </a:p>
        </p:txBody>
      </p:sp>
      <p:sp>
        <p:nvSpPr>
          <p:cNvPr id="148" name="DMO"/>
          <p:cNvSpPr txBox="1"/>
          <p:nvPr/>
        </p:nvSpPr>
        <p:spPr>
          <a:xfrm>
            <a:off x="2446413" y="4726633"/>
            <a:ext cx="59159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DMO</a:t>
            </a:r>
          </a:p>
        </p:txBody>
      </p:sp>
      <p:sp>
        <p:nvSpPr>
          <p:cNvPr id="149" name="OPERATORI"/>
          <p:cNvSpPr txBox="1"/>
          <p:nvPr/>
        </p:nvSpPr>
        <p:spPr>
          <a:xfrm>
            <a:off x="342677" y="2434878"/>
            <a:ext cx="11617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OPERATORI</a:t>
            </a:r>
          </a:p>
        </p:txBody>
      </p:sp>
      <p:sp>
        <p:nvSpPr>
          <p:cNvPr id="150" name="BENI CULTURALI"/>
          <p:cNvSpPr txBox="1"/>
          <p:nvPr/>
        </p:nvSpPr>
        <p:spPr>
          <a:xfrm>
            <a:off x="117035" y="3243579"/>
            <a:ext cx="161303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BENI CULTURALI</a:t>
            </a:r>
          </a:p>
        </p:txBody>
      </p:sp>
      <p:sp>
        <p:nvSpPr>
          <p:cNvPr id="151" name="BENI AMBIENTALI"/>
          <p:cNvSpPr txBox="1"/>
          <p:nvPr/>
        </p:nvSpPr>
        <p:spPr>
          <a:xfrm>
            <a:off x="50899" y="4062149"/>
            <a:ext cx="174530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BENI AMBIENTALI</a:t>
            </a:r>
          </a:p>
        </p:txBody>
      </p:sp>
      <p:sp>
        <p:nvSpPr>
          <p:cNvPr id="152" name="Rettangolo"/>
          <p:cNvSpPr/>
          <p:nvPr/>
        </p:nvSpPr>
        <p:spPr>
          <a:xfrm>
            <a:off x="4207625" y="1381195"/>
            <a:ext cx="893088" cy="4299747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3" name="INTERMEDIAZIONE"/>
          <p:cNvSpPr txBox="1"/>
          <p:nvPr/>
        </p:nvSpPr>
        <p:spPr>
          <a:xfrm>
            <a:off x="3683036" y="3243579"/>
            <a:ext cx="186920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INTERMEDIAZIONE</a:t>
            </a:r>
          </a:p>
        </p:txBody>
      </p:sp>
      <p:sp>
        <p:nvSpPr>
          <p:cNvPr id="154" name="CANALI DI INFO"/>
          <p:cNvSpPr txBox="1"/>
          <p:nvPr/>
        </p:nvSpPr>
        <p:spPr>
          <a:xfrm>
            <a:off x="6156930" y="1457539"/>
            <a:ext cx="155298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CANALI DI INFO</a:t>
            </a:r>
          </a:p>
        </p:txBody>
      </p:sp>
      <p:sp>
        <p:nvSpPr>
          <p:cNvPr id="155" name="CANALI SCELTA"/>
          <p:cNvSpPr txBox="1"/>
          <p:nvPr/>
        </p:nvSpPr>
        <p:spPr>
          <a:xfrm>
            <a:off x="3910550" y="1457539"/>
            <a:ext cx="14872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CANALI SCELTA</a:t>
            </a:r>
          </a:p>
        </p:txBody>
      </p:sp>
      <p:sp>
        <p:nvSpPr>
          <p:cNvPr id="156" name="CANALI ACQUISTO"/>
          <p:cNvSpPr txBox="1"/>
          <p:nvPr/>
        </p:nvSpPr>
        <p:spPr>
          <a:xfrm>
            <a:off x="3795450" y="1975146"/>
            <a:ext cx="181183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CANALI ACQUISTO</a:t>
            </a:r>
          </a:p>
        </p:txBody>
      </p:sp>
      <p:sp>
        <p:nvSpPr>
          <p:cNvPr id="157" name="sub-DMO"/>
          <p:cNvSpPr txBox="1"/>
          <p:nvPr/>
        </p:nvSpPr>
        <p:spPr>
          <a:xfrm>
            <a:off x="2249401" y="5189133"/>
            <a:ext cx="98561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i="1"/>
              <a:t>sub-</a:t>
            </a:r>
            <a:r>
              <a:t>DMO</a:t>
            </a:r>
          </a:p>
        </p:txBody>
      </p:sp>
      <p:sp>
        <p:nvSpPr>
          <p:cNvPr id="158" name="CANALI SOCIAL"/>
          <p:cNvSpPr txBox="1"/>
          <p:nvPr/>
        </p:nvSpPr>
        <p:spPr>
          <a:xfrm>
            <a:off x="5598566" y="4801778"/>
            <a:ext cx="15077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CANALI SOCIAL</a:t>
            </a:r>
          </a:p>
        </p:txBody>
      </p:sp>
      <p:cxnSp>
        <p:nvCxnSpPr>
          <p:cNvPr id="159" name="Linea di collegamento"/>
          <p:cNvCxnSpPr>
            <a:stCxn id="149" idx="0"/>
            <a:endCxn id="144" idx="0"/>
          </p:cNvCxnSpPr>
          <p:nvPr/>
        </p:nvCxnSpPr>
        <p:spPr>
          <a:xfrm>
            <a:off x="923552" y="2620298"/>
            <a:ext cx="6622885" cy="808702"/>
          </a:xfrm>
          <a:prstGeom prst="straightConnector1">
            <a:avLst/>
          </a:prstGeom>
          <a:ln w="12700">
            <a:solidFill>
              <a:schemeClr val="accent2">
                <a:satOff val="-18194"/>
                <a:lumOff val="-11215"/>
              </a:schemeClr>
            </a:solidFill>
            <a:miter lim="400000"/>
            <a:headEnd type="triangle"/>
          </a:ln>
        </p:spPr>
      </p:cxnSp>
      <p:cxnSp>
        <p:nvCxnSpPr>
          <p:cNvPr id="160" name="Linea di collegamento"/>
          <p:cNvCxnSpPr>
            <a:stCxn id="155" idx="0"/>
            <a:endCxn id="144" idx="0"/>
          </p:cNvCxnSpPr>
          <p:nvPr/>
        </p:nvCxnSpPr>
        <p:spPr>
          <a:xfrm>
            <a:off x="4654168" y="1642959"/>
            <a:ext cx="2892269" cy="1786041"/>
          </a:xfrm>
          <a:prstGeom prst="straightConnector1">
            <a:avLst/>
          </a:prstGeom>
          <a:ln w="12700">
            <a:solidFill>
              <a:schemeClr val="accent2">
                <a:satOff val="-18194"/>
                <a:lumOff val="-11215"/>
              </a:schemeClr>
            </a:solidFill>
            <a:miter/>
            <a:headEnd type="triangle"/>
          </a:ln>
        </p:spPr>
      </p:cxnSp>
      <p:cxnSp>
        <p:nvCxnSpPr>
          <p:cNvPr id="161" name="Linea di collegamento"/>
          <p:cNvCxnSpPr>
            <a:stCxn id="154" idx="0"/>
            <a:endCxn id="144" idx="0"/>
          </p:cNvCxnSpPr>
          <p:nvPr/>
        </p:nvCxnSpPr>
        <p:spPr>
          <a:xfrm>
            <a:off x="6933420" y="1642959"/>
            <a:ext cx="613017" cy="1786041"/>
          </a:xfrm>
          <a:prstGeom prst="straightConnector1">
            <a:avLst/>
          </a:prstGeom>
          <a:ln w="12700">
            <a:solidFill>
              <a:schemeClr val="accent2">
                <a:satOff val="-18194"/>
                <a:lumOff val="-11215"/>
              </a:schemeClr>
            </a:solidFill>
            <a:miter/>
            <a:headEnd type="triangle"/>
          </a:ln>
        </p:spPr>
      </p:cxnSp>
      <p:cxnSp>
        <p:nvCxnSpPr>
          <p:cNvPr id="162" name="Linea di collegamento"/>
          <p:cNvCxnSpPr>
            <a:stCxn id="145" idx="0"/>
            <a:endCxn id="156" idx="0"/>
          </p:cNvCxnSpPr>
          <p:nvPr/>
        </p:nvCxnSpPr>
        <p:spPr>
          <a:xfrm flipV="1">
            <a:off x="2742207" y="2160566"/>
            <a:ext cx="1959159" cy="1268434"/>
          </a:xfrm>
          <a:prstGeom prst="straightConnector1">
            <a:avLst/>
          </a:prstGeom>
          <a:ln w="12700">
            <a:solidFill>
              <a:schemeClr val="accent2">
                <a:satOff val="-18194"/>
                <a:lumOff val="-11215"/>
              </a:schemeClr>
            </a:solidFill>
            <a:miter/>
            <a:headEnd type="triangle"/>
          </a:ln>
        </p:spPr>
      </p:cxnSp>
      <p:sp>
        <p:nvSpPr>
          <p:cNvPr id="163" name="ADVERTISING PUSH…"/>
          <p:cNvSpPr txBox="1"/>
          <p:nvPr/>
        </p:nvSpPr>
        <p:spPr>
          <a:xfrm>
            <a:off x="2170014" y="1563166"/>
            <a:ext cx="1144387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/>
            </a:pPr>
            <a:r>
              <a:t>ADVERTISING PUSH</a:t>
            </a:r>
          </a:p>
          <a:p>
            <a:pPr algn="ctr">
              <a:defRPr sz="1000"/>
            </a:pPr>
            <a:r>
              <a:t>DISTRIBUITO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erchio"/>
          <p:cNvSpPr/>
          <p:nvPr/>
        </p:nvSpPr>
        <p:spPr>
          <a:xfrm>
            <a:off x="6817954" y="2700517"/>
            <a:ext cx="1456965" cy="1456966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6" name="Cerchio"/>
          <p:cNvSpPr/>
          <p:nvPr/>
        </p:nvSpPr>
        <p:spPr>
          <a:xfrm>
            <a:off x="2013725" y="2700517"/>
            <a:ext cx="1456965" cy="1456966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7" name="OFFERTA"/>
          <p:cNvSpPr txBox="1"/>
          <p:nvPr/>
        </p:nvSpPr>
        <p:spPr>
          <a:xfrm>
            <a:off x="2279762" y="3243579"/>
            <a:ext cx="92489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OFFERTA</a:t>
            </a:r>
          </a:p>
        </p:txBody>
      </p:sp>
      <p:sp>
        <p:nvSpPr>
          <p:cNvPr id="168" name="DOMANDA"/>
          <p:cNvSpPr txBox="1"/>
          <p:nvPr/>
        </p:nvSpPr>
        <p:spPr>
          <a:xfrm>
            <a:off x="6975942" y="3243579"/>
            <a:ext cx="114098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DOMANDA</a:t>
            </a:r>
          </a:p>
        </p:txBody>
      </p:sp>
      <p:sp>
        <p:nvSpPr>
          <p:cNvPr id="169" name="DMO"/>
          <p:cNvSpPr txBox="1"/>
          <p:nvPr/>
        </p:nvSpPr>
        <p:spPr>
          <a:xfrm>
            <a:off x="2446413" y="4726633"/>
            <a:ext cx="59159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DMO</a:t>
            </a:r>
          </a:p>
        </p:txBody>
      </p:sp>
      <p:sp>
        <p:nvSpPr>
          <p:cNvPr id="170" name="OPERATORI"/>
          <p:cNvSpPr txBox="1"/>
          <p:nvPr/>
        </p:nvSpPr>
        <p:spPr>
          <a:xfrm>
            <a:off x="342677" y="2434878"/>
            <a:ext cx="11617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OPERATORI</a:t>
            </a:r>
          </a:p>
        </p:txBody>
      </p:sp>
      <p:sp>
        <p:nvSpPr>
          <p:cNvPr id="171" name="BENI CULTURALI"/>
          <p:cNvSpPr txBox="1"/>
          <p:nvPr/>
        </p:nvSpPr>
        <p:spPr>
          <a:xfrm>
            <a:off x="117035" y="3243579"/>
            <a:ext cx="161303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BENI CULTURALI</a:t>
            </a:r>
          </a:p>
        </p:txBody>
      </p:sp>
      <p:sp>
        <p:nvSpPr>
          <p:cNvPr id="172" name="BENI AMBIENTALI"/>
          <p:cNvSpPr txBox="1"/>
          <p:nvPr/>
        </p:nvSpPr>
        <p:spPr>
          <a:xfrm>
            <a:off x="50899" y="4062149"/>
            <a:ext cx="174530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BENI AMBIENTALI</a:t>
            </a:r>
          </a:p>
        </p:txBody>
      </p:sp>
      <p:sp>
        <p:nvSpPr>
          <p:cNvPr id="173" name="Rettangolo"/>
          <p:cNvSpPr/>
          <p:nvPr/>
        </p:nvSpPr>
        <p:spPr>
          <a:xfrm>
            <a:off x="4207625" y="1381195"/>
            <a:ext cx="893088" cy="4299747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4" name="INTERMEDIAZIONE"/>
          <p:cNvSpPr txBox="1"/>
          <p:nvPr/>
        </p:nvSpPr>
        <p:spPr>
          <a:xfrm>
            <a:off x="3683036" y="3243579"/>
            <a:ext cx="186920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INTERMEDIAZIONE</a:t>
            </a:r>
          </a:p>
        </p:txBody>
      </p:sp>
      <p:sp>
        <p:nvSpPr>
          <p:cNvPr id="175" name="CANALI DI INFO"/>
          <p:cNvSpPr txBox="1"/>
          <p:nvPr/>
        </p:nvSpPr>
        <p:spPr>
          <a:xfrm>
            <a:off x="6156930" y="1457539"/>
            <a:ext cx="155298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CANALI DI INFO</a:t>
            </a:r>
          </a:p>
        </p:txBody>
      </p:sp>
      <p:sp>
        <p:nvSpPr>
          <p:cNvPr id="176" name="CANALI SCELTA"/>
          <p:cNvSpPr txBox="1"/>
          <p:nvPr/>
        </p:nvSpPr>
        <p:spPr>
          <a:xfrm>
            <a:off x="3910550" y="1457539"/>
            <a:ext cx="14872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CANALI SCELTA</a:t>
            </a:r>
          </a:p>
        </p:txBody>
      </p:sp>
      <p:sp>
        <p:nvSpPr>
          <p:cNvPr id="177" name="CANALI ACQUISTO"/>
          <p:cNvSpPr txBox="1"/>
          <p:nvPr/>
        </p:nvSpPr>
        <p:spPr>
          <a:xfrm>
            <a:off x="3795450" y="1975146"/>
            <a:ext cx="181183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CANALI ACQUISTO</a:t>
            </a:r>
          </a:p>
        </p:txBody>
      </p:sp>
      <p:sp>
        <p:nvSpPr>
          <p:cNvPr id="178" name="sub-DMO"/>
          <p:cNvSpPr txBox="1"/>
          <p:nvPr/>
        </p:nvSpPr>
        <p:spPr>
          <a:xfrm>
            <a:off x="2249401" y="5189133"/>
            <a:ext cx="98561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i="1"/>
              <a:t>sub-</a:t>
            </a:r>
            <a:r>
              <a:t>DMO</a:t>
            </a:r>
          </a:p>
        </p:txBody>
      </p:sp>
      <p:sp>
        <p:nvSpPr>
          <p:cNvPr id="179" name="CANALI SOCIAL"/>
          <p:cNvSpPr txBox="1"/>
          <p:nvPr/>
        </p:nvSpPr>
        <p:spPr>
          <a:xfrm>
            <a:off x="5598566" y="4801778"/>
            <a:ext cx="15077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CANALI SOCIAL</a:t>
            </a:r>
          </a:p>
        </p:txBody>
      </p:sp>
      <p:cxnSp>
        <p:nvCxnSpPr>
          <p:cNvPr id="180" name="Linea di collegamento"/>
          <p:cNvCxnSpPr>
            <a:stCxn id="170" idx="0"/>
            <a:endCxn id="165" idx="0"/>
          </p:cNvCxnSpPr>
          <p:nvPr/>
        </p:nvCxnSpPr>
        <p:spPr>
          <a:xfrm>
            <a:off x="923552" y="2620298"/>
            <a:ext cx="6622885" cy="808702"/>
          </a:xfrm>
          <a:prstGeom prst="straightConnector1">
            <a:avLst/>
          </a:prstGeom>
          <a:ln w="12700">
            <a:solidFill>
              <a:schemeClr val="accent2">
                <a:satOff val="-18194"/>
                <a:lumOff val="-11215"/>
              </a:schemeClr>
            </a:solidFill>
            <a:miter lim="400000"/>
            <a:headEnd type="triangle"/>
          </a:ln>
        </p:spPr>
      </p:cxnSp>
      <p:cxnSp>
        <p:nvCxnSpPr>
          <p:cNvPr id="181" name="Linea di collegamento"/>
          <p:cNvCxnSpPr>
            <a:stCxn id="176" idx="0"/>
            <a:endCxn id="165" idx="0"/>
          </p:cNvCxnSpPr>
          <p:nvPr/>
        </p:nvCxnSpPr>
        <p:spPr>
          <a:xfrm>
            <a:off x="4654168" y="1642959"/>
            <a:ext cx="2892269" cy="1786041"/>
          </a:xfrm>
          <a:prstGeom prst="straightConnector1">
            <a:avLst/>
          </a:prstGeom>
          <a:ln w="12700">
            <a:solidFill>
              <a:schemeClr val="accent2">
                <a:satOff val="-18194"/>
                <a:lumOff val="-11215"/>
              </a:schemeClr>
            </a:solidFill>
            <a:miter/>
            <a:headEnd type="triangle"/>
          </a:ln>
        </p:spPr>
      </p:cxnSp>
      <p:cxnSp>
        <p:nvCxnSpPr>
          <p:cNvPr id="182" name="Linea di collegamento"/>
          <p:cNvCxnSpPr>
            <a:stCxn id="175" idx="0"/>
            <a:endCxn id="165" idx="0"/>
          </p:cNvCxnSpPr>
          <p:nvPr/>
        </p:nvCxnSpPr>
        <p:spPr>
          <a:xfrm>
            <a:off x="6933420" y="1642959"/>
            <a:ext cx="613017" cy="1786041"/>
          </a:xfrm>
          <a:prstGeom prst="straightConnector1">
            <a:avLst/>
          </a:prstGeom>
          <a:ln w="12700">
            <a:solidFill>
              <a:schemeClr val="accent2">
                <a:satOff val="-18194"/>
                <a:lumOff val="-11215"/>
              </a:schemeClr>
            </a:solidFill>
            <a:miter/>
            <a:headEnd type="triangle"/>
          </a:ln>
        </p:spPr>
      </p:cxnSp>
      <p:cxnSp>
        <p:nvCxnSpPr>
          <p:cNvPr id="183" name="Linea di collegamento"/>
          <p:cNvCxnSpPr>
            <a:stCxn id="166" idx="0"/>
            <a:endCxn id="177" idx="0"/>
          </p:cNvCxnSpPr>
          <p:nvPr/>
        </p:nvCxnSpPr>
        <p:spPr>
          <a:xfrm flipV="1">
            <a:off x="2742207" y="2160566"/>
            <a:ext cx="1959159" cy="1268434"/>
          </a:xfrm>
          <a:prstGeom prst="straightConnector1">
            <a:avLst/>
          </a:prstGeom>
          <a:ln w="12700">
            <a:solidFill>
              <a:schemeClr val="accent2">
                <a:satOff val="-18194"/>
                <a:lumOff val="-11215"/>
              </a:schemeClr>
            </a:solidFill>
            <a:miter/>
            <a:headEnd type="triangle"/>
          </a:ln>
        </p:spPr>
      </p:cxnSp>
      <p:sp>
        <p:nvSpPr>
          <p:cNvPr id="184" name="Rettangolo"/>
          <p:cNvSpPr/>
          <p:nvPr/>
        </p:nvSpPr>
        <p:spPr>
          <a:xfrm>
            <a:off x="3817989" y="4260541"/>
            <a:ext cx="1766754" cy="902102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5" name="METASEARCH SARDEGNA"/>
          <p:cNvSpPr txBox="1"/>
          <p:nvPr/>
        </p:nvSpPr>
        <p:spPr>
          <a:xfrm>
            <a:off x="3996281" y="4583321"/>
            <a:ext cx="1410170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/>
            </a:lvl1pPr>
          </a:lstStyle>
          <a:p>
            <a:r>
              <a:t>METASEARCH SARDEGNA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erchio"/>
          <p:cNvSpPr/>
          <p:nvPr/>
        </p:nvSpPr>
        <p:spPr>
          <a:xfrm>
            <a:off x="6817954" y="2700517"/>
            <a:ext cx="1456965" cy="1456966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8" name="Cerchio"/>
          <p:cNvSpPr/>
          <p:nvPr/>
        </p:nvSpPr>
        <p:spPr>
          <a:xfrm>
            <a:off x="2013725" y="2700517"/>
            <a:ext cx="1456965" cy="1456966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9" name="OFFERTA"/>
          <p:cNvSpPr txBox="1"/>
          <p:nvPr/>
        </p:nvSpPr>
        <p:spPr>
          <a:xfrm>
            <a:off x="2279762" y="3243579"/>
            <a:ext cx="92489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OFFERTA</a:t>
            </a:r>
          </a:p>
        </p:txBody>
      </p:sp>
      <p:sp>
        <p:nvSpPr>
          <p:cNvPr id="190" name="DOMANDA"/>
          <p:cNvSpPr txBox="1"/>
          <p:nvPr/>
        </p:nvSpPr>
        <p:spPr>
          <a:xfrm>
            <a:off x="6975942" y="3243579"/>
            <a:ext cx="114098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DOMANDA</a:t>
            </a:r>
          </a:p>
        </p:txBody>
      </p:sp>
      <p:sp>
        <p:nvSpPr>
          <p:cNvPr id="191" name="DMO"/>
          <p:cNvSpPr txBox="1"/>
          <p:nvPr/>
        </p:nvSpPr>
        <p:spPr>
          <a:xfrm>
            <a:off x="2446413" y="4726633"/>
            <a:ext cx="59159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DMO</a:t>
            </a:r>
          </a:p>
        </p:txBody>
      </p:sp>
      <p:sp>
        <p:nvSpPr>
          <p:cNvPr id="192" name="OPERATORI"/>
          <p:cNvSpPr txBox="1"/>
          <p:nvPr/>
        </p:nvSpPr>
        <p:spPr>
          <a:xfrm>
            <a:off x="342677" y="2434878"/>
            <a:ext cx="11617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OPERATORI</a:t>
            </a:r>
          </a:p>
        </p:txBody>
      </p:sp>
      <p:sp>
        <p:nvSpPr>
          <p:cNvPr id="193" name="BENI CULTURALI"/>
          <p:cNvSpPr txBox="1"/>
          <p:nvPr/>
        </p:nvSpPr>
        <p:spPr>
          <a:xfrm>
            <a:off x="117035" y="3243579"/>
            <a:ext cx="161303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BENI CULTURALI</a:t>
            </a:r>
          </a:p>
        </p:txBody>
      </p:sp>
      <p:sp>
        <p:nvSpPr>
          <p:cNvPr id="194" name="BENI AMBIENTALI"/>
          <p:cNvSpPr txBox="1"/>
          <p:nvPr/>
        </p:nvSpPr>
        <p:spPr>
          <a:xfrm>
            <a:off x="50899" y="4062149"/>
            <a:ext cx="174530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BENI AMBIENTALI</a:t>
            </a:r>
          </a:p>
        </p:txBody>
      </p:sp>
      <p:sp>
        <p:nvSpPr>
          <p:cNvPr id="195" name="Rettangolo"/>
          <p:cNvSpPr/>
          <p:nvPr/>
        </p:nvSpPr>
        <p:spPr>
          <a:xfrm>
            <a:off x="4207625" y="1381195"/>
            <a:ext cx="893088" cy="4299747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6" name="INTERMEDIAZIONE"/>
          <p:cNvSpPr txBox="1"/>
          <p:nvPr/>
        </p:nvSpPr>
        <p:spPr>
          <a:xfrm>
            <a:off x="3683036" y="3243579"/>
            <a:ext cx="186920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INTERMEDIAZIONE</a:t>
            </a:r>
          </a:p>
        </p:txBody>
      </p:sp>
      <p:sp>
        <p:nvSpPr>
          <p:cNvPr id="197" name="CANALI DI INFO"/>
          <p:cNvSpPr txBox="1"/>
          <p:nvPr/>
        </p:nvSpPr>
        <p:spPr>
          <a:xfrm>
            <a:off x="6156930" y="1457539"/>
            <a:ext cx="155298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CANALI DI INFO</a:t>
            </a:r>
          </a:p>
        </p:txBody>
      </p:sp>
      <p:sp>
        <p:nvSpPr>
          <p:cNvPr id="198" name="CANALI SCELTA"/>
          <p:cNvSpPr txBox="1"/>
          <p:nvPr/>
        </p:nvSpPr>
        <p:spPr>
          <a:xfrm>
            <a:off x="3910550" y="1457539"/>
            <a:ext cx="14872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CANALI SCELTA</a:t>
            </a:r>
          </a:p>
        </p:txBody>
      </p:sp>
      <p:sp>
        <p:nvSpPr>
          <p:cNvPr id="199" name="CANALI ACQUISTO"/>
          <p:cNvSpPr txBox="1"/>
          <p:nvPr/>
        </p:nvSpPr>
        <p:spPr>
          <a:xfrm>
            <a:off x="3795450" y="1975146"/>
            <a:ext cx="181183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CANALI ACQUISTO</a:t>
            </a:r>
          </a:p>
        </p:txBody>
      </p:sp>
      <p:sp>
        <p:nvSpPr>
          <p:cNvPr id="200" name="sub-DMO"/>
          <p:cNvSpPr txBox="1"/>
          <p:nvPr/>
        </p:nvSpPr>
        <p:spPr>
          <a:xfrm>
            <a:off x="2249401" y="5189133"/>
            <a:ext cx="98561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i="1"/>
              <a:t>sub-</a:t>
            </a:r>
            <a:r>
              <a:t>DMO</a:t>
            </a:r>
          </a:p>
        </p:txBody>
      </p:sp>
      <p:sp>
        <p:nvSpPr>
          <p:cNvPr id="201" name="CANALI SOCIAL"/>
          <p:cNvSpPr txBox="1"/>
          <p:nvPr/>
        </p:nvSpPr>
        <p:spPr>
          <a:xfrm>
            <a:off x="5598566" y="4801778"/>
            <a:ext cx="150777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CANALI SOCIAL</a:t>
            </a:r>
          </a:p>
        </p:txBody>
      </p:sp>
      <p:cxnSp>
        <p:nvCxnSpPr>
          <p:cNvPr id="202" name="Linea di collegamento"/>
          <p:cNvCxnSpPr>
            <a:stCxn id="192" idx="0"/>
            <a:endCxn id="187" idx="0"/>
          </p:cNvCxnSpPr>
          <p:nvPr/>
        </p:nvCxnSpPr>
        <p:spPr>
          <a:xfrm>
            <a:off x="923552" y="2620298"/>
            <a:ext cx="6622885" cy="808702"/>
          </a:xfrm>
          <a:prstGeom prst="straightConnector1">
            <a:avLst/>
          </a:prstGeom>
          <a:ln w="12700">
            <a:solidFill>
              <a:schemeClr val="accent2">
                <a:satOff val="-18194"/>
                <a:lumOff val="-11215"/>
              </a:schemeClr>
            </a:solidFill>
            <a:miter lim="400000"/>
            <a:headEnd type="triangle"/>
          </a:ln>
        </p:spPr>
      </p:cxnSp>
      <p:cxnSp>
        <p:nvCxnSpPr>
          <p:cNvPr id="203" name="Linea di collegamento"/>
          <p:cNvCxnSpPr>
            <a:stCxn id="198" idx="0"/>
            <a:endCxn id="187" idx="0"/>
          </p:cNvCxnSpPr>
          <p:nvPr/>
        </p:nvCxnSpPr>
        <p:spPr>
          <a:xfrm>
            <a:off x="4654168" y="1642959"/>
            <a:ext cx="2892269" cy="1786041"/>
          </a:xfrm>
          <a:prstGeom prst="straightConnector1">
            <a:avLst/>
          </a:prstGeom>
          <a:ln w="12700">
            <a:solidFill>
              <a:schemeClr val="accent2">
                <a:satOff val="-18194"/>
                <a:lumOff val="-11215"/>
              </a:schemeClr>
            </a:solidFill>
            <a:miter/>
            <a:headEnd type="triangle"/>
          </a:ln>
        </p:spPr>
      </p:cxnSp>
      <p:cxnSp>
        <p:nvCxnSpPr>
          <p:cNvPr id="204" name="Linea di collegamento"/>
          <p:cNvCxnSpPr>
            <a:stCxn id="197" idx="0"/>
            <a:endCxn id="187" idx="0"/>
          </p:cNvCxnSpPr>
          <p:nvPr/>
        </p:nvCxnSpPr>
        <p:spPr>
          <a:xfrm>
            <a:off x="6933420" y="1642959"/>
            <a:ext cx="613017" cy="1786041"/>
          </a:xfrm>
          <a:prstGeom prst="straightConnector1">
            <a:avLst/>
          </a:prstGeom>
          <a:ln w="12700">
            <a:solidFill>
              <a:schemeClr val="accent2">
                <a:satOff val="-18194"/>
                <a:lumOff val="-11215"/>
              </a:schemeClr>
            </a:solidFill>
            <a:miter/>
            <a:headEnd type="triangle"/>
          </a:ln>
        </p:spPr>
      </p:cxnSp>
      <p:cxnSp>
        <p:nvCxnSpPr>
          <p:cNvPr id="205" name="Linea di collegamento"/>
          <p:cNvCxnSpPr>
            <a:stCxn id="188" idx="0"/>
            <a:endCxn id="199" idx="0"/>
          </p:cNvCxnSpPr>
          <p:nvPr/>
        </p:nvCxnSpPr>
        <p:spPr>
          <a:xfrm flipV="1">
            <a:off x="2742207" y="2160566"/>
            <a:ext cx="1959159" cy="1268434"/>
          </a:xfrm>
          <a:prstGeom prst="straightConnector1">
            <a:avLst/>
          </a:prstGeom>
          <a:ln w="12700">
            <a:solidFill>
              <a:schemeClr val="accent2">
                <a:satOff val="-18194"/>
                <a:lumOff val="-11215"/>
              </a:schemeClr>
            </a:solidFill>
            <a:miter/>
            <a:headEnd type="triangle"/>
          </a:ln>
        </p:spPr>
      </p:cxnSp>
      <p:sp>
        <p:nvSpPr>
          <p:cNvPr id="206" name="Rettangolo"/>
          <p:cNvSpPr/>
          <p:nvPr/>
        </p:nvSpPr>
        <p:spPr>
          <a:xfrm>
            <a:off x="7196371" y="4536147"/>
            <a:ext cx="1766754" cy="902102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7" name="SENTIMENT &amp; REPUTATION…"/>
          <p:cNvSpPr txBox="1"/>
          <p:nvPr/>
        </p:nvSpPr>
        <p:spPr>
          <a:xfrm>
            <a:off x="7309179" y="4776378"/>
            <a:ext cx="1541139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000"/>
            </a:pPr>
            <a:r>
              <a:t>SENTIMENT &amp; REPUTATION</a:t>
            </a:r>
          </a:p>
          <a:p>
            <a:pPr algn="ctr">
              <a:defRPr sz="1000"/>
            </a:pPr>
            <a:r>
              <a:t>ANALISYS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1006</Words>
  <Application>Microsoft Macintosh PowerPoint</Application>
  <PresentationFormat>Presentazione su schermo (4:3)</PresentationFormat>
  <Paragraphs>159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Tema di Office</vt:lpstr>
      <vt:lpstr>Progetto Innovazione.  Gli appalti innovativi nel settore del Turismo, Cultura e Ambiente</vt:lpstr>
      <vt:lpstr>OGGETTO</vt:lpstr>
      <vt:lpstr>Presentazione standard di PowerPoint</vt:lpstr>
      <vt:lpstr>Presentazione standard di PowerPoint</vt:lpstr>
      <vt:lpstr>Presentazione standard di PowerPoint</vt:lpstr>
      <vt:lpstr>TURISMO</vt:lpstr>
      <vt:lpstr>Presentazione standard di PowerPoint</vt:lpstr>
      <vt:lpstr>Presentazione standard di PowerPoint</vt:lpstr>
      <vt:lpstr>Presentazione standard di PowerPoint</vt:lpstr>
      <vt:lpstr>AMBIENTE</vt:lpstr>
      <vt:lpstr>AMBIENTE</vt:lpstr>
      <vt:lpstr>AMBIENTE</vt:lpstr>
      <vt:lpstr>AMBIENTE</vt:lpstr>
      <vt:lpstr>CULTURA</vt:lpstr>
      <vt:lpstr>CULTURA</vt:lpstr>
      <vt:lpstr>CULTURA</vt:lpstr>
      <vt:lpstr>cultura</vt:lpstr>
      <vt:lpstr>TURISMO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Innovazione.  Gli appalti innovativi nel settore del Turismo, Cultura e Ambiente</dc:title>
  <cp:lastModifiedBy>Francesco Molinari</cp:lastModifiedBy>
  <cp:revision>2</cp:revision>
  <dcterms:modified xsi:type="dcterms:W3CDTF">2019-01-13T22:03:44Z</dcterms:modified>
</cp:coreProperties>
</file>