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85"/>
  </p:notesMasterIdLst>
  <p:handoutMasterIdLst>
    <p:handoutMasterId r:id="rId286"/>
  </p:handoutMasterIdLst>
  <p:sldIdLst>
    <p:sldId id="298" r:id="rId2"/>
    <p:sldId id="598" r:id="rId3"/>
    <p:sldId id="397" r:id="rId4"/>
    <p:sldId id="258" r:id="rId5"/>
    <p:sldId id="260" r:id="rId6"/>
    <p:sldId id="259" r:id="rId7"/>
    <p:sldId id="262" r:id="rId8"/>
    <p:sldId id="261" r:id="rId9"/>
    <p:sldId id="263" r:id="rId10"/>
    <p:sldId id="581" r:id="rId11"/>
    <p:sldId id="582" r:id="rId12"/>
    <p:sldId id="299" r:id="rId13"/>
    <p:sldId id="264" r:id="rId14"/>
    <p:sldId id="601" r:id="rId15"/>
    <p:sldId id="602" r:id="rId16"/>
    <p:sldId id="266" r:id="rId17"/>
    <p:sldId id="267" r:id="rId18"/>
    <p:sldId id="508" r:id="rId19"/>
    <p:sldId id="583" r:id="rId20"/>
    <p:sldId id="600" r:id="rId21"/>
    <p:sldId id="611" r:id="rId22"/>
    <p:sldId id="300" r:id="rId23"/>
    <p:sldId id="398" r:id="rId24"/>
    <p:sldId id="399" r:id="rId25"/>
    <p:sldId id="268" r:id="rId26"/>
    <p:sldId id="269" r:id="rId27"/>
    <p:sldId id="270" r:id="rId28"/>
    <p:sldId id="584" r:id="rId29"/>
    <p:sldId id="585" r:id="rId30"/>
    <p:sldId id="401" r:id="rId31"/>
    <p:sldId id="330" r:id="rId32"/>
    <p:sldId id="402" r:id="rId33"/>
    <p:sldId id="271" r:id="rId34"/>
    <p:sldId id="612" r:id="rId35"/>
    <p:sldId id="615" r:id="rId36"/>
    <p:sldId id="613" r:id="rId37"/>
    <p:sldId id="614" r:id="rId38"/>
    <p:sldId id="403" r:id="rId39"/>
    <p:sldId id="586" r:id="rId40"/>
    <p:sldId id="404" r:id="rId41"/>
    <p:sldId id="406" r:id="rId42"/>
    <p:sldId id="303" r:id="rId43"/>
    <p:sldId id="407" r:id="rId44"/>
    <p:sldId id="272" r:id="rId45"/>
    <p:sldId id="587" r:id="rId46"/>
    <p:sldId id="413" r:id="rId47"/>
    <p:sldId id="414" r:id="rId48"/>
    <p:sldId id="415" r:id="rId49"/>
    <p:sldId id="416" r:id="rId50"/>
    <p:sldId id="417" r:id="rId51"/>
    <p:sldId id="418" r:id="rId52"/>
    <p:sldId id="419" r:id="rId53"/>
    <p:sldId id="420" r:id="rId54"/>
    <p:sldId id="421" r:id="rId55"/>
    <p:sldId id="422" r:id="rId56"/>
    <p:sldId id="423" r:id="rId57"/>
    <p:sldId id="424" r:id="rId58"/>
    <p:sldId id="425" r:id="rId59"/>
    <p:sldId id="426" r:id="rId60"/>
    <p:sldId id="427" r:id="rId61"/>
    <p:sldId id="428" r:id="rId62"/>
    <p:sldId id="429" r:id="rId63"/>
    <p:sldId id="430" r:id="rId64"/>
    <p:sldId id="431" r:id="rId65"/>
    <p:sldId id="432" r:id="rId66"/>
    <p:sldId id="433" r:id="rId67"/>
    <p:sldId id="434" r:id="rId68"/>
    <p:sldId id="435" r:id="rId69"/>
    <p:sldId id="436" r:id="rId70"/>
    <p:sldId id="437" r:id="rId71"/>
    <p:sldId id="438" r:id="rId72"/>
    <p:sldId id="439" r:id="rId73"/>
    <p:sldId id="440" r:id="rId74"/>
    <p:sldId id="588" r:id="rId75"/>
    <p:sldId id="441" r:id="rId76"/>
    <p:sldId id="616" r:id="rId77"/>
    <p:sldId id="442" r:id="rId78"/>
    <p:sldId id="443" r:id="rId79"/>
    <p:sldId id="444" r:id="rId80"/>
    <p:sldId id="445" r:id="rId81"/>
    <p:sldId id="446" r:id="rId82"/>
    <p:sldId id="447" r:id="rId83"/>
    <p:sldId id="448" r:id="rId84"/>
    <p:sldId id="449" r:id="rId85"/>
    <p:sldId id="450" r:id="rId86"/>
    <p:sldId id="451" r:id="rId87"/>
    <p:sldId id="452" r:id="rId88"/>
    <p:sldId id="453" r:id="rId89"/>
    <p:sldId id="454" r:id="rId90"/>
    <p:sldId id="455" r:id="rId91"/>
    <p:sldId id="456" r:id="rId92"/>
    <p:sldId id="457" r:id="rId93"/>
    <p:sldId id="458" r:id="rId94"/>
    <p:sldId id="589" r:id="rId95"/>
    <p:sldId id="590" r:id="rId96"/>
    <p:sldId id="459" r:id="rId97"/>
    <p:sldId id="460" r:id="rId98"/>
    <p:sldId id="461" r:id="rId99"/>
    <p:sldId id="462" r:id="rId100"/>
    <p:sldId id="463" r:id="rId101"/>
    <p:sldId id="464" r:id="rId102"/>
    <p:sldId id="465" r:id="rId103"/>
    <p:sldId id="466" r:id="rId104"/>
    <p:sldId id="467" r:id="rId105"/>
    <p:sldId id="468" r:id="rId106"/>
    <p:sldId id="617" r:id="rId107"/>
    <p:sldId id="469" r:id="rId108"/>
    <p:sldId id="470" r:id="rId109"/>
    <p:sldId id="471" r:id="rId110"/>
    <p:sldId id="472" r:id="rId111"/>
    <p:sldId id="473" r:id="rId112"/>
    <p:sldId id="474" r:id="rId113"/>
    <p:sldId id="475" r:id="rId114"/>
    <p:sldId id="476" r:id="rId115"/>
    <p:sldId id="477" r:id="rId116"/>
    <p:sldId id="478" r:id="rId117"/>
    <p:sldId id="479" r:id="rId118"/>
    <p:sldId id="480" r:id="rId119"/>
    <p:sldId id="481" r:id="rId120"/>
    <p:sldId id="482" r:id="rId121"/>
    <p:sldId id="483" r:id="rId122"/>
    <p:sldId id="484" r:id="rId123"/>
    <p:sldId id="485" r:id="rId124"/>
    <p:sldId id="486" r:id="rId125"/>
    <p:sldId id="487" r:id="rId126"/>
    <p:sldId id="488" r:id="rId127"/>
    <p:sldId id="489" r:id="rId128"/>
    <p:sldId id="490" r:id="rId129"/>
    <p:sldId id="491" r:id="rId130"/>
    <p:sldId id="492" r:id="rId131"/>
    <p:sldId id="493" r:id="rId132"/>
    <p:sldId id="494" r:id="rId133"/>
    <p:sldId id="591" r:id="rId134"/>
    <p:sldId id="495" r:id="rId135"/>
    <p:sldId id="496" r:id="rId136"/>
    <p:sldId id="497" r:id="rId137"/>
    <p:sldId id="304" r:id="rId138"/>
    <p:sldId id="305" r:id="rId139"/>
    <p:sldId id="306" r:id="rId140"/>
    <p:sldId id="411" r:id="rId141"/>
    <p:sldId id="408" r:id="rId142"/>
    <p:sldId id="498" r:id="rId143"/>
    <p:sldId id="412" r:id="rId144"/>
    <p:sldId id="618" r:id="rId145"/>
    <p:sldId id="592" r:id="rId146"/>
    <p:sldId id="499" r:id="rId147"/>
    <p:sldId id="307" r:id="rId148"/>
    <p:sldId id="308" r:id="rId149"/>
    <p:sldId id="309" r:id="rId150"/>
    <p:sldId id="500" r:id="rId151"/>
    <p:sldId id="501" r:id="rId152"/>
    <p:sldId id="310" r:id="rId153"/>
    <p:sldId id="312" r:id="rId154"/>
    <p:sldId id="502" r:id="rId155"/>
    <p:sldId id="313" r:id="rId156"/>
    <p:sldId id="311" r:id="rId157"/>
    <p:sldId id="314" r:id="rId158"/>
    <p:sldId id="276" r:id="rId159"/>
    <p:sldId id="278" r:id="rId160"/>
    <p:sldId id="279" r:id="rId161"/>
    <p:sldId id="280" r:id="rId162"/>
    <p:sldId id="315" r:id="rId163"/>
    <p:sldId id="282" r:id="rId164"/>
    <p:sldId id="316" r:id="rId165"/>
    <p:sldId id="317" r:id="rId166"/>
    <p:sldId id="503" r:id="rId167"/>
    <p:sldId id="318" r:id="rId168"/>
    <p:sldId id="319" r:id="rId169"/>
    <p:sldId id="504" r:id="rId170"/>
    <p:sldId id="505" r:id="rId171"/>
    <p:sldId id="506" r:id="rId172"/>
    <p:sldId id="593" r:id="rId173"/>
    <p:sldId id="507" r:id="rId174"/>
    <p:sldId id="509" r:id="rId175"/>
    <p:sldId id="510" r:id="rId176"/>
    <p:sldId id="511" r:id="rId177"/>
    <p:sldId id="512" r:id="rId178"/>
    <p:sldId id="513" r:id="rId179"/>
    <p:sldId id="514" r:id="rId180"/>
    <p:sldId id="515" r:id="rId181"/>
    <p:sldId id="516" r:id="rId182"/>
    <p:sldId id="517" r:id="rId183"/>
    <p:sldId id="518" r:id="rId184"/>
    <p:sldId id="519" r:id="rId185"/>
    <p:sldId id="520" r:id="rId186"/>
    <p:sldId id="521" r:id="rId187"/>
    <p:sldId id="522" r:id="rId188"/>
    <p:sldId id="523" r:id="rId189"/>
    <p:sldId id="524" r:id="rId190"/>
    <p:sldId id="525" r:id="rId191"/>
    <p:sldId id="526" r:id="rId192"/>
    <p:sldId id="532" r:id="rId193"/>
    <p:sldId id="533" r:id="rId194"/>
    <p:sldId id="534" r:id="rId195"/>
    <p:sldId id="535" r:id="rId196"/>
    <p:sldId id="536" r:id="rId197"/>
    <p:sldId id="537" r:id="rId198"/>
    <p:sldId id="538" r:id="rId199"/>
    <p:sldId id="320" r:id="rId200"/>
    <p:sldId id="321" r:id="rId201"/>
    <p:sldId id="539" r:id="rId202"/>
    <p:sldId id="323" r:id="rId203"/>
    <p:sldId id="326" r:id="rId204"/>
    <p:sldId id="327" r:id="rId205"/>
    <p:sldId id="540" r:id="rId206"/>
    <p:sldId id="328" r:id="rId207"/>
    <p:sldId id="329" r:id="rId208"/>
    <p:sldId id="324" r:id="rId209"/>
    <p:sldId id="541" r:id="rId210"/>
    <p:sldId id="543" r:id="rId211"/>
    <p:sldId id="544" r:id="rId212"/>
    <p:sldId id="545" r:id="rId213"/>
    <p:sldId id="546" r:id="rId214"/>
    <p:sldId id="547" r:id="rId215"/>
    <p:sldId id="558" r:id="rId216"/>
    <p:sldId id="549" r:id="rId217"/>
    <p:sldId id="621" r:id="rId218"/>
    <p:sldId id="555" r:id="rId219"/>
    <p:sldId id="556" r:id="rId220"/>
    <p:sldId id="620" r:id="rId221"/>
    <p:sldId id="559" r:id="rId222"/>
    <p:sldId id="331" r:id="rId223"/>
    <p:sldId id="332" r:id="rId224"/>
    <p:sldId id="560" r:id="rId225"/>
    <p:sldId id="333" r:id="rId226"/>
    <p:sldId id="335" r:id="rId227"/>
    <p:sldId id="336" r:id="rId228"/>
    <p:sldId id="337" r:id="rId229"/>
    <p:sldId id="561" r:id="rId230"/>
    <p:sldId id="563" r:id="rId231"/>
    <p:sldId id="565" r:id="rId232"/>
    <p:sldId id="566" r:id="rId233"/>
    <p:sldId id="567" r:id="rId234"/>
    <p:sldId id="569" r:id="rId235"/>
    <p:sldId id="338" r:id="rId236"/>
    <p:sldId id="573" r:id="rId237"/>
    <p:sldId id="339" r:id="rId238"/>
    <p:sldId id="340" r:id="rId239"/>
    <p:sldId id="574" r:id="rId240"/>
    <p:sldId id="575" r:id="rId241"/>
    <p:sldId id="334" r:id="rId242"/>
    <p:sldId id="341" r:id="rId243"/>
    <p:sldId id="344" r:id="rId244"/>
    <p:sldId id="345" r:id="rId245"/>
    <p:sldId id="346" r:id="rId246"/>
    <p:sldId id="342" r:id="rId247"/>
    <p:sldId id="622" r:id="rId248"/>
    <p:sldId id="347" r:id="rId249"/>
    <p:sldId id="348" r:id="rId250"/>
    <p:sldId id="343" r:id="rId251"/>
    <p:sldId id="594" r:id="rId252"/>
    <p:sldId id="595" r:id="rId253"/>
    <p:sldId id="623" r:id="rId254"/>
    <p:sldId id="624" r:id="rId255"/>
    <p:sldId id="625" r:id="rId256"/>
    <p:sldId id="576" r:id="rId257"/>
    <p:sldId id="385" r:id="rId258"/>
    <p:sldId id="626" r:id="rId259"/>
    <p:sldId id="387" r:id="rId260"/>
    <p:sldId id="388" r:id="rId261"/>
    <p:sldId id="389" r:id="rId262"/>
    <p:sldId id="392" r:id="rId263"/>
    <p:sldId id="570" r:id="rId264"/>
    <p:sldId id="571" r:id="rId265"/>
    <p:sldId id="572" r:id="rId266"/>
    <p:sldId id="596" r:id="rId267"/>
    <p:sldId id="597" r:id="rId268"/>
    <p:sldId id="579" r:id="rId269"/>
    <p:sldId id="395" r:id="rId270"/>
    <p:sldId id="580" r:id="rId271"/>
    <p:sldId id="396" r:id="rId272"/>
    <p:sldId id="578" r:id="rId273"/>
    <p:sldId id="393" r:id="rId274"/>
    <p:sldId id="394" r:id="rId275"/>
    <p:sldId id="604" r:id="rId276"/>
    <p:sldId id="603" r:id="rId277"/>
    <p:sldId id="605" r:id="rId278"/>
    <p:sldId id="606" r:id="rId279"/>
    <p:sldId id="607" r:id="rId280"/>
    <p:sldId id="608" r:id="rId281"/>
    <p:sldId id="609" r:id="rId282"/>
    <p:sldId id="610" r:id="rId283"/>
    <p:sldId id="599" r:id="rId284"/>
  </p:sldIdLst>
  <p:sldSz cx="9144000" cy="6858000" type="screen4x3"/>
  <p:notesSz cx="6858000" cy="9144000"/>
  <p:defaultTextStyle>
    <a:defPPr>
      <a:defRPr lang="it-IT"/>
    </a:defPPr>
    <a:lvl1pPr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1pPr>
    <a:lvl2pPr marL="4572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2pPr>
    <a:lvl3pPr marL="9144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3pPr>
    <a:lvl4pPr marL="13716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4pPr>
    <a:lvl5pPr marL="18288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60"/>
  </p:normalViewPr>
  <p:slideViewPr>
    <p:cSldViewPr>
      <p:cViewPr>
        <p:scale>
          <a:sx n="94" d="100"/>
          <a:sy n="94" d="100"/>
        </p:scale>
        <p:origin x="-1536"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2" d="100"/>
          <a:sy n="72" d="100"/>
        </p:scale>
        <p:origin x="-214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70" Type="http://schemas.openxmlformats.org/officeDocument/2006/relationships/slide" Target="slides/slide169.xml"/><Relationship Id="rId171" Type="http://schemas.openxmlformats.org/officeDocument/2006/relationships/slide" Target="slides/slide170.xml"/><Relationship Id="rId172" Type="http://schemas.openxmlformats.org/officeDocument/2006/relationships/slide" Target="slides/slide171.xml"/><Relationship Id="rId173" Type="http://schemas.openxmlformats.org/officeDocument/2006/relationships/slide" Target="slides/slide172.xml"/><Relationship Id="rId174" Type="http://schemas.openxmlformats.org/officeDocument/2006/relationships/slide" Target="slides/slide173.xml"/><Relationship Id="rId175" Type="http://schemas.openxmlformats.org/officeDocument/2006/relationships/slide" Target="slides/slide174.xml"/><Relationship Id="rId176" Type="http://schemas.openxmlformats.org/officeDocument/2006/relationships/slide" Target="slides/slide175.xml"/><Relationship Id="rId177" Type="http://schemas.openxmlformats.org/officeDocument/2006/relationships/slide" Target="slides/slide176.xml"/><Relationship Id="rId178" Type="http://schemas.openxmlformats.org/officeDocument/2006/relationships/slide" Target="slides/slide177.xml"/><Relationship Id="rId179" Type="http://schemas.openxmlformats.org/officeDocument/2006/relationships/slide" Target="slides/slide178.xml"/><Relationship Id="rId260" Type="http://schemas.openxmlformats.org/officeDocument/2006/relationships/slide" Target="slides/slide259.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61" Type="http://schemas.openxmlformats.org/officeDocument/2006/relationships/slide" Target="slides/slide260.xml"/><Relationship Id="rId262" Type="http://schemas.openxmlformats.org/officeDocument/2006/relationships/slide" Target="slides/slide261.xml"/><Relationship Id="rId263" Type="http://schemas.openxmlformats.org/officeDocument/2006/relationships/slide" Target="slides/slide262.xml"/><Relationship Id="rId264" Type="http://schemas.openxmlformats.org/officeDocument/2006/relationships/slide" Target="slides/slide263.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slide" Target="slides/slide113.xml"/><Relationship Id="rId115" Type="http://schemas.openxmlformats.org/officeDocument/2006/relationships/slide" Target="slides/slide114.xml"/><Relationship Id="rId116" Type="http://schemas.openxmlformats.org/officeDocument/2006/relationships/slide" Target="slides/slide115.xml"/><Relationship Id="rId117" Type="http://schemas.openxmlformats.org/officeDocument/2006/relationships/slide" Target="slides/slide116.xml"/><Relationship Id="rId118" Type="http://schemas.openxmlformats.org/officeDocument/2006/relationships/slide" Target="slides/slide117.xml"/><Relationship Id="rId119" Type="http://schemas.openxmlformats.org/officeDocument/2006/relationships/slide" Target="slides/slide118.xml"/><Relationship Id="rId200" Type="http://schemas.openxmlformats.org/officeDocument/2006/relationships/slide" Target="slides/slide199.xml"/><Relationship Id="rId201" Type="http://schemas.openxmlformats.org/officeDocument/2006/relationships/slide" Target="slides/slide200.xml"/><Relationship Id="rId202" Type="http://schemas.openxmlformats.org/officeDocument/2006/relationships/slide" Target="slides/slide201.xml"/><Relationship Id="rId203" Type="http://schemas.openxmlformats.org/officeDocument/2006/relationships/slide" Target="slides/slide202.xml"/><Relationship Id="rId204" Type="http://schemas.openxmlformats.org/officeDocument/2006/relationships/slide" Target="slides/slide203.xml"/><Relationship Id="rId205" Type="http://schemas.openxmlformats.org/officeDocument/2006/relationships/slide" Target="slides/slide204.xml"/><Relationship Id="rId206" Type="http://schemas.openxmlformats.org/officeDocument/2006/relationships/slide" Target="slides/slide205.xml"/><Relationship Id="rId207" Type="http://schemas.openxmlformats.org/officeDocument/2006/relationships/slide" Target="slides/slide206.xml"/><Relationship Id="rId208" Type="http://schemas.openxmlformats.org/officeDocument/2006/relationships/slide" Target="slides/slide207.xml"/><Relationship Id="rId209" Type="http://schemas.openxmlformats.org/officeDocument/2006/relationships/slide" Target="slides/slide208.xml"/><Relationship Id="rId265" Type="http://schemas.openxmlformats.org/officeDocument/2006/relationships/slide" Target="slides/slide264.xml"/><Relationship Id="rId266" Type="http://schemas.openxmlformats.org/officeDocument/2006/relationships/slide" Target="slides/slide265.xml"/><Relationship Id="rId267" Type="http://schemas.openxmlformats.org/officeDocument/2006/relationships/slide" Target="slides/slide266.xml"/><Relationship Id="rId268" Type="http://schemas.openxmlformats.org/officeDocument/2006/relationships/slide" Target="slides/slide267.xml"/><Relationship Id="rId269" Type="http://schemas.openxmlformats.org/officeDocument/2006/relationships/slide" Target="slides/slide26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 Id="rId180" Type="http://schemas.openxmlformats.org/officeDocument/2006/relationships/slide" Target="slides/slide179.xml"/><Relationship Id="rId181" Type="http://schemas.openxmlformats.org/officeDocument/2006/relationships/slide" Target="slides/slide180.xml"/><Relationship Id="rId182" Type="http://schemas.openxmlformats.org/officeDocument/2006/relationships/slide" Target="slides/slide181.xml"/><Relationship Id="rId183" Type="http://schemas.openxmlformats.org/officeDocument/2006/relationships/slide" Target="slides/slide182.xml"/><Relationship Id="rId184" Type="http://schemas.openxmlformats.org/officeDocument/2006/relationships/slide" Target="slides/slide183.xml"/><Relationship Id="rId185" Type="http://schemas.openxmlformats.org/officeDocument/2006/relationships/slide" Target="slides/slide184.xml"/><Relationship Id="rId186" Type="http://schemas.openxmlformats.org/officeDocument/2006/relationships/slide" Target="slides/slide185.xml"/><Relationship Id="rId187" Type="http://schemas.openxmlformats.org/officeDocument/2006/relationships/slide" Target="slides/slide186.xml"/><Relationship Id="rId188" Type="http://schemas.openxmlformats.org/officeDocument/2006/relationships/slide" Target="slides/slide187.xml"/><Relationship Id="rId189" Type="http://schemas.openxmlformats.org/officeDocument/2006/relationships/slide" Target="slides/slide188.xml"/><Relationship Id="rId270" Type="http://schemas.openxmlformats.org/officeDocument/2006/relationships/slide" Target="slides/slide26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271" Type="http://schemas.openxmlformats.org/officeDocument/2006/relationships/slide" Target="slides/slide270.xml"/><Relationship Id="rId272" Type="http://schemas.openxmlformats.org/officeDocument/2006/relationships/slide" Target="slides/slide271.xml"/><Relationship Id="rId273" Type="http://schemas.openxmlformats.org/officeDocument/2006/relationships/slide" Target="slides/slide272.xml"/><Relationship Id="rId274" Type="http://schemas.openxmlformats.org/officeDocument/2006/relationships/slide" Target="slides/slide273.xml"/><Relationship Id="rId120" Type="http://schemas.openxmlformats.org/officeDocument/2006/relationships/slide" Target="slides/slide119.xml"/><Relationship Id="rId121" Type="http://schemas.openxmlformats.org/officeDocument/2006/relationships/slide" Target="slides/slide120.xml"/><Relationship Id="rId122" Type="http://schemas.openxmlformats.org/officeDocument/2006/relationships/slide" Target="slides/slide121.xml"/><Relationship Id="rId123" Type="http://schemas.openxmlformats.org/officeDocument/2006/relationships/slide" Target="slides/slide122.xml"/><Relationship Id="rId124" Type="http://schemas.openxmlformats.org/officeDocument/2006/relationships/slide" Target="slides/slide123.xml"/><Relationship Id="rId125" Type="http://schemas.openxmlformats.org/officeDocument/2006/relationships/slide" Target="slides/slide124.xml"/><Relationship Id="rId126" Type="http://schemas.openxmlformats.org/officeDocument/2006/relationships/slide" Target="slides/slide125.xml"/><Relationship Id="rId127" Type="http://schemas.openxmlformats.org/officeDocument/2006/relationships/slide" Target="slides/slide126.xml"/><Relationship Id="rId128" Type="http://schemas.openxmlformats.org/officeDocument/2006/relationships/slide" Target="slides/slide127.xml"/><Relationship Id="rId129" Type="http://schemas.openxmlformats.org/officeDocument/2006/relationships/slide" Target="slides/slide128.xml"/><Relationship Id="rId210" Type="http://schemas.openxmlformats.org/officeDocument/2006/relationships/slide" Target="slides/slide209.xml"/><Relationship Id="rId211" Type="http://schemas.openxmlformats.org/officeDocument/2006/relationships/slide" Target="slides/slide210.xml"/><Relationship Id="rId212" Type="http://schemas.openxmlformats.org/officeDocument/2006/relationships/slide" Target="slides/slide211.xml"/><Relationship Id="rId213" Type="http://schemas.openxmlformats.org/officeDocument/2006/relationships/slide" Target="slides/slide212.xml"/><Relationship Id="rId214" Type="http://schemas.openxmlformats.org/officeDocument/2006/relationships/slide" Target="slides/slide213.xml"/><Relationship Id="rId215" Type="http://schemas.openxmlformats.org/officeDocument/2006/relationships/slide" Target="slides/slide214.xml"/><Relationship Id="rId216" Type="http://schemas.openxmlformats.org/officeDocument/2006/relationships/slide" Target="slides/slide215.xml"/><Relationship Id="rId217" Type="http://schemas.openxmlformats.org/officeDocument/2006/relationships/slide" Target="slides/slide216.xml"/><Relationship Id="rId218" Type="http://schemas.openxmlformats.org/officeDocument/2006/relationships/slide" Target="slides/slide217.xml"/><Relationship Id="rId219" Type="http://schemas.openxmlformats.org/officeDocument/2006/relationships/slide" Target="slides/slide218.xml"/><Relationship Id="rId275" Type="http://schemas.openxmlformats.org/officeDocument/2006/relationships/slide" Target="slides/slide274.xml"/><Relationship Id="rId276" Type="http://schemas.openxmlformats.org/officeDocument/2006/relationships/slide" Target="slides/slide275.xml"/><Relationship Id="rId277" Type="http://schemas.openxmlformats.org/officeDocument/2006/relationships/slide" Target="slides/slide276.xml"/><Relationship Id="rId278" Type="http://schemas.openxmlformats.org/officeDocument/2006/relationships/slide" Target="slides/slide277.xml"/><Relationship Id="rId279" Type="http://schemas.openxmlformats.org/officeDocument/2006/relationships/slide" Target="slides/slide2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90" Type="http://schemas.openxmlformats.org/officeDocument/2006/relationships/slide" Target="slides/slide189.xml"/><Relationship Id="rId191" Type="http://schemas.openxmlformats.org/officeDocument/2006/relationships/slide" Target="slides/slide190.xml"/><Relationship Id="rId192" Type="http://schemas.openxmlformats.org/officeDocument/2006/relationships/slide" Target="slides/slide191.xml"/><Relationship Id="rId193" Type="http://schemas.openxmlformats.org/officeDocument/2006/relationships/slide" Target="slides/slide192.xml"/><Relationship Id="rId194" Type="http://schemas.openxmlformats.org/officeDocument/2006/relationships/slide" Target="slides/slide193.xml"/><Relationship Id="rId195" Type="http://schemas.openxmlformats.org/officeDocument/2006/relationships/slide" Target="slides/slide194.xml"/><Relationship Id="rId196" Type="http://schemas.openxmlformats.org/officeDocument/2006/relationships/slide" Target="slides/slide195.xml"/><Relationship Id="rId197" Type="http://schemas.openxmlformats.org/officeDocument/2006/relationships/slide" Target="slides/slide196.xml"/><Relationship Id="rId198" Type="http://schemas.openxmlformats.org/officeDocument/2006/relationships/slide" Target="slides/slide197.xml"/><Relationship Id="rId199" Type="http://schemas.openxmlformats.org/officeDocument/2006/relationships/slide" Target="slides/slide198.xml"/><Relationship Id="rId280" Type="http://schemas.openxmlformats.org/officeDocument/2006/relationships/slide" Target="slides/slide279.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81" Type="http://schemas.openxmlformats.org/officeDocument/2006/relationships/slide" Target="slides/slide280.xml"/><Relationship Id="rId282" Type="http://schemas.openxmlformats.org/officeDocument/2006/relationships/slide" Target="slides/slide281.xml"/><Relationship Id="rId283" Type="http://schemas.openxmlformats.org/officeDocument/2006/relationships/slide" Target="slides/slide282.xml"/><Relationship Id="rId284" Type="http://schemas.openxmlformats.org/officeDocument/2006/relationships/slide" Target="slides/slide283.xml"/><Relationship Id="rId130" Type="http://schemas.openxmlformats.org/officeDocument/2006/relationships/slide" Target="slides/slide129.xml"/><Relationship Id="rId131" Type="http://schemas.openxmlformats.org/officeDocument/2006/relationships/slide" Target="slides/slide130.xml"/><Relationship Id="rId132" Type="http://schemas.openxmlformats.org/officeDocument/2006/relationships/slide" Target="slides/slide131.xml"/><Relationship Id="rId133" Type="http://schemas.openxmlformats.org/officeDocument/2006/relationships/slide" Target="slides/slide132.xml"/><Relationship Id="rId220" Type="http://schemas.openxmlformats.org/officeDocument/2006/relationships/slide" Target="slides/slide219.xml"/><Relationship Id="rId221" Type="http://schemas.openxmlformats.org/officeDocument/2006/relationships/slide" Target="slides/slide220.xml"/><Relationship Id="rId222" Type="http://schemas.openxmlformats.org/officeDocument/2006/relationships/slide" Target="slides/slide221.xml"/><Relationship Id="rId223" Type="http://schemas.openxmlformats.org/officeDocument/2006/relationships/slide" Target="slides/slide222.xml"/><Relationship Id="rId224" Type="http://schemas.openxmlformats.org/officeDocument/2006/relationships/slide" Target="slides/slide223.xml"/><Relationship Id="rId225" Type="http://schemas.openxmlformats.org/officeDocument/2006/relationships/slide" Target="slides/slide224.xml"/><Relationship Id="rId226" Type="http://schemas.openxmlformats.org/officeDocument/2006/relationships/slide" Target="slides/slide225.xml"/><Relationship Id="rId227" Type="http://schemas.openxmlformats.org/officeDocument/2006/relationships/slide" Target="slides/slide226.xml"/><Relationship Id="rId228" Type="http://schemas.openxmlformats.org/officeDocument/2006/relationships/slide" Target="slides/slide227.xml"/><Relationship Id="rId229" Type="http://schemas.openxmlformats.org/officeDocument/2006/relationships/slide" Target="slides/slide228.xml"/><Relationship Id="rId134" Type="http://schemas.openxmlformats.org/officeDocument/2006/relationships/slide" Target="slides/slide133.xml"/><Relationship Id="rId135" Type="http://schemas.openxmlformats.org/officeDocument/2006/relationships/slide" Target="slides/slide134.xml"/><Relationship Id="rId136" Type="http://schemas.openxmlformats.org/officeDocument/2006/relationships/slide" Target="slides/slide135.xml"/><Relationship Id="rId137" Type="http://schemas.openxmlformats.org/officeDocument/2006/relationships/slide" Target="slides/slide136.xml"/><Relationship Id="rId138" Type="http://schemas.openxmlformats.org/officeDocument/2006/relationships/slide" Target="slides/slide137.xml"/><Relationship Id="rId139" Type="http://schemas.openxmlformats.org/officeDocument/2006/relationships/slide" Target="slides/slide138.xml"/><Relationship Id="rId285" Type="http://schemas.openxmlformats.org/officeDocument/2006/relationships/notesMaster" Target="notesMasters/notesMaster1.xml"/><Relationship Id="rId286" Type="http://schemas.openxmlformats.org/officeDocument/2006/relationships/handoutMaster" Target="handoutMasters/handoutMaster1.xml"/><Relationship Id="rId287" Type="http://schemas.openxmlformats.org/officeDocument/2006/relationships/printerSettings" Target="printerSettings/printerSettings1.bin"/><Relationship Id="rId288" Type="http://schemas.openxmlformats.org/officeDocument/2006/relationships/presProps" Target="presProps.xml"/><Relationship Id="rId289" Type="http://schemas.openxmlformats.org/officeDocument/2006/relationships/viewProps" Target="viewProps.xml"/><Relationship Id="rId290" Type="http://schemas.openxmlformats.org/officeDocument/2006/relationships/theme" Target="theme/theme1.xml"/><Relationship Id="rId291"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40" Type="http://schemas.openxmlformats.org/officeDocument/2006/relationships/slide" Target="slides/slide139.xml"/><Relationship Id="rId141" Type="http://schemas.openxmlformats.org/officeDocument/2006/relationships/slide" Target="slides/slide140.xml"/><Relationship Id="rId142" Type="http://schemas.openxmlformats.org/officeDocument/2006/relationships/slide" Target="slides/slide141.xml"/><Relationship Id="rId143" Type="http://schemas.openxmlformats.org/officeDocument/2006/relationships/slide" Target="slides/slide142.xml"/><Relationship Id="rId144" Type="http://schemas.openxmlformats.org/officeDocument/2006/relationships/slide" Target="slides/slide143.xml"/><Relationship Id="rId145" Type="http://schemas.openxmlformats.org/officeDocument/2006/relationships/slide" Target="slides/slide144.xml"/><Relationship Id="rId146" Type="http://schemas.openxmlformats.org/officeDocument/2006/relationships/slide" Target="slides/slide145.xml"/><Relationship Id="rId147" Type="http://schemas.openxmlformats.org/officeDocument/2006/relationships/slide" Target="slides/slide146.xml"/><Relationship Id="rId148" Type="http://schemas.openxmlformats.org/officeDocument/2006/relationships/slide" Target="slides/slide147.xml"/><Relationship Id="rId149" Type="http://schemas.openxmlformats.org/officeDocument/2006/relationships/slide" Target="slides/slide148.xml"/><Relationship Id="rId230" Type="http://schemas.openxmlformats.org/officeDocument/2006/relationships/slide" Target="slides/slide229.xml"/><Relationship Id="rId231" Type="http://schemas.openxmlformats.org/officeDocument/2006/relationships/slide" Target="slides/slide230.xml"/><Relationship Id="rId232" Type="http://schemas.openxmlformats.org/officeDocument/2006/relationships/slide" Target="slides/slide231.xml"/><Relationship Id="rId233" Type="http://schemas.openxmlformats.org/officeDocument/2006/relationships/slide" Target="slides/slide232.xml"/><Relationship Id="rId234" Type="http://schemas.openxmlformats.org/officeDocument/2006/relationships/slide" Target="slides/slide233.xml"/><Relationship Id="rId235" Type="http://schemas.openxmlformats.org/officeDocument/2006/relationships/slide" Target="slides/slide234.xml"/><Relationship Id="rId236" Type="http://schemas.openxmlformats.org/officeDocument/2006/relationships/slide" Target="slides/slide235.xml"/><Relationship Id="rId237" Type="http://schemas.openxmlformats.org/officeDocument/2006/relationships/slide" Target="slides/slide236.xml"/><Relationship Id="rId238" Type="http://schemas.openxmlformats.org/officeDocument/2006/relationships/slide" Target="slides/slide237.xml"/><Relationship Id="rId239" Type="http://schemas.openxmlformats.org/officeDocument/2006/relationships/slide" Target="slides/slide2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50" Type="http://schemas.openxmlformats.org/officeDocument/2006/relationships/slide" Target="slides/slide149.xml"/><Relationship Id="rId151" Type="http://schemas.openxmlformats.org/officeDocument/2006/relationships/slide" Target="slides/slide150.xml"/><Relationship Id="rId152" Type="http://schemas.openxmlformats.org/officeDocument/2006/relationships/slide" Target="slides/slide151.xml"/><Relationship Id="rId153" Type="http://schemas.openxmlformats.org/officeDocument/2006/relationships/slide" Target="slides/slide152.xml"/><Relationship Id="rId154" Type="http://schemas.openxmlformats.org/officeDocument/2006/relationships/slide" Target="slides/slide153.xml"/><Relationship Id="rId155" Type="http://schemas.openxmlformats.org/officeDocument/2006/relationships/slide" Target="slides/slide154.xml"/><Relationship Id="rId156" Type="http://schemas.openxmlformats.org/officeDocument/2006/relationships/slide" Target="slides/slide155.xml"/><Relationship Id="rId157" Type="http://schemas.openxmlformats.org/officeDocument/2006/relationships/slide" Target="slides/slide156.xml"/><Relationship Id="rId158" Type="http://schemas.openxmlformats.org/officeDocument/2006/relationships/slide" Target="slides/slide157.xml"/><Relationship Id="rId159" Type="http://schemas.openxmlformats.org/officeDocument/2006/relationships/slide" Target="slides/slide158.xml"/><Relationship Id="rId240" Type="http://schemas.openxmlformats.org/officeDocument/2006/relationships/slide" Target="slides/slide239.xml"/><Relationship Id="rId241" Type="http://schemas.openxmlformats.org/officeDocument/2006/relationships/slide" Target="slides/slide240.xml"/><Relationship Id="rId242" Type="http://schemas.openxmlformats.org/officeDocument/2006/relationships/slide" Target="slides/slide241.xml"/><Relationship Id="rId243" Type="http://schemas.openxmlformats.org/officeDocument/2006/relationships/slide" Target="slides/slide242.xml"/><Relationship Id="rId244" Type="http://schemas.openxmlformats.org/officeDocument/2006/relationships/slide" Target="slides/slide243.xml"/><Relationship Id="rId245" Type="http://schemas.openxmlformats.org/officeDocument/2006/relationships/slide" Target="slides/slide244.xml"/><Relationship Id="rId246" Type="http://schemas.openxmlformats.org/officeDocument/2006/relationships/slide" Target="slides/slide245.xml"/><Relationship Id="rId247" Type="http://schemas.openxmlformats.org/officeDocument/2006/relationships/slide" Target="slides/slide246.xml"/><Relationship Id="rId248" Type="http://schemas.openxmlformats.org/officeDocument/2006/relationships/slide" Target="slides/slide247.xml"/><Relationship Id="rId249" Type="http://schemas.openxmlformats.org/officeDocument/2006/relationships/slide" Target="slides/slide2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60" Type="http://schemas.openxmlformats.org/officeDocument/2006/relationships/slide" Target="slides/slide159.xml"/><Relationship Id="rId161" Type="http://schemas.openxmlformats.org/officeDocument/2006/relationships/slide" Target="slides/slide160.xml"/><Relationship Id="rId162" Type="http://schemas.openxmlformats.org/officeDocument/2006/relationships/slide" Target="slides/slide161.xml"/><Relationship Id="rId163" Type="http://schemas.openxmlformats.org/officeDocument/2006/relationships/slide" Target="slides/slide162.xml"/><Relationship Id="rId164" Type="http://schemas.openxmlformats.org/officeDocument/2006/relationships/slide" Target="slides/slide163.xml"/><Relationship Id="rId165" Type="http://schemas.openxmlformats.org/officeDocument/2006/relationships/slide" Target="slides/slide164.xml"/><Relationship Id="rId166" Type="http://schemas.openxmlformats.org/officeDocument/2006/relationships/slide" Target="slides/slide165.xml"/><Relationship Id="rId167" Type="http://schemas.openxmlformats.org/officeDocument/2006/relationships/slide" Target="slides/slide166.xml"/><Relationship Id="rId168" Type="http://schemas.openxmlformats.org/officeDocument/2006/relationships/slide" Target="slides/slide167.xml"/><Relationship Id="rId169" Type="http://schemas.openxmlformats.org/officeDocument/2006/relationships/slide" Target="slides/slide168.xml"/><Relationship Id="rId250" Type="http://schemas.openxmlformats.org/officeDocument/2006/relationships/slide" Target="slides/slide249.xml"/><Relationship Id="rId251" Type="http://schemas.openxmlformats.org/officeDocument/2006/relationships/slide" Target="slides/slide250.xml"/><Relationship Id="rId252" Type="http://schemas.openxmlformats.org/officeDocument/2006/relationships/slide" Target="slides/slide251.xml"/><Relationship Id="rId253" Type="http://schemas.openxmlformats.org/officeDocument/2006/relationships/slide" Target="slides/slide252.xml"/><Relationship Id="rId254" Type="http://schemas.openxmlformats.org/officeDocument/2006/relationships/slide" Target="slides/slide253.xml"/><Relationship Id="rId255" Type="http://schemas.openxmlformats.org/officeDocument/2006/relationships/slide" Target="slides/slide254.xml"/><Relationship Id="rId256" Type="http://schemas.openxmlformats.org/officeDocument/2006/relationships/slide" Target="slides/slide255.xml"/><Relationship Id="rId257" Type="http://schemas.openxmlformats.org/officeDocument/2006/relationships/slide" Target="slides/slide256.xml"/><Relationship Id="rId258" Type="http://schemas.openxmlformats.org/officeDocument/2006/relationships/slide" Target="slides/slide257.xml"/><Relationship Id="rId259" Type="http://schemas.openxmlformats.org/officeDocument/2006/relationships/slide" Target="slides/slide258.xml"/><Relationship Id="rId100" Type="http://schemas.openxmlformats.org/officeDocument/2006/relationships/slide" Target="slides/slide99.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4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ea typeface="+mn-ea"/>
                <a:cs typeface="Arial" charset="0"/>
              </a:defRPr>
            </a:lvl1pPr>
          </a:lstStyle>
          <a:p>
            <a:pPr>
              <a:defRPr/>
            </a:pPr>
            <a:endParaRPr lang="it-IT"/>
          </a:p>
        </p:txBody>
      </p:sp>
      <p:sp>
        <p:nvSpPr>
          <p:cNvPr id="7649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mn-ea"/>
                <a:cs typeface="Arial" charset="0"/>
              </a:defRPr>
            </a:lvl1pPr>
          </a:lstStyle>
          <a:p>
            <a:pPr>
              <a:defRPr/>
            </a:pPr>
            <a:endParaRPr lang="it-IT"/>
          </a:p>
        </p:txBody>
      </p:sp>
      <p:sp>
        <p:nvSpPr>
          <p:cNvPr id="7649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ea typeface="+mn-ea"/>
                <a:cs typeface="Arial" charset="0"/>
              </a:defRPr>
            </a:lvl1pPr>
          </a:lstStyle>
          <a:p>
            <a:pPr>
              <a:defRPr/>
            </a:pPr>
            <a:endParaRPr lang="it-IT"/>
          </a:p>
        </p:txBody>
      </p:sp>
      <p:sp>
        <p:nvSpPr>
          <p:cNvPr id="7649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cs typeface="Arial" charset="0"/>
              </a:defRPr>
            </a:lvl1pPr>
          </a:lstStyle>
          <a:p>
            <a:pPr>
              <a:defRPr/>
            </a:pPr>
            <a:fld id="{F24EEB7E-9654-EB48-8CF8-D6D05ED48E7A}" type="slidenum">
              <a:rPr lang="it-IT"/>
              <a:pPr>
                <a:defRPr/>
              </a:pPr>
              <a:t>‹n.›</a:t>
            </a:fld>
            <a:endParaRPr lang="it-IT"/>
          </a:p>
        </p:txBody>
      </p:sp>
    </p:spTree>
    <p:extLst>
      <p:ext uri="{BB962C8B-B14F-4D97-AF65-F5344CB8AC3E}">
        <p14:creationId xmlns:p14="http://schemas.microsoft.com/office/powerpoint/2010/main" val="661197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a typeface="+mn-ea"/>
                <a:cs typeface="Arial" charset="0"/>
              </a:defRPr>
            </a:lvl1pPr>
          </a:lstStyle>
          <a:p>
            <a:pPr>
              <a:defRPr/>
            </a:pPr>
            <a:endParaRPr lang="it-IT"/>
          </a:p>
        </p:txBody>
      </p:sp>
      <p:sp>
        <p:nvSpPr>
          <p:cNvPr id="2897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66FBE490-D8A4-B649-92FF-34FB9D38BD95}" type="datetimeFigureOut">
              <a:rPr lang="it-IT"/>
              <a:pPr>
                <a:defRPr/>
              </a:pPr>
              <a:t>03/10/19</a:t>
            </a:fld>
            <a:endParaRPr lang="it-IT"/>
          </a:p>
        </p:txBody>
      </p:sp>
      <p:sp>
        <p:nvSpPr>
          <p:cNvPr id="3758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2897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897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a typeface="+mn-ea"/>
                <a:cs typeface="Arial" charset="0"/>
              </a:defRPr>
            </a:lvl1pPr>
          </a:lstStyle>
          <a:p>
            <a:pPr>
              <a:defRPr/>
            </a:pPr>
            <a:endParaRPr lang="it-IT"/>
          </a:p>
        </p:txBody>
      </p:sp>
      <p:sp>
        <p:nvSpPr>
          <p:cNvPr id="2897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C68A1DB7-2B27-AA44-ACA6-F80B7B7FE48D}" type="slidenum">
              <a:rPr lang="it-IT"/>
              <a:pPr>
                <a:defRPr/>
              </a:pPr>
              <a:t>‹n.›</a:t>
            </a:fld>
            <a:endParaRPr lang="it-IT"/>
          </a:p>
        </p:txBody>
      </p:sp>
    </p:spTree>
    <p:extLst>
      <p:ext uri="{BB962C8B-B14F-4D97-AF65-F5344CB8AC3E}">
        <p14:creationId xmlns:p14="http://schemas.microsoft.com/office/powerpoint/2010/main" val="34869742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a:defRPr/>
            </a:pPr>
            <a:fld id="{C68A1DB7-2B27-AA44-ACA6-F80B7B7FE48D}" type="slidenum">
              <a:rPr lang="it-IT" smtClean="0"/>
              <a:pPr>
                <a:defRPr/>
              </a:pPr>
              <a:t>1</a:t>
            </a:fld>
            <a:endParaRPr lang="it-IT"/>
          </a:p>
        </p:txBody>
      </p:sp>
    </p:spTree>
    <p:extLst>
      <p:ext uri="{BB962C8B-B14F-4D97-AF65-F5344CB8AC3E}">
        <p14:creationId xmlns:p14="http://schemas.microsoft.com/office/powerpoint/2010/main" val="1133463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gradFill rotWithShape="0">
          <a:gsLst>
            <a:gs pos="0">
              <a:schemeClr val="bg1"/>
            </a:gs>
            <a:gs pos="100000">
              <a:srgbClr val="32324A"/>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a typeface="+mn-ea"/>
                <a:cs typeface="Arial" charset="0"/>
              </a:endParaRPr>
            </a:p>
          </p:txBody>
        </p:sp>
        <p:sp>
          <p:nvSpPr>
            <p:cNvPr id="20" name="Rectangle 18"/>
            <p:cNvSpPr>
              <a:spLocks noChangeArrowheads="1"/>
            </p:cNvSpPr>
            <p:nvPr userDrawn="1"/>
          </p:nvSpPr>
          <p:spPr bwMode="hidden">
            <a:xfrm rot="39991575" flipH="1" flipV="1">
              <a:off x="5406"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a typeface="+mn-ea"/>
                <a:cs typeface="Arial" charset="0"/>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eaLnBrk="1" hangingPunct="1">
                <a:defRPr/>
              </a:pPr>
              <a:endParaRPr lang="it-IT">
                <a:ea typeface="+mn-ea"/>
                <a:cs typeface="Arial" charset="0"/>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grpSp>
      <p:sp>
        <p:nvSpPr>
          <p:cNvPr id="253146" name="Rectangle 218"/>
          <p:cNvSpPr>
            <a:spLocks noGrp="1" noChangeArrowheads="1"/>
          </p:cNvSpPr>
          <p:nvPr>
            <p:ph type="ctrTitle" sz="quarter"/>
          </p:nvPr>
        </p:nvSpPr>
        <p:spPr>
          <a:xfrm>
            <a:off x="685800" y="1844675"/>
            <a:ext cx="7772400" cy="1736725"/>
          </a:xfrm>
        </p:spPr>
        <p:txBody>
          <a:bodyPr anchor="b" anchorCtr="1"/>
          <a:lstStyle>
            <a:lvl1pPr>
              <a:defRPr/>
            </a:lvl1pPr>
          </a:lstStyle>
          <a:p>
            <a:r>
              <a:rPr lang="it-IT"/>
              <a:t>Fare clic per modificare lo stile del titolo</a:t>
            </a:r>
          </a:p>
        </p:txBody>
      </p:sp>
      <p:sp>
        <p:nvSpPr>
          <p:cNvPr id="253147"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220" name="Rectangle 220"/>
          <p:cNvSpPr>
            <a:spLocks noGrp="1" noChangeArrowheads="1"/>
          </p:cNvSpPr>
          <p:nvPr>
            <p:ph type="dt" sz="quarter" idx="10"/>
          </p:nvPr>
        </p:nvSpPr>
        <p:spPr/>
        <p:txBody>
          <a:bodyPr/>
          <a:lstStyle>
            <a:lvl1pPr>
              <a:defRPr/>
            </a:lvl1pPr>
          </a:lstStyle>
          <a:p>
            <a:pPr>
              <a:defRPr/>
            </a:pPr>
            <a:fld id="{B13F1FC4-7842-2C43-A51F-B9518FDE2A1D}" type="datetime1">
              <a:rPr lang="it-IT"/>
              <a:pPr>
                <a:defRPr/>
              </a:pPr>
              <a:t>03/10/19</a:t>
            </a:fld>
            <a:endParaRPr lang="it-IT"/>
          </a:p>
        </p:txBody>
      </p:sp>
      <p:sp>
        <p:nvSpPr>
          <p:cNvPr id="221" name="Rectangle 221"/>
          <p:cNvSpPr>
            <a:spLocks noGrp="1" noChangeArrowheads="1"/>
          </p:cNvSpPr>
          <p:nvPr>
            <p:ph type="ftr" sz="quarter" idx="11"/>
          </p:nvPr>
        </p:nvSpPr>
        <p:spPr>
          <a:xfrm>
            <a:off x="3124200" y="6248400"/>
            <a:ext cx="2895600" cy="457200"/>
          </a:xfrm>
        </p:spPr>
        <p:txBody>
          <a:bodyPr/>
          <a:lstStyle>
            <a:lvl1pPr>
              <a:defRPr/>
            </a:lvl1pPr>
          </a:lstStyle>
          <a:p>
            <a:pPr>
              <a:defRPr/>
            </a:pPr>
            <a:r>
              <a:rPr lang="it-IT"/>
              <a:t>Avv. Francesco Mascia</a:t>
            </a:r>
          </a:p>
        </p:txBody>
      </p:sp>
      <p:sp>
        <p:nvSpPr>
          <p:cNvPr id="222" name="Rectangle 222"/>
          <p:cNvSpPr>
            <a:spLocks noGrp="1" noChangeArrowheads="1"/>
          </p:cNvSpPr>
          <p:nvPr>
            <p:ph type="sldNum" sz="quarter" idx="12"/>
          </p:nvPr>
        </p:nvSpPr>
        <p:spPr/>
        <p:txBody>
          <a:bodyPr/>
          <a:lstStyle>
            <a:lvl1pPr>
              <a:defRPr/>
            </a:lvl1pPr>
          </a:lstStyle>
          <a:p>
            <a:pPr>
              <a:defRPr/>
            </a:pPr>
            <a:fld id="{C724B348-1526-8A4F-9A90-ACDCAE38A9AB}" type="slidenum">
              <a:rPr lang="it-IT"/>
              <a:pPr>
                <a:defRPr/>
              </a:pPr>
              <a:t>‹n.›</a:t>
            </a:fld>
            <a:endParaRPr lang="it-IT"/>
          </a:p>
        </p:txBody>
      </p:sp>
    </p:spTree>
    <p:extLst>
      <p:ext uri="{BB962C8B-B14F-4D97-AF65-F5344CB8AC3E}">
        <p14:creationId xmlns:p14="http://schemas.microsoft.com/office/powerpoint/2010/main" val="2011309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FE9DE4D6-4EAD-5D4A-AC80-D83B6B31E180}"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F7F847BC-80B1-DA4E-8B83-4C03D969FB69}" type="datetime1">
              <a:rPr lang="it-IT"/>
              <a:pPr>
                <a:defRPr/>
              </a:pPr>
              <a:t>03/10/19</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269406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946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94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15ED47B9-94A3-5A49-ABCD-302B1AA46E9B}"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0FA6DDFF-F54A-9B47-B71C-2A712FCFDBE5}" type="datetime1">
              <a:rPr lang="it-IT"/>
              <a:pPr>
                <a:defRPr/>
              </a:pPr>
              <a:t>03/10/19</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349784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AB5BC25D-184E-124F-87A6-504655CB4497}"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CCCEB3E5-5712-2E49-B9EB-835AE2D60A11}" type="datetime1">
              <a:rPr lang="it-IT"/>
              <a:pPr>
                <a:defRPr/>
              </a:pPr>
              <a:t>03/10/19</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4139304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AE82FE9A-443E-AE42-B579-ECFA3010288B}"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87D89491-11B1-5642-AE61-4FA2BF5D3DDD}" type="datetime1">
              <a:rPr lang="it-IT"/>
              <a:pPr>
                <a:defRPr/>
              </a:pPr>
              <a:t>03/10/19</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421170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18"/>
          <p:cNvSpPr>
            <a:spLocks noGrp="1" noChangeArrowheads="1"/>
          </p:cNvSpPr>
          <p:nvPr>
            <p:ph type="sldNum" sz="quarter" idx="10"/>
          </p:nvPr>
        </p:nvSpPr>
        <p:spPr>
          <a:ln/>
        </p:spPr>
        <p:txBody>
          <a:bodyPr/>
          <a:lstStyle>
            <a:lvl1pPr>
              <a:defRPr/>
            </a:lvl1pPr>
          </a:lstStyle>
          <a:p>
            <a:pPr>
              <a:defRPr/>
            </a:pPr>
            <a:fld id="{5CDD125C-86EE-2348-9EF7-78DCFD0BC9B2}"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2B01C0A4-31EE-5D4C-8A7C-28EA8399FB59}" type="datetime1">
              <a:rPr lang="it-IT"/>
              <a:pPr>
                <a:defRPr/>
              </a:pPr>
              <a:t>03/10/19</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19267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sldNum" sz="quarter" idx="10"/>
          </p:nvPr>
        </p:nvSpPr>
        <p:spPr>
          <a:ln/>
        </p:spPr>
        <p:txBody>
          <a:bodyPr/>
          <a:lstStyle>
            <a:lvl1pPr>
              <a:defRPr/>
            </a:lvl1pPr>
          </a:lstStyle>
          <a:p>
            <a:pPr>
              <a:defRPr/>
            </a:pPr>
            <a:fld id="{DCBF9C75-6885-D443-B1AB-44D6FC721220}"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B6861295-7F30-B34E-88BC-B57AFA4E921A}" type="datetime1">
              <a:rPr lang="it-IT"/>
              <a:pPr>
                <a:defRPr/>
              </a:pPr>
              <a:t>03/10/19</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25427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18"/>
          <p:cNvSpPr>
            <a:spLocks noGrp="1" noChangeArrowheads="1"/>
          </p:cNvSpPr>
          <p:nvPr>
            <p:ph type="sldNum" sz="quarter" idx="10"/>
          </p:nvPr>
        </p:nvSpPr>
        <p:spPr>
          <a:ln/>
        </p:spPr>
        <p:txBody>
          <a:bodyPr/>
          <a:lstStyle>
            <a:lvl1pPr>
              <a:defRPr/>
            </a:lvl1pPr>
          </a:lstStyle>
          <a:p>
            <a:pPr>
              <a:defRPr/>
            </a:pPr>
            <a:fld id="{1F347158-D54C-FC48-BF56-A809BB63E259}" type="slidenum">
              <a:rPr lang="it-IT"/>
              <a:pPr>
                <a:defRPr/>
              </a:pPr>
              <a:t>‹n.›</a:t>
            </a:fld>
            <a:endParaRPr lang="it-IT"/>
          </a:p>
        </p:txBody>
      </p:sp>
      <p:sp>
        <p:nvSpPr>
          <p:cNvPr id="8" name="Rectangle 219"/>
          <p:cNvSpPr>
            <a:spLocks noGrp="1" noChangeArrowheads="1"/>
          </p:cNvSpPr>
          <p:nvPr>
            <p:ph type="dt" sz="half" idx="11"/>
          </p:nvPr>
        </p:nvSpPr>
        <p:spPr>
          <a:ln/>
        </p:spPr>
        <p:txBody>
          <a:bodyPr/>
          <a:lstStyle>
            <a:lvl1pPr>
              <a:defRPr/>
            </a:lvl1pPr>
          </a:lstStyle>
          <a:p>
            <a:pPr>
              <a:defRPr/>
            </a:pPr>
            <a:fld id="{C42249F0-D5B9-4841-B4CD-B4C70D5242CA}" type="datetime1">
              <a:rPr lang="it-IT"/>
              <a:pPr>
                <a:defRPr/>
              </a:pPr>
              <a:t>03/10/19</a:t>
            </a:fld>
            <a:endParaRPr lang="it-IT"/>
          </a:p>
        </p:txBody>
      </p:sp>
      <p:sp>
        <p:nvSpPr>
          <p:cNvPr id="9"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99581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18"/>
          <p:cNvSpPr>
            <a:spLocks noGrp="1" noChangeArrowheads="1"/>
          </p:cNvSpPr>
          <p:nvPr>
            <p:ph type="sldNum" sz="quarter" idx="10"/>
          </p:nvPr>
        </p:nvSpPr>
        <p:spPr>
          <a:ln/>
        </p:spPr>
        <p:txBody>
          <a:bodyPr/>
          <a:lstStyle>
            <a:lvl1pPr>
              <a:defRPr/>
            </a:lvl1pPr>
          </a:lstStyle>
          <a:p>
            <a:pPr>
              <a:defRPr/>
            </a:pPr>
            <a:fld id="{7F98BBBD-CED3-7549-A8B3-C7B22A4C3671}" type="slidenum">
              <a:rPr lang="it-IT"/>
              <a:pPr>
                <a:defRPr/>
              </a:pPr>
              <a:t>‹n.›</a:t>
            </a:fld>
            <a:endParaRPr lang="it-IT"/>
          </a:p>
        </p:txBody>
      </p:sp>
      <p:sp>
        <p:nvSpPr>
          <p:cNvPr id="4" name="Rectangle 219"/>
          <p:cNvSpPr>
            <a:spLocks noGrp="1" noChangeArrowheads="1"/>
          </p:cNvSpPr>
          <p:nvPr>
            <p:ph type="dt" sz="half" idx="11"/>
          </p:nvPr>
        </p:nvSpPr>
        <p:spPr>
          <a:ln/>
        </p:spPr>
        <p:txBody>
          <a:bodyPr/>
          <a:lstStyle>
            <a:lvl1pPr>
              <a:defRPr/>
            </a:lvl1pPr>
          </a:lstStyle>
          <a:p>
            <a:pPr>
              <a:defRPr/>
            </a:pPr>
            <a:fld id="{3C3C2B81-D6DB-BE4B-B28A-D633CA0D23DB}" type="datetime1">
              <a:rPr lang="it-IT"/>
              <a:pPr>
                <a:defRPr/>
              </a:pPr>
              <a:t>03/10/19</a:t>
            </a:fld>
            <a:endParaRPr lang="it-IT"/>
          </a:p>
        </p:txBody>
      </p:sp>
      <p:sp>
        <p:nvSpPr>
          <p:cNvPr id="5"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31774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8D21FD25-3B49-7D44-A1ED-F8BB8693C2F4}" type="slidenum">
              <a:rPr lang="it-IT"/>
              <a:pPr>
                <a:defRPr/>
              </a:pPr>
              <a:t>‹n.›</a:t>
            </a:fld>
            <a:endParaRPr lang="it-IT"/>
          </a:p>
        </p:txBody>
      </p:sp>
      <p:sp>
        <p:nvSpPr>
          <p:cNvPr id="3" name="Rectangle 219"/>
          <p:cNvSpPr>
            <a:spLocks noGrp="1" noChangeArrowheads="1"/>
          </p:cNvSpPr>
          <p:nvPr>
            <p:ph type="dt" sz="half" idx="11"/>
          </p:nvPr>
        </p:nvSpPr>
        <p:spPr>
          <a:ln/>
        </p:spPr>
        <p:txBody>
          <a:bodyPr/>
          <a:lstStyle>
            <a:lvl1pPr>
              <a:defRPr/>
            </a:lvl1pPr>
          </a:lstStyle>
          <a:p>
            <a:pPr>
              <a:defRPr/>
            </a:pPr>
            <a:fld id="{463C09AA-12B2-F447-9F86-AC495816A277}" type="datetime1">
              <a:rPr lang="it-IT"/>
              <a:pPr>
                <a:defRPr/>
              </a:pPr>
              <a:t>03/10/19</a:t>
            </a:fld>
            <a:endParaRPr lang="it-IT"/>
          </a:p>
        </p:txBody>
      </p:sp>
      <p:sp>
        <p:nvSpPr>
          <p:cNvPr id="4"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79646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sldNum" sz="quarter" idx="10"/>
          </p:nvPr>
        </p:nvSpPr>
        <p:spPr>
          <a:ln/>
        </p:spPr>
        <p:txBody>
          <a:bodyPr/>
          <a:lstStyle>
            <a:lvl1pPr>
              <a:defRPr/>
            </a:lvl1pPr>
          </a:lstStyle>
          <a:p>
            <a:pPr>
              <a:defRPr/>
            </a:pPr>
            <a:fld id="{6268A4B6-07D3-AA44-8FEC-2CF813B22D16}"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1E5BB028-14D9-3D4C-A1ED-E37B1C240BA7}" type="datetime1">
              <a:rPr lang="it-IT"/>
              <a:pPr>
                <a:defRPr/>
              </a:pPr>
              <a:t>03/10/19</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540611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sldNum" sz="quarter" idx="10"/>
          </p:nvPr>
        </p:nvSpPr>
        <p:spPr>
          <a:ln/>
        </p:spPr>
        <p:txBody>
          <a:bodyPr/>
          <a:lstStyle>
            <a:lvl1pPr>
              <a:defRPr/>
            </a:lvl1pPr>
          </a:lstStyle>
          <a:p>
            <a:pPr>
              <a:defRPr/>
            </a:pPr>
            <a:fld id="{6F9E0920-4400-5C40-9322-F8108BCA01A7}"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9EB83770-3BED-4A46-BB00-8033EE5432FB}" type="datetime1">
              <a:rPr lang="it-IT"/>
              <a:pPr>
                <a:defRPr/>
              </a:pPr>
              <a:t>03/10/19</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1226489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F2F47"/>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251907"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08"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09"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0"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1"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2"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3"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4"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5"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6"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7"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8"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9"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20"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21"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ffectLst>
                  <a:outerShdw blurRad="38100" dist="38100" dir="2700000" algn="tl">
                    <a:srgbClr val="000000"/>
                  </a:outerShdw>
                </a:effectLst>
                <a:ea typeface="+mn-ea"/>
                <a:cs typeface="Arial" charset="0"/>
              </a:endParaRPr>
            </a:p>
          </p:txBody>
        </p:sp>
        <p:sp>
          <p:nvSpPr>
            <p:cNvPr id="251922"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ffectLst>
                  <a:outerShdw blurRad="38100" dist="38100" dir="2700000" algn="tl">
                    <a:srgbClr val="000000"/>
                  </a:outerShdw>
                </a:effectLst>
                <a:ea typeface="+mn-ea"/>
                <a:cs typeface="Arial" charset="0"/>
              </a:endParaRPr>
            </a:p>
          </p:txBody>
        </p:sp>
        <p:sp>
          <p:nvSpPr>
            <p:cNvPr id="251923"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4"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5"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6"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7"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8"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9"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0"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1"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2"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3"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4"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5"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6"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7"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8"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9"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0"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1"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2"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3"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4"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5"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6"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7"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8"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9"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0"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1"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2"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3"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4"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5"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6"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7"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8"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9"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0"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1"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2"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3"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4"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5"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6"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7"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8"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9"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0"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1"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2"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3"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4"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5"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6"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7"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8"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9"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0"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1"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2"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3"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4"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5"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6"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7"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8"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9"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0"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1"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2"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3"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4"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5"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6"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7"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8"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9"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0"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1"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2"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3"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4"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5"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6"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7"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8"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9"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0"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1"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2"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3"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4"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5"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6"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7"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8"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9"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0"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1"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2"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3"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4"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5"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6"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7"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8"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9"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0"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1"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2"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3"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4"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5"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6"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7"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8"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9"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0"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1"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2"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3"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4"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5"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6"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7"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8"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9"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0"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1"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2"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3"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4"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5"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6"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7"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8"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9"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0"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1"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2"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3"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4"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5"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6"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7"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8"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9"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0"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1"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2"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3"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4"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5"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6"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7"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8"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9"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0"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1"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2"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3"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4"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5"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6"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7"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8"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9"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0"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1"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2"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3"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4"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5"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6"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7"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8"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9"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0"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1"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2"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3"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4"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5"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6"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7"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8"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9"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0"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1"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2"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3"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4"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5"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6"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7"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8"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9"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20"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21"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grpSp>
      <p:sp>
        <p:nvSpPr>
          <p:cNvPr id="252122"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cs typeface="Arial" charset="0"/>
              </a:defRPr>
            </a:lvl1pPr>
          </a:lstStyle>
          <a:p>
            <a:pPr>
              <a:defRPr/>
            </a:pPr>
            <a:fld id="{AAF45190-111F-A349-8968-D97906653BD2}" type="slidenum">
              <a:rPr lang="it-IT"/>
              <a:pPr>
                <a:defRPr/>
              </a:pPr>
              <a:t>‹n.›</a:t>
            </a:fld>
            <a:endParaRPr lang="it-IT"/>
          </a:p>
        </p:txBody>
      </p:sp>
      <p:sp>
        <p:nvSpPr>
          <p:cNvPr id="252123"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effectLst>
                  <a:outerShdw blurRad="38100" dist="38100" dir="2700000" algn="tl">
                    <a:srgbClr val="000000"/>
                  </a:outerShdw>
                </a:effectLst>
                <a:cs typeface="Arial" charset="0"/>
              </a:defRPr>
            </a:lvl1pPr>
          </a:lstStyle>
          <a:p>
            <a:pPr>
              <a:defRPr/>
            </a:pPr>
            <a:fld id="{ACE623E9-A745-C04F-8791-5FD60D439B4B}" type="datetime1">
              <a:rPr lang="it-IT"/>
              <a:pPr>
                <a:defRPr/>
              </a:pPr>
              <a:t>03/10/19</a:t>
            </a:fld>
            <a:endParaRPr lang="it-IT"/>
          </a:p>
        </p:txBody>
      </p:sp>
      <p:sp>
        <p:nvSpPr>
          <p:cNvPr id="252124"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cs typeface="Arial" charset="0"/>
              </a:defRPr>
            </a:lvl1pPr>
          </a:lstStyle>
          <a:p>
            <a:pPr>
              <a:defRPr/>
            </a:pPr>
            <a:r>
              <a:rPr lang="it-IT"/>
              <a:t>Avv. Francesco Mascia</a:t>
            </a:r>
          </a:p>
        </p:txBody>
      </p:sp>
      <p:sp>
        <p:nvSpPr>
          <p:cNvPr id="252125"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252126"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Tree>
  </p:cSld>
  <p:clrMap bg1="dk2" tx1="lt1" bg2="dk1" tx2="lt2" accent1="accent1" accent2="accent2" accent3="accent3" accent4="accent4" accent5="accent5" accent6="accent6" hlink="hlink" folHlink="folHlink"/>
  <p:sldLayoutIdLst>
    <p:sldLayoutId id="2147484172"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 id="2147484171" r:id="rId12"/>
  </p:sldLayoutIdLst>
  <p:hf sldNum="0"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ＭＳ Ｐゴシック" charset="0"/>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charset="0"/>
        <a:buBlip>
          <a:blip r:embed="rId14"/>
        </a:buBlip>
        <a:defRPr sz="3200">
          <a:solidFill>
            <a:schemeClr val="tx1"/>
          </a:solidFill>
          <a:effectLst>
            <a:outerShdw blurRad="38100" dist="38100" dir="2700000" algn="tl">
              <a:srgbClr val="000000"/>
            </a:outerShdw>
          </a:effectLst>
          <a:latin typeface="+mn-lt"/>
          <a:ea typeface="ＭＳ Ｐゴシック" charset="0"/>
          <a:cs typeface="+mn-cs"/>
        </a:defRPr>
      </a:lvl1pPr>
      <a:lvl2pPr marL="742950" indent="-285750" algn="l" rtl="0" eaLnBrk="0" fontAlgn="base" hangingPunct="0">
        <a:spcBef>
          <a:spcPct val="20000"/>
        </a:spcBef>
        <a:spcAft>
          <a:spcPct val="0"/>
        </a:spcAft>
        <a:buClr>
          <a:schemeClr val="folHlink"/>
        </a:buClr>
        <a:buSzPct val="50000"/>
        <a:buFont typeface="Wingdings" charset="0"/>
        <a:buChar char="n"/>
        <a:defRPr sz="2800">
          <a:solidFill>
            <a:schemeClr val="tx1"/>
          </a:solidFill>
          <a:effectLst>
            <a:outerShdw blurRad="38100" dist="38100" dir="2700000" algn="tl">
              <a:srgbClr val="000000"/>
            </a:outerShdw>
          </a:effectLst>
          <a:latin typeface="+mn-lt"/>
          <a:ea typeface="Arial" charset="0"/>
          <a:cs typeface="+mn-cs"/>
        </a:defRPr>
      </a:lvl2pPr>
      <a:lvl3pPr marL="1143000" indent="-228600" algn="l" rtl="0" eaLnBrk="0" fontAlgn="base" hangingPunct="0">
        <a:spcBef>
          <a:spcPct val="20000"/>
        </a:spcBef>
        <a:spcAft>
          <a:spcPct val="0"/>
        </a:spcAft>
        <a:buClr>
          <a:schemeClr val="hlink"/>
        </a:buClr>
        <a:buFont typeface="Wingdings" charset="0"/>
        <a:buBlip>
          <a:blip r:embed="rId14"/>
        </a:buBlip>
        <a:defRPr sz="2400">
          <a:solidFill>
            <a:schemeClr val="tx1"/>
          </a:solidFill>
          <a:effectLst>
            <a:outerShdw blurRad="38100" dist="38100" dir="2700000" algn="tl">
              <a:srgbClr val="000000"/>
            </a:outerShdw>
          </a:effectLst>
          <a:latin typeface="+mn-lt"/>
          <a:ea typeface="Arial" charset="0"/>
          <a:cs typeface="+mn-cs"/>
        </a:defRPr>
      </a:lvl3pPr>
      <a:lvl4pPr marL="1600200" indent="-228600" algn="l" rtl="0" eaLnBrk="0" fontAlgn="base" hangingPunct="0">
        <a:spcBef>
          <a:spcPct val="20000"/>
        </a:spcBef>
        <a:spcAft>
          <a:spcPct val="0"/>
        </a:spcAft>
        <a:buClr>
          <a:schemeClr val="folHlink"/>
        </a:buClr>
        <a:buSzPct val="5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4pPr>
      <a:lvl5pPr marL="2057400" indent="-228600" algn="l" rtl="0" eaLnBrk="0" fontAlgn="base" hangingPunct="0">
        <a:spcBef>
          <a:spcPct val="20000"/>
        </a:spcBef>
        <a:spcAft>
          <a:spcPct val="0"/>
        </a:spcAft>
        <a:buClr>
          <a:schemeClr val="hlink"/>
        </a:buClr>
        <a:buFont typeface="Wingdings" charset="0"/>
        <a:buBlip>
          <a:blip r:embed="rId14"/>
        </a:buBlip>
        <a:defRPr sz="2000">
          <a:solidFill>
            <a:schemeClr val="tx1"/>
          </a:solidFill>
          <a:effectLst>
            <a:outerShdw blurRad="38100" dist="38100" dir="2700000" algn="tl">
              <a:srgbClr val="000000"/>
            </a:outerShdw>
          </a:effectLst>
          <a:latin typeface="+mn-lt"/>
          <a:ea typeface="Arial" charset="0"/>
          <a:cs typeface="+mn-cs"/>
        </a:defRPr>
      </a:lvl5pPr>
      <a:lvl6pPr marL="25146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osettiegatti.eu/info/norme/statali/2016_0050.htm%23080" TargetMode="Externa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sz="1800" dirty="0" smtClean="0"/>
          </a:p>
          <a:p>
            <a:pPr marL="0" indent="0" algn="ctr">
              <a:buNone/>
            </a:pPr>
            <a:r>
              <a:rPr lang="it-IT" sz="2400" dirty="0"/>
              <a:t>SEMINARIO</a:t>
            </a:r>
          </a:p>
          <a:p>
            <a:pPr marL="0" indent="0" algn="ctr">
              <a:buNone/>
            </a:pPr>
            <a:endParaRPr lang="it-IT" sz="2400" dirty="0" smtClean="0"/>
          </a:p>
          <a:p>
            <a:pPr marL="0" indent="0" algn="ctr">
              <a:buNone/>
            </a:pPr>
            <a:r>
              <a:rPr lang="it-IT" sz="2400" dirty="0" smtClean="0"/>
              <a:t>La Legge </a:t>
            </a:r>
            <a:r>
              <a:rPr lang="it-IT" sz="2400" dirty="0"/>
              <a:t>14 giugno 2019, n. </a:t>
            </a:r>
            <a:r>
              <a:rPr lang="it-IT" sz="2400" dirty="0" smtClean="0"/>
              <a:t>55 </a:t>
            </a:r>
          </a:p>
          <a:p>
            <a:pPr marL="0" indent="0" algn="ctr">
              <a:buNone/>
            </a:pPr>
            <a:r>
              <a:rPr lang="it-IT" sz="1600" dirty="0" smtClean="0"/>
              <a:t>di </a:t>
            </a:r>
            <a:r>
              <a:rPr lang="it-IT" sz="1600" dirty="0"/>
              <a:t>conversione, con modificazioni, del </a:t>
            </a:r>
            <a:r>
              <a:rPr lang="it-IT" sz="1600" dirty="0" smtClean="0"/>
              <a:t>decreto-legge 18 aprile 2019, n. 32</a:t>
            </a:r>
          </a:p>
          <a:p>
            <a:pPr marL="0" indent="0" algn="ctr">
              <a:buNone/>
            </a:pPr>
            <a:r>
              <a:rPr lang="it-IT" sz="1600" dirty="0" smtClean="0"/>
              <a:t>Disposizioni urgenti per il rilancio del settore dei contratti pubblici, per l'accelerazione degli interventi infrastrutturali, di rigenerazione urbana e di ricostruzione a seguito di eventi sismici.</a:t>
            </a:r>
          </a:p>
          <a:p>
            <a:pPr marL="0" indent="0" algn="ctr">
              <a:buNone/>
            </a:pPr>
            <a:endParaRPr lang="it-IT" sz="1800" dirty="0" smtClean="0"/>
          </a:p>
          <a:p>
            <a:pPr marL="0" indent="0" algn="ctr">
              <a:buNone/>
            </a:pPr>
            <a:r>
              <a:rPr lang="it-IT" sz="1800" dirty="0" smtClean="0"/>
              <a:t>(GU n. 140 del 17-6-2019)</a:t>
            </a:r>
          </a:p>
          <a:p>
            <a:pPr marL="0" indent="0" algn="ctr">
              <a:buNone/>
            </a:pPr>
            <a:r>
              <a:rPr lang="it-IT" sz="1800" dirty="0" smtClean="0"/>
              <a:t>Vigente al: 18-</a:t>
            </a:r>
            <a:r>
              <a:rPr lang="it-IT" sz="1800" dirty="0"/>
              <a:t>6</a:t>
            </a:r>
            <a:r>
              <a:rPr lang="it-IT" sz="1800" dirty="0" smtClean="0"/>
              <a:t>-2019</a:t>
            </a:r>
          </a:p>
          <a:p>
            <a:pPr marL="0" indent="0" algn="ctr">
              <a:buNone/>
            </a:pPr>
            <a:endParaRPr lang="it-IT" sz="1800" dirty="0" smtClean="0"/>
          </a:p>
          <a:p>
            <a:pPr marL="0" indent="0" algn="ctr">
              <a:buNone/>
            </a:pPr>
            <a:r>
              <a:rPr lang="it-IT" sz="1800" dirty="0" smtClean="0"/>
              <a:t>Sassari 4 Ottobre 2019</a:t>
            </a:r>
          </a:p>
          <a:p>
            <a:pPr marL="0" indent="0" algn="ctr">
              <a:buNone/>
            </a:pPr>
            <a:endParaRPr lang="it-IT" sz="1800" dirty="0" smtClean="0"/>
          </a:p>
          <a:p>
            <a:pPr marL="0" indent="0" algn="r">
              <a:buNone/>
            </a:pPr>
            <a:r>
              <a:rPr lang="it-IT" sz="1800" dirty="0" smtClean="0"/>
              <a:t>Avv. Francesco Mascia</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299705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Rispetto alla versione previgente:</a:t>
            </a:r>
          </a:p>
          <a:p>
            <a:pPr>
              <a:buFontTx/>
              <a:buChar char="-"/>
            </a:pPr>
            <a:endParaRPr lang="it-IT" sz="1800" dirty="0" smtClean="0"/>
          </a:p>
          <a:p>
            <a:pPr>
              <a:buFontTx/>
              <a:buChar char="-"/>
            </a:pPr>
            <a:r>
              <a:rPr lang="it-IT" sz="1800" dirty="0" smtClean="0"/>
              <a:t>E’ previsto l’obbligo di adottare il documento di fattibilità delle alternative progettuali:</a:t>
            </a:r>
          </a:p>
          <a:p>
            <a:pPr>
              <a:buFontTx/>
              <a:buChar char="-"/>
            </a:pPr>
            <a:endParaRPr lang="it-IT" sz="1800" dirty="0" smtClean="0"/>
          </a:p>
          <a:p>
            <a:pPr>
              <a:buFontTx/>
              <a:buChar char="-"/>
            </a:pPr>
            <a:r>
              <a:rPr lang="it-IT" sz="1800" dirty="0" smtClean="0"/>
              <a:t>Per lavori di importo pari o superiore alla soglia comunitaria</a:t>
            </a:r>
          </a:p>
          <a:p>
            <a:pPr>
              <a:buFontTx/>
              <a:buChar char="-"/>
            </a:pPr>
            <a:endParaRPr lang="it-IT" sz="1800" dirty="0" smtClean="0"/>
          </a:p>
          <a:p>
            <a:pPr>
              <a:buFontTx/>
              <a:buChar char="-"/>
            </a:pPr>
            <a:r>
              <a:rPr lang="it-IT" sz="1800" dirty="0" smtClean="0"/>
              <a:t>Per l’espletamento del dibattito pubblico</a:t>
            </a:r>
          </a:p>
          <a:p>
            <a:pPr>
              <a:buFontTx/>
              <a:buChar char="-"/>
            </a:pPr>
            <a:endParaRPr lang="it-IT" sz="1800" dirty="0" smtClean="0"/>
          </a:p>
          <a:p>
            <a:pPr>
              <a:buFontTx/>
              <a:buChar char="-"/>
            </a:pPr>
            <a:r>
              <a:rPr lang="it-IT" sz="1800" dirty="0" smtClean="0"/>
              <a:t>Per i concorsi di progettazione</a:t>
            </a:r>
          </a:p>
          <a:p>
            <a:pPr>
              <a:buFontTx/>
              <a:buChar char="-"/>
            </a:pPr>
            <a:endParaRPr lang="it-IT" sz="1800" dirty="0" smtClean="0"/>
          </a:p>
          <a:p>
            <a:pPr>
              <a:buFontTx/>
              <a:buChar char="-"/>
            </a:pPr>
            <a:r>
              <a:rPr lang="it-IT" sz="1800" dirty="0" smtClean="0"/>
              <a:t>Per i concorsi di idee </a:t>
            </a:r>
            <a:endParaRPr lang="it-IT" sz="1800" dirty="0"/>
          </a:p>
        </p:txBody>
      </p:sp>
      <p:sp>
        <p:nvSpPr>
          <p:cNvPr id="4" name="Segnaposto piè di pagina 3"/>
          <p:cNvSpPr>
            <a:spLocks noGrp="1"/>
          </p:cNvSpPr>
          <p:nvPr>
            <p:ph type="ftr" sz="quarter" idx="12"/>
          </p:nvPr>
        </p:nvSpPr>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3154592549"/>
      </p:ext>
    </p:extLst>
  </p:cSld>
  <p:clrMapOvr>
    <a:masterClrMapping/>
  </p:clrMapOvr>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7" name="Titolo 1"/>
          <p:cNvSpPr>
            <a:spLocks noGrp="1"/>
          </p:cNvSpPr>
          <p:nvPr>
            <p:ph type="title"/>
          </p:nvPr>
        </p:nvSpPr>
        <p:spPr/>
        <p:txBody>
          <a:bodyPr/>
          <a:lstStyle/>
          <a:p>
            <a:endParaRPr lang="it-IT">
              <a:latin typeface="Arial" charset="0"/>
            </a:endParaRPr>
          </a:p>
        </p:txBody>
      </p:sp>
      <p:sp>
        <p:nvSpPr>
          <p:cNvPr id="372738" name="Segnaposto contenuto 2"/>
          <p:cNvSpPr>
            <a:spLocks noGrp="1"/>
          </p:cNvSpPr>
          <p:nvPr>
            <p:ph idx="1"/>
          </p:nvPr>
        </p:nvSpPr>
        <p:spPr/>
        <p:txBody>
          <a:bodyPr/>
          <a:lstStyle/>
          <a:p>
            <a:pPr>
              <a:buFont typeface="Wingdings" charset="0"/>
              <a:buChar char="Ø"/>
            </a:pPr>
            <a:r>
              <a:rPr lang="it-IT" sz="1800" dirty="0">
                <a:latin typeface="Arial" charset="0"/>
              </a:rPr>
              <a:t>Infatti, spiega il Consiglio di Stato</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appare più che consona con la natura e la ratio del principio stesso la previsione, recata dalle Linee guida all</a:t>
            </a:r>
            <a:r>
              <a:rPr lang="it-IT" sz="1800" i="1" dirty="0">
                <a:latin typeface="Arial" charset="0"/>
              </a:rPr>
              <a:t>’</a:t>
            </a:r>
            <a:r>
              <a:rPr lang="it-IT" altLang="ja-JP" sz="1800" i="1" dirty="0">
                <a:latin typeface="Arial" charset="0"/>
              </a:rPr>
              <a:t>esame, che l</a:t>
            </a:r>
            <a:r>
              <a:rPr lang="it-IT" sz="1800" i="1" dirty="0">
                <a:latin typeface="Arial" charset="0"/>
              </a:rPr>
              <a:t>’</a:t>
            </a:r>
            <a:r>
              <a:rPr lang="it-IT" altLang="ja-JP" sz="1800" i="1" dirty="0">
                <a:latin typeface="Arial" charset="0"/>
              </a:rPr>
              <a:t>esclusione debba operare con riferimento alle successive aggiudicazioni dello stesso genere (cfr.. </a:t>
            </a:r>
            <a:r>
              <a:rPr lang="it-IT" altLang="ja-JP" sz="1800" i="1" dirty="0" err="1">
                <a:latin typeface="Arial" charset="0"/>
              </a:rPr>
              <a:t>Cons</a:t>
            </a:r>
            <a:r>
              <a:rPr lang="it-IT" altLang="ja-JP" sz="1800" i="1" dirty="0">
                <a:latin typeface="Arial" charset="0"/>
              </a:rPr>
              <a:t>. St., V, n. 4142/2017, cit. ), o, meglio, aventi lo stesso oggetto, sì da essere applicabile, come enunciato sul punto nella relazione AIR in considerazione, </a:t>
            </a:r>
            <a:r>
              <a:rPr lang="it-IT" sz="1800" i="1" dirty="0">
                <a:latin typeface="Arial" charset="0"/>
              </a:rPr>
              <a:t>“</a:t>
            </a:r>
            <a:r>
              <a:rPr lang="it-IT" altLang="ja-JP" sz="1800" i="1" dirty="0">
                <a:latin typeface="Arial" charset="0"/>
              </a:rPr>
              <a:t>in caso di commessa identica o analoga a quella di cui trattasi</a:t>
            </a:r>
            <a:r>
              <a:rPr lang="it-IT" sz="1800" i="1" dirty="0">
                <a:latin typeface="Arial" charset="0"/>
              </a:rPr>
              <a:t>”</a:t>
            </a:r>
            <a:r>
              <a:rPr lang="it-IT" altLang="ja-JP" sz="1800" i="1" dirty="0">
                <a:latin typeface="Arial" charset="0"/>
              </a:rPr>
              <a:t> (locuzione, questa, che necessita tuttavia di specificazioni in relazione al possibile diverso oggetto del contratto cui si riferisce) ed all</a:t>
            </a:r>
            <a:r>
              <a:rPr lang="it-IT" sz="1800" i="1" dirty="0">
                <a:latin typeface="Arial" charset="0"/>
              </a:rPr>
              <a:t>’</a:t>
            </a:r>
            <a:r>
              <a:rPr lang="it-IT" altLang="ja-JP" sz="1800" i="1" dirty="0">
                <a:latin typeface="Arial" charset="0"/>
              </a:rPr>
              <a:t>interno di fasce di valore degli affidamenti, la cui completa e dettagliata disciplina viene opportunamente devoluta alla potestà regolamentare delle stazioni appaltanti ed alla discrezionalità tecnico amministrativa, che in essa classicamente si dispiega</a:t>
            </a:r>
            <a:r>
              <a:rPr lang="it-IT" sz="1800" i="1" dirty="0">
                <a:latin typeface="Arial" charset="0"/>
              </a:rPr>
              <a:t>”</a:t>
            </a:r>
            <a:r>
              <a:rPr lang="it-IT" altLang="ja-JP" sz="1800" dirty="0">
                <a:latin typeface="Arial" charset="0"/>
              </a:rPr>
              <a:t> (Consiglio di Stato Adunanza della Commissione speciale del 26 gennaio 2018 n. 361)</a:t>
            </a:r>
          </a:p>
          <a:p>
            <a:pPr>
              <a:buFontTx/>
              <a:buChar char="-"/>
            </a:pPr>
            <a:endParaRPr lang="it-IT" sz="1800" i="1" dirty="0">
              <a:latin typeface="Arial" charset="0"/>
            </a:endParaRPr>
          </a:p>
          <a:p>
            <a:pPr>
              <a:buFontTx/>
              <a:buChar char="-"/>
            </a:pPr>
            <a:endParaRPr lang="it-IT" sz="1800" dirty="0">
              <a:latin typeface="Arial" charset="0"/>
            </a:endParaRPr>
          </a:p>
        </p:txBody>
      </p:sp>
      <p:sp>
        <p:nvSpPr>
          <p:cNvPr id="37273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301421290"/>
      </p:ext>
    </p:extLst>
  </p:cSld>
  <p:clrMapOvr>
    <a:masterClrMapping/>
  </p:clrMapOvr>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1" name="Titolo 1"/>
          <p:cNvSpPr>
            <a:spLocks noGrp="1"/>
          </p:cNvSpPr>
          <p:nvPr>
            <p:ph type="title"/>
          </p:nvPr>
        </p:nvSpPr>
        <p:spPr/>
        <p:txBody>
          <a:bodyPr/>
          <a:lstStyle/>
          <a:p>
            <a:endParaRPr lang="it-IT">
              <a:latin typeface="Arial" charset="0"/>
            </a:endParaRPr>
          </a:p>
        </p:txBody>
      </p:sp>
      <p:sp>
        <p:nvSpPr>
          <p:cNvPr id="373762" name="Segnaposto contenuto 2"/>
          <p:cNvSpPr>
            <a:spLocks noGrp="1"/>
          </p:cNvSpPr>
          <p:nvPr>
            <p:ph idx="1"/>
          </p:nvPr>
        </p:nvSpPr>
        <p:spPr/>
        <p:txBody>
          <a:bodyPr/>
          <a:lstStyle/>
          <a:p>
            <a:pPr>
              <a:buFont typeface="Wingdings" charset="0"/>
              <a:buChar char="Ø"/>
            </a:pPr>
            <a:r>
              <a:rPr lang="it-IT" sz="1800" dirty="0">
                <a:latin typeface="Arial" charset="0"/>
              </a:rPr>
              <a:t>Con riferimento all’applicazione della suddivisione in fasce economiche</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La stazione appaltante, in apposito regolamento (di contabilità ovvero di specifica disciplina delle procedure di affidamento di appalti di forniture, servizi e lavori), </a:t>
            </a:r>
            <a:r>
              <a:rPr lang="it-IT" altLang="ja-JP" sz="1800" b="1" i="1" u="sng" dirty="0">
                <a:latin typeface="Arial" charset="0"/>
              </a:rPr>
              <a:t>può suddividere gli affidamenti in fasce di valore economico, in modo da applicare la rotazione solo in caso di affidamenti rientranti nella stessa fascia</a:t>
            </a:r>
            <a:r>
              <a:rPr lang="it-IT" altLang="ja-JP" sz="1800" i="1" dirty="0">
                <a:latin typeface="Arial" charset="0"/>
              </a:rPr>
              <a:t>. Il provvedimento di articolazione in fasce deve prevedere una effettiva differenziazione tra forniture, servizi e lavori e deve essere adeguatamente motivato in ordine alla scelta dei valori di riferimento delle fasce; detti valori possono tenere conto, per i lavori, delle soglie previste dal sistema unico di qualificazione degli esecutori di lavori</a:t>
            </a:r>
            <a:r>
              <a:rPr lang="it-IT" sz="1800" dirty="0">
                <a:latin typeface="Arial" charset="0"/>
              </a:rPr>
              <a:t>”</a:t>
            </a:r>
            <a:r>
              <a:rPr lang="it-IT" altLang="ja-JP" sz="1800" dirty="0">
                <a:latin typeface="Arial" charset="0"/>
              </a:rPr>
              <a:t> (Consiglio di Stato Adunanza della Commissione speciale del 26 gennaio 2018 n. 361)</a:t>
            </a:r>
          </a:p>
          <a:p>
            <a:pPr>
              <a:buFontTx/>
              <a:buChar char="-"/>
            </a:pPr>
            <a:endParaRPr lang="it-IT" sz="1800" dirty="0">
              <a:latin typeface="Arial" charset="0"/>
            </a:endParaRPr>
          </a:p>
          <a:p>
            <a:pPr>
              <a:buFontTx/>
              <a:buChar char="-"/>
            </a:pPr>
            <a:endParaRPr lang="it-IT" sz="1800" dirty="0">
              <a:latin typeface="Arial" charset="0"/>
            </a:endParaRPr>
          </a:p>
          <a:p>
            <a:pPr>
              <a:buFontTx/>
              <a:buChar char="-"/>
            </a:pPr>
            <a:endParaRPr lang="it-IT" sz="1800" dirty="0">
              <a:latin typeface="Arial" charset="0"/>
            </a:endParaRPr>
          </a:p>
          <a:p>
            <a:endParaRPr lang="it-IT" sz="1800" dirty="0">
              <a:latin typeface="Arial" charset="0"/>
            </a:endParaRPr>
          </a:p>
        </p:txBody>
      </p:sp>
      <p:sp>
        <p:nvSpPr>
          <p:cNvPr id="37376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993224425"/>
      </p:ext>
    </p:extLst>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 Con riferimento alla non applicabilità del principio di rotazione in casi di procedure aperte al mercato</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La </a:t>
            </a:r>
            <a:r>
              <a:rPr lang="it-IT" sz="1800" i="1" dirty="0">
                <a:cs typeface="+mn-cs"/>
              </a:rPr>
              <a:t>rotazione </a:t>
            </a:r>
            <a:r>
              <a:rPr lang="it-IT" sz="1800" i="1" dirty="0" smtClean="0">
                <a:cs typeface="+mn-cs"/>
              </a:rPr>
              <a:t>non si </a:t>
            </a:r>
            <a:r>
              <a:rPr lang="it-IT" sz="1800" i="1" dirty="0">
                <a:cs typeface="+mn-cs"/>
              </a:rPr>
              <a:t>applica laddove l’affidamento avvenga tramite procedure ordinarie o </a:t>
            </a:r>
            <a:r>
              <a:rPr lang="it-IT" sz="1800" i="1" dirty="0" smtClean="0">
                <a:cs typeface="+mn-cs"/>
              </a:rPr>
              <a:t>comunque aperte </a:t>
            </a:r>
            <a:r>
              <a:rPr lang="it-IT" sz="1800" i="1" dirty="0">
                <a:cs typeface="+mn-cs"/>
              </a:rPr>
              <a:t>al mercato, nelle quali la stazione appaltante, in virtù di regole </a:t>
            </a:r>
            <a:r>
              <a:rPr lang="it-IT" sz="1800" i="1" dirty="0" smtClean="0">
                <a:cs typeface="+mn-cs"/>
              </a:rPr>
              <a:t>prestabilite dal </a:t>
            </a:r>
            <a:r>
              <a:rPr lang="it-IT" sz="1800" i="1" dirty="0">
                <a:cs typeface="+mn-cs"/>
              </a:rPr>
              <a:t>Codice ovvero dalla stessa in caso di indagini di mercato o consultazione </a:t>
            </a:r>
            <a:r>
              <a:rPr lang="it-IT" sz="1800" i="1" dirty="0" smtClean="0">
                <a:cs typeface="+mn-cs"/>
              </a:rPr>
              <a:t>di elenchi</a:t>
            </a:r>
            <a:r>
              <a:rPr lang="it-IT" sz="1800" i="1" dirty="0">
                <a:cs typeface="+mn-cs"/>
              </a:rPr>
              <a:t>, non operi alcuna limitazione in ordine al numero di operatori </a:t>
            </a:r>
            <a:r>
              <a:rPr lang="it-IT" sz="1800" i="1" dirty="0" smtClean="0">
                <a:cs typeface="+mn-cs"/>
              </a:rPr>
              <a:t>economici tra </a:t>
            </a:r>
            <a:r>
              <a:rPr lang="it-IT" sz="1800" i="1" dirty="0">
                <a:cs typeface="+mn-cs"/>
              </a:rPr>
              <a:t>i quali effettuare la </a:t>
            </a:r>
            <a:r>
              <a:rPr lang="it-IT" sz="1800" i="1" dirty="0" smtClean="0">
                <a:cs typeface="+mn-cs"/>
              </a:rPr>
              <a:t>selezione</a:t>
            </a:r>
            <a:r>
              <a:rPr lang="it-IT" sz="1800" dirty="0" smtClean="0">
                <a:cs typeface="+mn-cs"/>
              </a:rPr>
              <a:t>”</a:t>
            </a:r>
            <a:r>
              <a:rPr lang="it-IT" sz="1800" dirty="0">
                <a:cs typeface="+mn-cs"/>
              </a:rPr>
              <a:t> </a:t>
            </a:r>
            <a:r>
              <a:rPr lang="it-IT" sz="1800" dirty="0" smtClean="0">
                <a:cs typeface="+mn-cs"/>
              </a:rPr>
              <a:t>(Consiglio </a:t>
            </a:r>
            <a:r>
              <a:rPr lang="it-IT" sz="1800" dirty="0">
                <a:cs typeface="+mn-cs"/>
              </a:rPr>
              <a:t>di Stato Adunanza della Commissione speciale del 26 gennaio 2018 n. </a:t>
            </a:r>
            <a:r>
              <a:rPr lang="it-IT" sz="1800" dirty="0" smtClean="0">
                <a:cs typeface="+mn-cs"/>
              </a:rPr>
              <a:t>361)</a:t>
            </a:r>
            <a:endParaRPr lang="it-IT" sz="1800" dirty="0">
              <a:cs typeface="+mn-cs"/>
            </a:endParaRPr>
          </a:p>
          <a:p>
            <a:pPr>
              <a:buFontTx/>
              <a:buChar char="-"/>
              <a:defRPr/>
            </a:pPr>
            <a:endParaRPr lang="it-IT" sz="1800" dirty="0" smtClean="0">
              <a:cs typeface="+mn-cs"/>
            </a:endParaRPr>
          </a:p>
          <a:p>
            <a:pPr>
              <a:buFontTx/>
              <a:buChar char="-"/>
              <a:defRPr/>
            </a:pPr>
            <a:endParaRPr lang="it-IT" sz="1800" dirty="0" smtClean="0">
              <a:cs typeface="+mn-cs"/>
            </a:endParaRPr>
          </a:p>
          <a:p>
            <a:pPr marL="0" indent="0">
              <a:buFontTx/>
              <a:buNone/>
              <a:defRPr/>
            </a:pPr>
            <a:endParaRPr lang="it-IT" dirty="0">
              <a:cs typeface="+mn-cs"/>
            </a:endParaRPr>
          </a:p>
          <a:p>
            <a:pPr marL="0" indent="0">
              <a:buFontTx/>
              <a:buNone/>
              <a:defRPr/>
            </a:pPr>
            <a:endParaRPr lang="it-IT" dirty="0">
              <a:cs typeface="+mn-cs"/>
            </a:endParaRPr>
          </a:p>
        </p:txBody>
      </p:sp>
      <p:sp>
        <p:nvSpPr>
          <p:cNvPr id="37478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526719876"/>
      </p:ext>
    </p:extLst>
  </p:cSld>
  <p:clrMapOvr>
    <a:masterClrMapping/>
  </p:clrMapOvr>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Sulla corretta applicazione del principio di rotazione si è espressa anche la recente giurisprudenza stabilendo che esso:</a:t>
            </a:r>
          </a:p>
          <a:p>
            <a:pPr>
              <a:buFont typeface="Wingdings" charset="2"/>
              <a:buChar char="Ø"/>
            </a:pPr>
            <a:endParaRPr lang="it-IT" sz="1800" dirty="0"/>
          </a:p>
          <a:p>
            <a:pPr>
              <a:buFontTx/>
              <a:buChar char="-"/>
            </a:pPr>
            <a:r>
              <a:rPr lang="it-IT" sz="1800" i="1" dirty="0"/>
              <a:t>«non può essere trasformato in una non codificata causa di esclusione dalla partecipazione alle gare […] allorquando la stazione appaltante […] apre al mercato anche nelle procedure negoziate, dando possibilità a chiunque di candidarsi a presentare un’offerta senza determinare limitazioni in ordine al numero di operatori economici ammessi alla procedura» (TAR Cagliari, Sez. I, 22 maggio 2018, n. 493);</a:t>
            </a:r>
          </a:p>
          <a:p>
            <a:pPr>
              <a:buFontTx/>
              <a:buChar char="-"/>
            </a:pPr>
            <a:endParaRPr lang="it-IT" sz="1800" i="1" dirty="0"/>
          </a:p>
          <a:p>
            <a:pPr lvl="0">
              <a:buFont typeface="Wingdings" charset="2"/>
              <a:buChar char="Ø"/>
            </a:pPr>
            <a:r>
              <a:rPr lang="it-IT" sz="1800" i="1" dirty="0"/>
              <a:t>“è servente e strumentale rispetto a quello di concorrenza e deve quindi trovare applicazione nei limiti in cui non incida su quest’ultimo» (T.A.R. Firenze, Sez. II, 12 giugno 2017, n. 816, con riferimento ad un caso in cui all’avviso esplorativo avevano fornito riscontro due operatori di cui uno era il gestore uscente</a:t>
            </a:r>
            <a:r>
              <a:rPr lang="it-IT" sz="1800" dirty="0"/>
              <a:t>);</a:t>
            </a:r>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972205810"/>
      </p:ext>
    </p:extLst>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a:buFontTx/>
              <a:buChar char="-"/>
            </a:pPr>
            <a:r>
              <a:rPr lang="it-IT" sz="1800" dirty="0"/>
              <a:t>«</a:t>
            </a:r>
            <a:r>
              <a:rPr lang="it-IT" sz="1800" i="1" dirty="0"/>
              <a:t>richiede pur sempre che l’oggetto della procedura possieda le stesse caratteristiche in termini soggettivi, quantitativi e qualitativi» dell’appalto «già assegnato al soggetto destinatario del provvedimento di esclusione, il quale potrebbe essere connotato come impresa uscente, solo in ragione di tali presupposti fattuali</a:t>
            </a:r>
            <a:r>
              <a:rPr lang="it-IT" sz="1800" dirty="0"/>
              <a:t>»(TAR Friuli-Venezia-Giulia, Sez. I, 21 maggio 2018 n. 166);</a:t>
            </a:r>
          </a:p>
          <a:p>
            <a:pPr lvl="0">
              <a:buFontTx/>
              <a:buChar char="-"/>
            </a:pPr>
            <a:endParaRPr lang="it-IT" sz="1800" dirty="0"/>
          </a:p>
          <a:p>
            <a:pPr lvl="0">
              <a:buFontTx/>
              <a:buChar char="-"/>
            </a:pPr>
            <a:r>
              <a:rPr lang="it-IT" sz="1800" dirty="0"/>
              <a:t>una volta derogato, tale principio non può essere applicato nella fase dell’aggiudicazione “scavalcando” nella sostanza l’offerta del soggetto uscente (TAR Sardegna, Sez. I, 22 maggio 2018,  492 cit.)</a:t>
            </a:r>
            <a:r>
              <a:rPr lang="it-IT" sz="1800" dirty="0" smtClean="0"/>
              <a:t>;</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15211083"/>
      </p:ext>
    </p:extLst>
  </p:cSld>
  <p:clrMapOvr>
    <a:masterClrMapping/>
  </p:clrMapOvr>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a:buFontTx/>
              <a:buChar char="-"/>
            </a:pPr>
            <a:r>
              <a:rPr lang="it-IT" sz="1800" dirty="0" smtClean="0"/>
              <a:t>“</a:t>
            </a:r>
            <a:r>
              <a:rPr lang="it-IT" sz="1800" i="1" dirty="0" smtClean="0"/>
              <a:t>implica </a:t>
            </a:r>
            <a:r>
              <a:rPr lang="it-IT" sz="1800" i="1" dirty="0"/>
              <a:t>che non necessiti di specifica motivazione l’opzione di escludere dagli inviti alla procedura negoziata l’affidatario uscente, non trattandosi questa di una scelta di carattere sanzionatorio, quanto piuttosto dell'esigenza di evitare il consolidamento di rendite di posizione (</a:t>
            </a:r>
            <a:r>
              <a:rPr lang="it-IT" sz="1800" i="1" dirty="0" err="1"/>
              <a:t>C.d.S</a:t>
            </a:r>
            <a:r>
              <a:rPr lang="it-IT" sz="1800" i="1" dirty="0"/>
              <a:t>., VI, 31 agosto 2017, n. 4125), e dell’applicazione del principio di concorrenza e massima partecipazione che si esplica consentendo l’accesso ad operatori diversi, da quelli fino a quel momento </a:t>
            </a:r>
            <a:r>
              <a:rPr lang="it-IT" sz="1800" i="1" dirty="0" smtClean="0"/>
              <a:t>coinvolti</a:t>
            </a:r>
            <a:r>
              <a:rPr lang="it-IT" sz="1800" dirty="0" smtClean="0"/>
              <a:t>” </a:t>
            </a:r>
            <a:r>
              <a:rPr lang="it-IT" sz="1800" dirty="0"/>
              <a:t>(TAR Lazio, Sez. I, 21 maggio 2018, n. 5621)”.</a:t>
            </a:r>
          </a:p>
          <a:p>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38294260"/>
      </p:ext>
    </p:extLst>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cs typeface="Times New Roman"/>
              </a:rPr>
              <a:t>Una recente giurisprudenza sembrerebbe smentire il principio di non applicabilità del principio di </a:t>
            </a:r>
            <a:r>
              <a:rPr lang="it-IT" sz="1800" dirty="0">
                <a:cs typeface="Times New Roman"/>
              </a:rPr>
              <a:t>r</a:t>
            </a:r>
            <a:r>
              <a:rPr lang="it-IT" sz="1800" dirty="0" smtClean="0">
                <a:cs typeface="Times New Roman"/>
              </a:rPr>
              <a:t>otazione con riferimento alle procedure negoziate</a:t>
            </a:r>
          </a:p>
          <a:p>
            <a:pPr>
              <a:buFont typeface="Wingdings" charset="2"/>
              <a:buChar char="Ø"/>
            </a:pPr>
            <a:endParaRPr lang="it-IT" sz="1800" dirty="0">
              <a:cs typeface="Times New Roman"/>
            </a:endParaRPr>
          </a:p>
          <a:p>
            <a:pPr>
              <a:buFont typeface="Wingdings" charset="2"/>
              <a:buChar char="Ø"/>
            </a:pPr>
            <a:r>
              <a:rPr lang="it-IT" sz="1800" dirty="0" smtClean="0">
                <a:cs typeface="Times New Roman"/>
              </a:rPr>
              <a:t> Il Consiglio di Stato, infatti, ha stabilito che</a:t>
            </a:r>
          </a:p>
          <a:p>
            <a:pPr>
              <a:buFont typeface="Wingdings" charset="2"/>
              <a:buChar char="Ø"/>
            </a:pPr>
            <a:endParaRPr lang="it-IT" sz="1800" dirty="0" smtClean="0">
              <a:cs typeface="Times New Roman"/>
            </a:endParaRPr>
          </a:p>
          <a:p>
            <a:pPr>
              <a:buFontTx/>
              <a:buChar char="-"/>
            </a:pPr>
            <a:r>
              <a:rPr lang="it-IT" sz="1800" dirty="0" smtClean="0">
                <a:cs typeface="Times New Roman"/>
              </a:rPr>
              <a:t>“</a:t>
            </a:r>
            <a:r>
              <a:rPr lang="it-IT" sz="1800" i="1" dirty="0" smtClean="0">
                <a:cs typeface="Times New Roman"/>
              </a:rPr>
              <a:t>il </a:t>
            </a:r>
            <a:r>
              <a:rPr lang="it-IT" sz="1800" i="1" dirty="0">
                <a:cs typeface="Times New Roman"/>
              </a:rPr>
              <a:t>suddetto </a:t>
            </a:r>
            <a:r>
              <a:rPr lang="it-IT" sz="1800" i="1" dirty="0" smtClean="0">
                <a:cs typeface="Times New Roman"/>
              </a:rPr>
              <a:t>avviso (pubblico) </a:t>
            </a:r>
            <a:r>
              <a:rPr lang="it-IT" sz="1800" i="1" dirty="0">
                <a:cs typeface="Times New Roman"/>
              </a:rPr>
              <a:t>non costituisce atto di indizione di una procedura di gara concorsuale, ma un’indagine conoscitiva di mercato non vincolante tesa ad individuare operatori economici da invitare alla successiva procedura negoziata sicché, già nella fase successiva dell’invito, per espressa statuizione dell’art. 36 del d.lgs. n. 50 del 2016, si innesta la regola dell’esclusione del gestore uscente: in definitiva, lo strumento della manifestazione di interesse, pur strumentale a garantire la più ampia partecipazione possibile agli operatori economici da invitare, non rende affatto superflua la </a:t>
            </a:r>
            <a:r>
              <a:rPr lang="it-IT" sz="1800" i="1" dirty="0" smtClean="0">
                <a:cs typeface="Times New Roman"/>
              </a:rPr>
              <a:t>rotazione</a:t>
            </a:r>
            <a:r>
              <a:rPr lang="it-IT" sz="1800" dirty="0" smtClean="0">
                <a:cs typeface="Times New Roman"/>
              </a:rPr>
              <a:t>” (</a:t>
            </a:r>
            <a:r>
              <a:rPr lang="it-IT" sz="1800" dirty="0" err="1" smtClean="0">
                <a:cs typeface="Times New Roman"/>
              </a:rPr>
              <a:t>Cons</a:t>
            </a:r>
            <a:r>
              <a:rPr lang="it-IT" sz="1800" dirty="0" smtClean="0">
                <a:cs typeface="Times New Roman"/>
              </a:rPr>
              <a:t>. Stato Sez. V 6.06.2019 n. 3831)</a:t>
            </a:r>
          </a:p>
          <a:p>
            <a:pPr>
              <a:buFontTx/>
              <a:buChar char="-"/>
            </a:pPr>
            <a:endParaRPr lang="it-IT" sz="1800" dirty="0">
              <a:cs typeface="Times New Roman"/>
            </a:endParaRP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9260258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09" name="Titolo 1"/>
          <p:cNvSpPr>
            <a:spLocks noGrp="1"/>
          </p:cNvSpPr>
          <p:nvPr>
            <p:ph type="title"/>
          </p:nvPr>
        </p:nvSpPr>
        <p:spPr/>
        <p:txBody>
          <a:bodyPr/>
          <a:lstStyle/>
          <a:p>
            <a:endParaRPr lang="it-IT">
              <a:latin typeface="Arial" charset="0"/>
            </a:endParaRPr>
          </a:p>
        </p:txBody>
      </p:sp>
      <p:sp>
        <p:nvSpPr>
          <p:cNvPr id="375810" name="Segnaposto contenuto 2"/>
          <p:cNvSpPr>
            <a:spLocks noGrp="1"/>
          </p:cNvSpPr>
          <p:nvPr>
            <p:ph idx="1"/>
          </p:nvPr>
        </p:nvSpPr>
        <p:spPr/>
        <p:txBody>
          <a:bodyPr/>
          <a:lstStyle/>
          <a:p>
            <a:pPr algn="ctr">
              <a:buFont typeface="Wingdings" charset="0"/>
              <a:buChar char="Ø"/>
            </a:pPr>
            <a:r>
              <a:rPr lang="it-IT" sz="1800">
                <a:latin typeface="Arial" charset="0"/>
              </a:rPr>
              <a:t>Il divieto di affidare o invitare il precedente affidatario </a:t>
            </a:r>
          </a:p>
          <a:p>
            <a:pPr algn="ctr">
              <a:buFontTx/>
              <a:buNone/>
            </a:pPr>
            <a:r>
              <a:rPr lang="it-IT" sz="1800">
                <a:latin typeface="Arial" charset="0"/>
              </a:rPr>
              <a:t>o il precedente invitato</a:t>
            </a:r>
          </a:p>
          <a:p>
            <a:pPr>
              <a:buFont typeface="Wingdings" charset="0"/>
              <a:buChar char="Ø"/>
            </a:pPr>
            <a:endParaRPr lang="it-IT" sz="1800">
              <a:latin typeface="Arial" charset="0"/>
            </a:endParaRPr>
          </a:p>
          <a:p>
            <a:pPr>
              <a:buFont typeface="Wingdings" charset="0"/>
              <a:buChar char="Ø"/>
            </a:pPr>
            <a:r>
              <a:rPr lang="it-IT" sz="1800">
                <a:latin typeface="Arial" charset="0"/>
              </a:rPr>
              <a:t>Riguardo all’affidamento o al reinvito del contraente uscente</a:t>
            </a:r>
          </a:p>
          <a:p>
            <a:pPr>
              <a:buFontTx/>
              <a:buNone/>
            </a:pPr>
            <a:endParaRPr lang="it-IT" sz="1800">
              <a:latin typeface="Arial" charset="0"/>
            </a:endParaRPr>
          </a:p>
          <a:p>
            <a:pPr>
              <a:buFontTx/>
              <a:buChar char="-"/>
            </a:pPr>
            <a:r>
              <a:rPr lang="it-IT" sz="1800">
                <a:latin typeface="Arial" charset="0"/>
              </a:rPr>
              <a:t>Deve avere carattere eccezionale e richiede un onere motivazionale più stringente</a:t>
            </a:r>
          </a:p>
          <a:p>
            <a:pPr>
              <a:buFontTx/>
              <a:buChar char="-"/>
            </a:pPr>
            <a:endParaRPr lang="it-IT" sz="1800">
              <a:latin typeface="Arial" charset="0"/>
            </a:endParaRPr>
          </a:p>
          <a:p>
            <a:pPr>
              <a:buFontTx/>
              <a:buChar char="-"/>
            </a:pPr>
            <a:r>
              <a:rPr lang="it-IT" sz="1800" i="1">
                <a:latin typeface="Arial" charset="0"/>
              </a:rPr>
              <a:t>“La stazione appaltante motiva tale scelta in considerazione della particolare struttura del mercato e della riscontrata effettiva assenza di alternative, tenuto altresì conto del grado di soddisfazione maturato a conclusione del precedente rapporto contrattuale (esecuzione a regola d’arte e qualità della prestazione, nel rispetto dei tempi e dei costi pattuiti) e della competitività del prezzo offerto rispetto alla media dei prezzi praticati nel settore di mercato di riferimento”</a:t>
            </a:r>
          </a:p>
        </p:txBody>
      </p:sp>
      <p:sp>
        <p:nvSpPr>
          <p:cNvPr id="37581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958787396"/>
      </p:ext>
    </p:extLst>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3"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Riguardo all’affidamento </a:t>
            </a:r>
            <a:r>
              <a:rPr lang="it-IT" sz="1800" dirty="0">
                <a:cs typeface="+mn-cs"/>
              </a:rPr>
              <a:t>o </a:t>
            </a:r>
            <a:r>
              <a:rPr lang="it-IT" sz="1800" dirty="0" smtClean="0">
                <a:cs typeface="+mn-cs"/>
              </a:rPr>
              <a:t>al </a:t>
            </a:r>
            <a:r>
              <a:rPr lang="it-IT" sz="1800" dirty="0">
                <a:cs typeface="+mn-cs"/>
              </a:rPr>
              <a:t>reinvito </a:t>
            </a:r>
            <a:r>
              <a:rPr lang="it-IT" sz="1800" dirty="0" smtClean="0">
                <a:cs typeface="+mn-cs"/>
              </a:rPr>
              <a:t>del </a:t>
            </a:r>
            <a:r>
              <a:rPr lang="it-IT" sz="1800" dirty="0">
                <a:cs typeface="+mn-cs"/>
              </a:rPr>
              <a:t>candidato invitato alla precedente procedura selettiva, e non </a:t>
            </a:r>
            <a:r>
              <a:rPr lang="it-IT" sz="1800" dirty="0" smtClean="0">
                <a:cs typeface="+mn-cs"/>
              </a:rPr>
              <a:t>affidatario</a:t>
            </a:r>
          </a:p>
          <a:p>
            <a:pPr marL="0" indent="0">
              <a:buFontTx/>
              <a:buNone/>
              <a:defRPr/>
            </a:pPr>
            <a:endParaRPr lang="it-IT" sz="1800" dirty="0">
              <a:cs typeface="+mn-cs"/>
            </a:endParaRPr>
          </a:p>
          <a:p>
            <a:pPr>
              <a:buFontTx/>
              <a:buChar char="-"/>
              <a:defRPr/>
            </a:pPr>
            <a:r>
              <a:rPr lang="it-IT" sz="1800" dirty="0" smtClean="0">
                <a:cs typeface="+mn-cs"/>
              </a:rPr>
              <a:t>Anche in questo caso l’amministrazione deve motivare</a:t>
            </a:r>
          </a:p>
          <a:p>
            <a:pPr>
              <a:buFontTx/>
              <a:buChar char="-"/>
              <a:defRPr/>
            </a:pPr>
            <a:endParaRPr lang="it-IT" sz="1800" dirty="0" smtClean="0">
              <a:cs typeface="+mn-cs"/>
            </a:endParaRPr>
          </a:p>
          <a:p>
            <a:pPr>
              <a:buFontTx/>
              <a:buChar char="-"/>
              <a:defRPr/>
            </a:pPr>
            <a:r>
              <a:rPr lang="it-IT" sz="1800" dirty="0" smtClean="0">
                <a:cs typeface="+mn-cs"/>
              </a:rPr>
              <a:t>La motivazione deve </a:t>
            </a:r>
            <a:r>
              <a:rPr lang="it-IT" sz="1800" dirty="0">
                <a:cs typeface="+mn-cs"/>
              </a:rPr>
              <a:t>tenere conto dell’aspettativa, desunta da precedenti rapporti contrattuali o da altre ragionevoli circostanze, circa l’affidabilità dell’operatore economico e l’idoneità a fornire prestazioni coerenti con il livello economico e qualitativo </a:t>
            </a:r>
            <a:r>
              <a:rPr lang="it-IT" sz="1800" dirty="0" smtClean="0">
                <a:cs typeface="+mn-cs"/>
              </a:rPr>
              <a:t>atteso</a:t>
            </a:r>
          </a:p>
          <a:p>
            <a:pPr>
              <a:buFontTx/>
              <a:buChar char="-"/>
              <a:defRPr/>
            </a:pPr>
            <a:endParaRPr lang="it-IT" sz="1800" dirty="0">
              <a:cs typeface="+mn-cs"/>
            </a:endParaRPr>
          </a:p>
        </p:txBody>
      </p:sp>
      <p:sp>
        <p:nvSpPr>
          <p:cNvPr id="37683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678533308"/>
      </p:ext>
    </p:extLst>
  </p:cSld>
  <p:clrMapOvr>
    <a:masterClrMapping/>
  </p:clrMapOvr>
  <p:timing>
    <p:tnLst>
      <p:par>
        <p:cTn xmlns:p14="http://schemas.microsoft.com/office/powerpoint/2010/mai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7"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Gli affidamenti di importo inferiore a € 1.000,00</a:t>
            </a:r>
          </a:p>
          <a:p>
            <a:pPr>
              <a:buFont typeface="Wingdings" charset="2"/>
              <a:buChar char="Ø"/>
              <a:defRPr/>
            </a:pPr>
            <a:endParaRPr lang="it-IT" sz="1800" dirty="0">
              <a:cs typeface="+mn-cs"/>
            </a:endParaRPr>
          </a:p>
          <a:p>
            <a:pPr>
              <a:buFont typeface="Wingdings" charset="2"/>
              <a:buChar char="Ø"/>
              <a:defRPr/>
            </a:pPr>
            <a:r>
              <a:rPr lang="it-IT" sz="1800" dirty="0">
                <a:cs typeface="+mn-cs"/>
              </a:rPr>
              <a:t>Negli affidamenti di importo inferiore a 1.000 euro </a:t>
            </a:r>
            <a:r>
              <a:rPr lang="it-IT" sz="1800" dirty="0" err="1" smtClean="0">
                <a:cs typeface="+mn-cs"/>
              </a:rPr>
              <a:t>l’Anac</a:t>
            </a:r>
            <a:r>
              <a:rPr lang="it-IT" sz="1800" dirty="0" smtClean="0">
                <a:cs typeface="+mn-cs"/>
              </a:rPr>
              <a:t> afferma che</a:t>
            </a:r>
            <a:endParaRPr lang="it-IT" sz="1800" dirty="0">
              <a:cs typeface="+mn-cs"/>
            </a:endParaRPr>
          </a:p>
          <a:p>
            <a:pPr marL="0" indent="0">
              <a:buFontTx/>
              <a:buNone/>
              <a:defRPr/>
            </a:pPr>
            <a:endParaRPr lang="it-IT" sz="1800" dirty="0" smtClean="0">
              <a:cs typeface="+mn-cs"/>
            </a:endParaRPr>
          </a:p>
          <a:p>
            <a:pPr>
              <a:buFontTx/>
              <a:buChar char="-"/>
              <a:defRPr/>
            </a:pPr>
            <a:r>
              <a:rPr lang="it-IT" sz="1800" dirty="0" smtClean="0">
                <a:cs typeface="+mn-cs"/>
              </a:rPr>
              <a:t>“ </a:t>
            </a:r>
            <a:r>
              <a:rPr lang="it-IT" sz="1800" i="1" dirty="0">
                <a:cs typeface="+mn-cs"/>
              </a:rPr>
              <a:t>è consentito derogare all’applicazione del presente paragrafo, con scelta, sinteticamente motivata, contenuta nella determinazione a contrarre od in atto </a:t>
            </a:r>
            <a:r>
              <a:rPr lang="it-IT" sz="1800" i="1" dirty="0" smtClean="0">
                <a:cs typeface="+mn-cs"/>
              </a:rPr>
              <a:t>equivalente</a:t>
            </a:r>
            <a:r>
              <a:rPr lang="it-IT" sz="1800" dirty="0" smtClean="0">
                <a:cs typeface="+mn-cs"/>
              </a:rPr>
              <a:t>”</a:t>
            </a:r>
          </a:p>
          <a:p>
            <a:pPr marL="0" indent="0">
              <a:buFontTx/>
              <a:buNone/>
              <a:defRPr/>
            </a:pPr>
            <a:endParaRPr lang="it-IT" sz="1800" dirty="0">
              <a:cs typeface="+mn-cs"/>
            </a:endParaRPr>
          </a:p>
        </p:txBody>
      </p:sp>
      <p:sp>
        <p:nvSpPr>
          <p:cNvPr id="37785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9926911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Vi è la facoltà, invece, </a:t>
            </a:r>
            <a:r>
              <a:rPr lang="it-IT" sz="1800" dirty="0"/>
              <a:t>di adottare il documento di fattibilità delle alternative </a:t>
            </a:r>
            <a:r>
              <a:rPr lang="it-IT" sz="1800" dirty="0" smtClean="0"/>
              <a:t>progettuali </a:t>
            </a:r>
          </a:p>
          <a:p>
            <a:pPr>
              <a:buFont typeface="Wingdings" charset="2"/>
              <a:buChar char="Ø"/>
            </a:pPr>
            <a:endParaRPr lang="it-IT" sz="1800" dirty="0"/>
          </a:p>
          <a:p>
            <a:pPr>
              <a:buFontTx/>
              <a:buChar char="-"/>
            </a:pPr>
            <a:r>
              <a:rPr lang="it-IT" sz="1800" dirty="0" smtClean="0"/>
              <a:t>Per i lavori di importo inferiore alla soglia comunitaria</a:t>
            </a:r>
          </a:p>
          <a:p>
            <a:pPr>
              <a:buFontTx/>
              <a:buChar char="-"/>
            </a:pPr>
            <a:endParaRPr lang="it-IT" sz="1800" dirty="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48429892"/>
      </p:ext>
    </p:extLst>
  </p:cSld>
  <p:clrMapOvr>
    <a:masterClrMapping/>
  </p:clrMapOvr>
  <p:timing>
    <p:tnLst>
      <p:par>
        <p:cTn xmlns:p14="http://schemas.microsoft.com/office/powerpoint/2010/mai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1"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Conforme il Consiglio di Stato in </a:t>
            </a:r>
            <a:r>
              <a:rPr lang="it-IT" sz="1800" dirty="0">
                <a:cs typeface="+mn-cs"/>
              </a:rPr>
              <a:t>Adunanza della Commissione speciale del 26 gennaio 2018 n. </a:t>
            </a:r>
            <a:r>
              <a:rPr lang="it-IT" sz="1800" dirty="0" smtClean="0">
                <a:cs typeface="+mn-cs"/>
              </a:rPr>
              <a:t>361</a:t>
            </a:r>
            <a:endParaRPr lang="it-IT" sz="1800" dirty="0">
              <a:cs typeface="+mn-cs"/>
            </a:endParaRPr>
          </a:p>
          <a:p>
            <a:pPr marL="0" indent="0">
              <a:buFontTx/>
              <a:buNone/>
              <a:defRPr/>
            </a:pPr>
            <a:endParaRPr lang="it-IT" sz="1800" dirty="0" smtClean="0">
              <a:cs typeface="+mn-cs"/>
            </a:endParaRPr>
          </a:p>
          <a:p>
            <a:pPr>
              <a:buFontTx/>
              <a:buChar char="-"/>
              <a:defRPr/>
            </a:pPr>
            <a:r>
              <a:rPr lang="it-IT" sz="1800" dirty="0" smtClean="0">
                <a:cs typeface="+mn-cs"/>
              </a:rPr>
              <a:t>“</a:t>
            </a:r>
            <a:r>
              <a:rPr lang="it-IT" sz="1800" i="1" dirty="0" smtClean="0">
                <a:cs typeface="+mn-cs"/>
              </a:rPr>
              <a:t>Negli affidamenti </a:t>
            </a:r>
            <a:r>
              <a:rPr lang="it-IT" sz="1800" i="1" dirty="0">
                <a:cs typeface="+mn-cs"/>
              </a:rPr>
              <a:t>di importo inferiore a 1.000 euro, è consentito derogare </a:t>
            </a:r>
            <a:r>
              <a:rPr lang="it-IT" sz="1800" i="1" dirty="0" smtClean="0">
                <a:cs typeface="+mn-cs"/>
              </a:rPr>
              <a:t>all’applicazione del </a:t>
            </a:r>
            <a:r>
              <a:rPr lang="it-IT" sz="1800" i="1" dirty="0">
                <a:cs typeface="+mn-cs"/>
              </a:rPr>
              <a:t>presente paragrafo, con scelta, sinteticamente motivata, contenuta </a:t>
            </a:r>
            <a:r>
              <a:rPr lang="it-IT" sz="1800" i="1" dirty="0" smtClean="0">
                <a:cs typeface="+mn-cs"/>
              </a:rPr>
              <a:t>nella determinazione </a:t>
            </a:r>
            <a:r>
              <a:rPr lang="it-IT" sz="1800" i="1" dirty="0">
                <a:cs typeface="+mn-cs"/>
              </a:rPr>
              <a:t>a contrarre od in atto </a:t>
            </a:r>
            <a:r>
              <a:rPr lang="it-IT" sz="1800" i="1" dirty="0" smtClean="0">
                <a:cs typeface="+mn-cs"/>
              </a:rPr>
              <a:t>equivalente</a:t>
            </a:r>
            <a:r>
              <a:rPr lang="it-IT" sz="1800" dirty="0" smtClean="0">
                <a:cs typeface="+mn-cs"/>
              </a:rPr>
              <a:t>”</a:t>
            </a:r>
          </a:p>
          <a:p>
            <a:pPr>
              <a:buFontTx/>
              <a:buChar char="-"/>
              <a:defRPr/>
            </a:pPr>
            <a:endParaRPr lang="it-IT" sz="1800" dirty="0" smtClean="0">
              <a:cs typeface="+mn-cs"/>
            </a:endParaRPr>
          </a:p>
          <a:p>
            <a:pPr>
              <a:buFont typeface="Wingdings" charset="2"/>
              <a:buChar char="Ø"/>
              <a:defRPr/>
            </a:pPr>
            <a:r>
              <a:rPr lang="it-IT" sz="1800" dirty="0" smtClean="0">
                <a:cs typeface="+mn-cs"/>
              </a:rPr>
              <a:t>In quanto</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il </a:t>
            </a:r>
            <a:r>
              <a:rPr lang="it-IT" sz="1800" i="1" dirty="0">
                <a:cs typeface="+mn-cs"/>
              </a:rPr>
              <a:t>carattere bagatellare degli </a:t>
            </a:r>
            <a:r>
              <a:rPr lang="it-IT" sz="1800" i="1" dirty="0" smtClean="0">
                <a:cs typeface="+mn-cs"/>
              </a:rPr>
              <a:t>affidamenti aventi </a:t>
            </a:r>
            <a:r>
              <a:rPr lang="it-IT" sz="1800" i="1" dirty="0">
                <a:cs typeface="+mn-cs"/>
              </a:rPr>
              <a:t>valore inferiore ai mille euro attenua di molto il rischio che il </a:t>
            </a:r>
            <a:r>
              <a:rPr lang="it-IT" sz="1800" i="1" dirty="0" smtClean="0">
                <a:cs typeface="+mn-cs"/>
              </a:rPr>
              <a:t>precedente affidatario </a:t>
            </a:r>
            <a:r>
              <a:rPr lang="it-IT" sz="1800" i="1" dirty="0">
                <a:cs typeface="+mn-cs"/>
              </a:rPr>
              <a:t>possa di fatto sfruttare la sua posizione di gestore uscente </a:t>
            </a:r>
            <a:r>
              <a:rPr lang="it-IT" sz="1800" i="1" dirty="0" smtClean="0">
                <a:cs typeface="+mn-cs"/>
              </a:rPr>
              <a:t>per indebitamente </a:t>
            </a:r>
            <a:r>
              <a:rPr lang="it-IT" sz="1800" i="1" dirty="0">
                <a:cs typeface="+mn-cs"/>
              </a:rPr>
              <a:t>prorogare, se non rinnovare, il relativo rapporto, al di fuori </a:t>
            </a:r>
            <a:r>
              <a:rPr lang="it-IT" sz="1800" i="1" dirty="0" smtClean="0">
                <a:cs typeface="+mn-cs"/>
              </a:rPr>
              <a:t>delle regole </a:t>
            </a:r>
            <a:r>
              <a:rPr lang="it-IT" sz="1800" i="1" dirty="0">
                <a:cs typeface="+mn-cs"/>
              </a:rPr>
              <a:t>di </a:t>
            </a:r>
            <a:r>
              <a:rPr lang="it-IT" sz="1800" i="1" dirty="0" smtClean="0">
                <a:cs typeface="+mn-cs"/>
              </a:rPr>
              <a:t>legge</a:t>
            </a:r>
            <a:r>
              <a:rPr lang="it-IT" sz="1800" dirty="0" smtClean="0">
                <a:cs typeface="+mn-cs"/>
              </a:rPr>
              <a:t>”</a:t>
            </a:r>
          </a:p>
          <a:p>
            <a:pPr>
              <a:buFontTx/>
              <a:buChar char="-"/>
              <a:defRPr/>
            </a:pPr>
            <a:endParaRPr lang="it-IT" sz="1800" dirty="0">
              <a:cs typeface="+mn-cs"/>
            </a:endParaRPr>
          </a:p>
        </p:txBody>
      </p:sp>
      <p:sp>
        <p:nvSpPr>
          <p:cNvPr id="37888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569965715"/>
      </p:ext>
    </p:extLst>
  </p:cSld>
  <p:clrMapOvr>
    <a:masterClrMapping/>
  </p:clrMapOvr>
  <p:timing>
    <p:tnLst>
      <p:par>
        <p:cTn xmlns:p14="http://schemas.microsoft.com/office/powerpoint/2010/mai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5" name="Titolo 1"/>
          <p:cNvSpPr>
            <a:spLocks noGrp="1"/>
          </p:cNvSpPr>
          <p:nvPr>
            <p:ph type="title"/>
          </p:nvPr>
        </p:nvSpPr>
        <p:spPr/>
        <p:txBody>
          <a:bodyPr/>
          <a:lstStyle/>
          <a:p>
            <a:endParaRPr lang="it-IT">
              <a:latin typeface="Arial" charset="0"/>
            </a:endParaRPr>
          </a:p>
        </p:txBody>
      </p:sp>
      <p:sp>
        <p:nvSpPr>
          <p:cNvPr id="379906" name="Segnaposto contenuto 2"/>
          <p:cNvSpPr>
            <a:spLocks noGrp="1"/>
          </p:cNvSpPr>
          <p:nvPr>
            <p:ph idx="1"/>
          </p:nvPr>
        </p:nvSpPr>
        <p:spPr/>
        <p:txBody>
          <a:bodyPr/>
          <a:lstStyle/>
          <a:p>
            <a:pPr algn="ctr"/>
            <a:r>
              <a:rPr lang="it-IT" sz="1800">
                <a:latin typeface="Arial" charset="0"/>
              </a:rPr>
              <a:t>L’affidamento e l’esecuzione di lavori, servizi e forniture importo inferiore a 40.000,00 euro </a:t>
            </a:r>
          </a:p>
          <a:p>
            <a:endParaRPr lang="it-IT" sz="1800">
              <a:latin typeface="Arial" charset="0"/>
            </a:endParaRPr>
          </a:p>
          <a:p>
            <a:pPr>
              <a:buFont typeface="Wingdings" charset="0"/>
              <a:buChar char="Ø"/>
            </a:pPr>
            <a:r>
              <a:rPr lang="it-IT" sz="1800">
                <a:latin typeface="Arial" charset="0"/>
              </a:rPr>
              <a:t>L’affidamento e l’esecuzione di lavori, servizi e forniture di importo inferiore a 40.000,00 euro può avvenire</a:t>
            </a:r>
          </a:p>
          <a:p>
            <a:pPr>
              <a:buFont typeface="Wingdings" charset="0"/>
              <a:buChar char="Ø"/>
            </a:pPr>
            <a:endParaRPr lang="it-IT" sz="1800">
              <a:latin typeface="Arial" charset="0"/>
            </a:endParaRPr>
          </a:p>
          <a:p>
            <a:pPr>
              <a:buFontTx/>
              <a:buChar char="-"/>
            </a:pPr>
            <a:endParaRPr lang="it-IT" sz="1800">
              <a:latin typeface="Arial" charset="0"/>
            </a:endParaRPr>
          </a:p>
          <a:p>
            <a:pPr>
              <a:buFontTx/>
              <a:buChar char="-"/>
            </a:pPr>
            <a:r>
              <a:rPr lang="it-IT" sz="1800">
                <a:latin typeface="Arial" charset="0"/>
              </a:rPr>
              <a:t>tramite affidamento diretto</a:t>
            </a:r>
          </a:p>
          <a:p>
            <a:pPr>
              <a:buFontTx/>
              <a:buChar char="-"/>
            </a:pPr>
            <a:endParaRPr lang="it-IT" sz="1800">
              <a:latin typeface="Arial" charset="0"/>
            </a:endParaRPr>
          </a:p>
          <a:p>
            <a:pPr>
              <a:buFontTx/>
              <a:buChar char="-"/>
            </a:pPr>
            <a:r>
              <a:rPr lang="it-IT" sz="1800">
                <a:latin typeface="Arial" charset="0"/>
              </a:rPr>
              <a:t>per i lavori</a:t>
            </a:r>
            <a:r>
              <a:rPr lang="it-IT" sz="1800" b="1">
                <a:latin typeface="Arial" charset="0"/>
              </a:rPr>
              <a:t>, </a:t>
            </a:r>
            <a:r>
              <a:rPr lang="it-IT" sz="1800">
                <a:latin typeface="Arial" charset="0"/>
              </a:rPr>
              <a:t>anche tramite amministrazione diretta </a:t>
            </a:r>
          </a:p>
        </p:txBody>
      </p:sp>
      <p:sp>
        <p:nvSpPr>
          <p:cNvPr id="37990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Tree>
    <p:extLst>
      <p:ext uri="{BB962C8B-B14F-4D97-AF65-F5344CB8AC3E}">
        <p14:creationId xmlns:p14="http://schemas.microsoft.com/office/powerpoint/2010/main" val="1317072794"/>
      </p:ext>
    </p:extLst>
  </p:cSld>
  <p:clrMapOvr>
    <a:masterClrMapping/>
  </p:clrMapOvr>
  <p:timing>
    <p:tnLst>
      <p:par>
        <p:cTn xmlns:p14="http://schemas.microsoft.com/office/powerpoint/2010/mai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29" name="Titolo 1"/>
          <p:cNvSpPr>
            <a:spLocks noGrp="1"/>
          </p:cNvSpPr>
          <p:nvPr>
            <p:ph type="title"/>
          </p:nvPr>
        </p:nvSpPr>
        <p:spPr/>
        <p:txBody>
          <a:bodyPr/>
          <a:lstStyle/>
          <a:p>
            <a:endParaRPr lang="it-IT">
              <a:latin typeface="Arial" charset="0"/>
            </a:endParaRPr>
          </a:p>
        </p:txBody>
      </p:sp>
      <p:sp>
        <p:nvSpPr>
          <p:cNvPr id="380930" name="Segnaposto contenuto 2"/>
          <p:cNvSpPr>
            <a:spLocks noGrp="1"/>
          </p:cNvSpPr>
          <p:nvPr>
            <p:ph idx="1"/>
          </p:nvPr>
        </p:nvSpPr>
        <p:spPr/>
        <p:txBody>
          <a:bodyPr/>
          <a:lstStyle/>
          <a:p>
            <a:endParaRPr lang="it-IT" sz="1800">
              <a:latin typeface="Calibri" charset="0"/>
            </a:endParaRPr>
          </a:p>
          <a:p>
            <a:pPr algn="ctr"/>
            <a:r>
              <a:rPr lang="it-IT" sz="1800">
                <a:latin typeface="Arial" charset="0"/>
              </a:rPr>
              <a:t>A. Avvio della procedura </a:t>
            </a:r>
          </a:p>
          <a:p>
            <a:pPr>
              <a:buFont typeface="Wingdings" charset="0"/>
              <a:buChar char="Ø"/>
            </a:pPr>
            <a:endParaRPr lang="it-IT" sz="1800">
              <a:latin typeface="Arial" charset="0"/>
            </a:endParaRPr>
          </a:p>
          <a:p>
            <a:pPr>
              <a:buFont typeface="Wingdings" charset="0"/>
              <a:buChar char="Ø"/>
            </a:pPr>
            <a:r>
              <a:rPr lang="it-IT" sz="1800">
                <a:latin typeface="Arial" charset="0"/>
              </a:rPr>
              <a:t>La procedura prende l’avvio con la delibera a contrarre, la quale deve prevedere:</a:t>
            </a:r>
          </a:p>
          <a:p>
            <a:pPr>
              <a:buFontTx/>
              <a:buChar char="-"/>
            </a:pPr>
            <a:endParaRPr lang="it-IT" sz="1800">
              <a:latin typeface="Arial" charset="0"/>
            </a:endParaRPr>
          </a:p>
          <a:p>
            <a:pPr>
              <a:buFontTx/>
              <a:buChar char="-"/>
            </a:pPr>
            <a:r>
              <a:rPr lang="it-IT" sz="1800">
                <a:latin typeface="Arial" charset="0"/>
              </a:rPr>
              <a:t>L’interesse pubblico che intende soddisfare l’amministrazione</a:t>
            </a:r>
          </a:p>
          <a:p>
            <a:pPr>
              <a:buFontTx/>
              <a:buChar char="-"/>
            </a:pPr>
            <a:endParaRPr lang="it-IT" sz="1800">
              <a:latin typeface="Arial" charset="0"/>
            </a:endParaRPr>
          </a:p>
          <a:p>
            <a:pPr>
              <a:buFontTx/>
              <a:buChar char="-"/>
            </a:pPr>
            <a:r>
              <a:rPr lang="it-IT" sz="1800">
                <a:latin typeface="Arial" charset="0"/>
              </a:rPr>
              <a:t>Le caratteristiche delle opere/beni/servizi che intende conseguire</a:t>
            </a:r>
          </a:p>
          <a:p>
            <a:pPr>
              <a:buFontTx/>
              <a:buChar char="-"/>
            </a:pPr>
            <a:endParaRPr lang="it-IT" sz="1800">
              <a:latin typeface="Arial" charset="0"/>
            </a:endParaRPr>
          </a:p>
          <a:p>
            <a:pPr>
              <a:buFontTx/>
              <a:buChar char="-"/>
            </a:pPr>
            <a:r>
              <a:rPr lang="it-IT" sz="1800">
                <a:latin typeface="Arial" charset="0"/>
              </a:rPr>
              <a:t>L’importo massimo stimato dell’affidamento e alla relativa copertura</a:t>
            </a:r>
          </a:p>
          <a:p>
            <a:pPr>
              <a:buFontTx/>
              <a:buChar char="-"/>
            </a:pPr>
            <a:endParaRPr lang="it-IT" sz="1800">
              <a:latin typeface="Arial" charset="0"/>
            </a:endParaRPr>
          </a:p>
        </p:txBody>
      </p:sp>
      <p:sp>
        <p:nvSpPr>
          <p:cNvPr id="38093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Tree>
    <p:extLst>
      <p:ext uri="{BB962C8B-B14F-4D97-AF65-F5344CB8AC3E}">
        <p14:creationId xmlns:p14="http://schemas.microsoft.com/office/powerpoint/2010/main" val="3017029833"/>
      </p:ext>
    </p:extLst>
  </p:cSld>
  <p:clrMapOvr>
    <a:masterClrMapping/>
  </p:clrMapOvr>
  <p:timing>
    <p:tnLst>
      <p:par>
        <p:cTn xmlns:p14="http://schemas.microsoft.com/office/powerpoint/2010/mai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3" name="Titolo 1"/>
          <p:cNvSpPr>
            <a:spLocks noGrp="1"/>
          </p:cNvSpPr>
          <p:nvPr>
            <p:ph type="title"/>
          </p:nvPr>
        </p:nvSpPr>
        <p:spPr/>
        <p:txBody>
          <a:bodyPr/>
          <a:lstStyle/>
          <a:p>
            <a:endParaRPr lang="it-IT">
              <a:latin typeface="Arial" charset="0"/>
            </a:endParaRPr>
          </a:p>
        </p:txBody>
      </p:sp>
      <p:sp>
        <p:nvSpPr>
          <p:cNvPr id="381954" name="Segnaposto contenuto 2"/>
          <p:cNvSpPr>
            <a:spLocks noGrp="1"/>
          </p:cNvSpPr>
          <p:nvPr>
            <p:ph idx="1"/>
          </p:nvPr>
        </p:nvSpPr>
        <p:spPr/>
        <p:txBody>
          <a:bodyPr/>
          <a:lstStyle/>
          <a:p>
            <a:pPr>
              <a:buFontTx/>
              <a:buChar char="-"/>
            </a:pPr>
            <a:endParaRPr lang="it-IT" sz="1800">
              <a:latin typeface="Arial" charset="0"/>
            </a:endParaRPr>
          </a:p>
          <a:p>
            <a:pPr>
              <a:buFontTx/>
              <a:buChar char="-"/>
            </a:pPr>
            <a:r>
              <a:rPr lang="it-IT" sz="1800">
                <a:latin typeface="Arial" charset="0"/>
              </a:rPr>
              <a:t>La procedura che si intende seguire con una sintetica indicazione delle ragioni</a:t>
            </a:r>
          </a:p>
          <a:p>
            <a:pPr>
              <a:buFontTx/>
              <a:buChar char="-"/>
            </a:pPr>
            <a:endParaRPr lang="it-IT" sz="1800">
              <a:latin typeface="Arial" charset="0"/>
            </a:endParaRPr>
          </a:p>
          <a:p>
            <a:pPr>
              <a:buFontTx/>
              <a:buChar char="-"/>
            </a:pPr>
            <a:r>
              <a:rPr lang="it-IT" sz="1800">
                <a:latin typeface="Arial" charset="0"/>
              </a:rPr>
              <a:t>I criteri per la selezione degli operatori economici e delle offerte</a:t>
            </a:r>
          </a:p>
          <a:p>
            <a:pPr>
              <a:buFontTx/>
              <a:buChar char="-"/>
            </a:pPr>
            <a:endParaRPr lang="it-IT" sz="1800">
              <a:latin typeface="Arial" charset="0"/>
            </a:endParaRPr>
          </a:p>
          <a:p>
            <a:pPr>
              <a:buFontTx/>
              <a:buChar char="-"/>
            </a:pPr>
            <a:r>
              <a:rPr lang="it-IT" sz="1800">
                <a:latin typeface="Arial" charset="0"/>
              </a:rPr>
              <a:t> Le principali condizioni contrattuali. </a:t>
            </a:r>
          </a:p>
          <a:p>
            <a:endParaRPr lang="it-IT">
              <a:latin typeface="Calibri" charset="0"/>
            </a:endParaRPr>
          </a:p>
          <a:p>
            <a:endParaRPr lang="it-IT">
              <a:latin typeface="Calibri" charset="0"/>
            </a:endParaRPr>
          </a:p>
        </p:txBody>
      </p:sp>
    </p:spTree>
    <p:extLst>
      <p:ext uri="{BB962C8B-B14F-4D97-AF65-F5344CB8AC3E}">
        <p14:creationId xmlns:p14="http://schemas.microsoft.com/office/powerpoint/2010/main" val="1920581491"/>
      </p:ext>
    </p:extLst>
  </p:cSld>
  <p:clrMapOvr>
    <a:masterClrMapping/>
  </p:clrMapOvr>
  <p:timing>
    <p:tnLst>
      <p:par>
        <p:cTn xmlns:p14="http://schemas.microsoft.com/office/powerpoint/2010/mai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Con riferimento al criterio di aggiudicazione da utilizzare la giurisprudenza precisa che</a:t>
            </a:r>
          </a:p>
          <a:p>
            <a:pPr>
              <a:buFont typeface="Wingdings" charset="2"/>
              <a:buChar char="Ø"/>
            </a:pPr>
            <a:endParaRPr lang="it-IT" sz="1800" dirty="0" smtClean="0"/>
          </a:p>
          <a:p>
            <a:pPr>
              <a:buFont typeface="Wingdings" charset="2"/>
              <a:buChar char="Ø"/>
            </a:pPr>
            <a:r>
              <a:rPr lang="it-IT" sz="1800" dirty="0" smtClean="0"/>
              <a:t>Le amministrazioni potranno utilizzare liberamente il criterio del prezzo più basso o quello dell’offerta economicamente più vantaggiosa</a:t>
            </a:r>
          </a:p>
          <a:p>
            <a:pPr>
              <a:buFont typeface="Wingdings" charset="2"/>
              <a:buChar char="Ø"/>
            </a:pPr>
            <a:endParaRPr lang="it-IT" sz="1800" dirty="0" smtClean="0"/>
          </a:p>
          <a:p>
            <a:pPr>
              <a:buFont typeface="Wingdings" charset="2"/>
              <a:buChar char="Ø"/>
            </a:pPr>
            <a:r>
              <a:rPr lang="it-IT" sz="1800" dirty="0" smtClean="0"/>
              <a:t>gli </a:t>
            </a:r>
            <a:r>
              <a:rPr lang="it-IT" sz="1800" dirty="0"/>
              <a:t>affidamenti ex art. 36 comma 2 </a:t>
            </a:r>
            <a:r>
              <a:rPr lang="it-IT" sz="1800" dirty="0" err="1"/>
              <a:t>lett</a:t>
            </a:r>
            <a:r>
              <a:rPr lang="it-IT" sz="1800" dirty="0"/>
              <a:t>. a) del Codice sono tenuti al rispetto dei principi generali menzionati all’art. 30 comma 1, </a:t>
            </a:r>
            <a:r>
              <a:rPr lang="it-IT" sz="1800" dirty="0" smtClean="0"/>
              <a:t>ma non all’obbligo di utilizzo del criterio dell’offerta economicamente più vantaggiosa ex art. 95 del codice</a:t>
            </a:r>
          </a:p>
          <a:p>
            <a:pPr>
              <a:buFont typeface="Wingdings" charset="2"/>
              <a:buChar char="Ø"/>
            </a:pPr>
            <a:endParaRPr lang="it-IT" sz="1800" dirty="0"/>
          </a:p>
          <a:p>
            <a:pPr marL="0" indent="0">
              <a:buNone/>
            </a:pPr>
            <a:endParaRPr lang="it-IT" sz="1800" dirty="0"/>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84769894"/>
      </p:ext>
    </p:extLst>
  </p:cSld>
  <p:clrMapOvr>
    <a:masterClrMapping/>
  </p:clrMapOvr>
  <p:timing>
    <p:tnLst>
      <p:par>
        <p:cTn xmlns:p14="http://schemas.microsoft.com/office/powerpoint/2010/mai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In buona sostanza</a:t>
            </a:r>
          </a:p>
          <a:p>
            <a:pPr>
              <a:buFont typeface="Wingdings" charset="2"/>
              <a:buChar char="Ø"/>
            </a:pPr>
            <a:endParaRPr lang="it-IT" sz="1800" dirty="0" smtClean="0"/>
          </a:p>
          <a:p>
            <a:pPr>
              <a:buFontTx/>
              <a:buChar char="-"/>
            </a:pPr>
            <a:r>
              <a:rPr lang="it-IT" sz="1800" dirty="0" smtClean="0"/>
              <a:t>“</a:t>
            </a:r>
            <a:r>
              <a:rPr lang="it-IT" sz="1800" i="1" dirty="0" smtClean="0"/>
              <a:t>Tenuto </a:t>
            </a:r>
            <a:r>
              <a:rPr lang="it-IT" sz="1800" i="1" dirty="0"/>
              <a:t>conto della dianzi esposte considerazioni il Collegio ritiene che nel corso delle procedure di cui all’art. 36 comma 2 </a:t>
            </a:r>
            <a:r>
              <a:rPr lang="it-IT" sz="1800" i="1" dirty="0" err="1"/>
              <a:t>lett</a:t>
            </a:r>
            <a:r>
              <a:rPr lang="it-IT" sz="1800" i="1" dirty="0"/>
              <a:t>. a) del Codice, cioè le procedure finalizzate all’affidamento di un contratto di valore inferiore ai 40.000,00 Euro, ancorché caratterizzate dalla consultazione di due o più operatori, </a:t>
            </a:r>
            <a:r>
              <a:rPr lang="it-IT" sz="1800" b="1" i="1" u="sng" dirty="0"/>
              <a:t>la stazione appaltante non è tenuta al rispetto dell’art. 95</a:t>
            </a:r>
            <a:r>
              <a:rPr lang="it-IT" sz="1800" i="1" dirty="0"/>
              <a:t>, sia nel senso che </a:t>
            </a:r>
            <a:r>
              <a:rPr lang="it-IT" sz="1800" b="1" i="1" u="sng" dirty="0"/>
              <a:t>può liberamente disporre l’affidamento secondo il criterio del minor prezzo</a:t>
            </a:r>
            <a:r>
              <a:rPr lang="it-IT" sz="1800" i="1" dirty="0"/>
              <a:t> anche nei casi in ciò sarebbe vietato dall’art. 95, sia nel senso che </a:t>
            </a:r>
            <a:r>
              <a:rPr lang="it-IT" sz="1800" b="1" i="1" u="sng" dirty="0"/>
              <a:t>può disporre l’affidamento secondo il criterio del miglior rapporto tra qualità e prezzo derogando ai principi dettati dall’art. 95</a:t>
            </a:r>
            <a:r>
              <a:rPr lang="it-IT" sz="1800" i="1" dirty="0"/>
              <a:t>, tra i quali anche il principio secondo il quale il punteggio relativo alla offerta economica non può superare il 30% del punteggio </a:t>
            </a:r>
            <a:r>
              <a:rPr lang="it-IT" sz="1800" i="1" dirty="0" smtClean="0"/>
              <a:t>totale</a:t>
            </a:r>
            <a:r>
              <a:rPr lang="it-IT" sz="1800" dirty="0" smtClean="0"/>
              <a:t>” (Tar Piemonte 22.03.2018 n. 353)</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04565660"/>
      </p:ext>
    </p:extLst>
  </p:cSld>
  <p:clrMapOvr>
    <a:masterClrMapping/>
  </p:clrMapOvr>
  <p:timing>
    <p:tnLst>
      <p:par>
        <p:cTn xmlns:p14="http://schemas.microsoft.com/office/powerpoint/2010/mai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7" name="Titolo 1"/>
          <p:cNvSpPr>
            <a:spLocks noGrp="1"/>
          </p:cNvSpPr>
          <p:nvPr>
            <p:ph type="title"/>
          </p:nvPr>
        </p:nvSpPr>
        <p:spPr/>
        <p:txBody>
          <a:bodyPr/>
          <a:lstStyle/>
          <a:p>
            <a:endParaRPr lang="it-IT">
              <a:latin typeface="Arial" charset="0"/>
            </a:endParaRPr>
          </a:p>
        </p:txBody>
      </p:sp>
      <p:sp>
        <p:nvSpPr>
          <p:cNvPr id="382978" name="Segnaposto contenuto 2"/>
          <p:cNvSpPr>
            <a:spLocks noGrp="1"/>
          </p:cNvSpPr>
          <p:nvPr>
            <p:ph idx="1"/>
          </p:nvPr>
        </p:nvSpPr>
        <p:spPr/>
        <p:txBody>
          <a:bodyPr/>
          <a:lstStyle/>
          <a:p>
            <a:pPr>
              <a:buFont typeface="Wingdings" charset="0"/>
              <a:buChar char="Ø"/>
            </a:pPr>
            <a:r>
              <a:rPr lang="it-IT" sz="1800" dirty="0">
                <a:latin typeface="Calibri" charset="0"/>
              </a:rPr>
              <a:t>L’Autorità precisa inoltre che</a:t>
            </a:r>
          </a:p>
          <a:p>
            <a:endParaRPr lang="it-IT" sz="1800" dirty="0">
              <a:latin typeface="Calibri" charset="0"/>
            </a:endParaRPr>
          </a:p>
          <a:p>
            <a:pPr>
              <a:buFontTx/>
              <a:buChar char="-"/>
            </a:pPr>
            <a:r>
              <a:rPr lang="it-IT" sz="1800" dirty="0">
                <a:latin typeface="Calibri" charset="0"/>
              </a:rPr>
              <a:t>“</a:t>
            </a:r>
            <a:r>
              <a:rPr lang="it-IT" altLang="ja-JP" sz="1800" i="1" dirty="0">
                <a:latin typeface="Calibri" charset="0"/>
              </a:rPr>
              <a:t>Al fine di assicurare il rispetto dei principi di cui all</a:t>
            </a:r>
            <a:r>
              <a:rPr lang="it-IT" sz="1800" i="1" dirty="0">
                <a:latin typeface="Calibri" charset="0"/>
              </a:rPr>
              <a:t>’</a:t>
            </a:r>
            <a:r>
              <a:rPr lang="it-IT" altLang="ja-JP" sz="1800" i="1" dirty="0">
                <a:latin typeface="Calibri" charset="0"/>
              </a:rPr>
              <a:t>art. 30 d.lgs. 50/2016 e delle regole di concorrenza, la stazione appaltante può acquisire informazioni, dati, documenti volti a identificare le soluzioni presenti sul mercato per soddisfare i propri fabbisogni e la platea dei potenziali affidatari</a:t>
            </a:r>
            <a:r>
              <a:rPr lang="it-IT" sz="1800" dirty="0">
                <a:latin typeface="Calibri" charset="0"/>
              </a:rPr>
              <a:t>”</a:t>
            </a:r>
            <a:endParaRPr lang="it-IT" altLang="ja-JP" sz="1800" dirty="0">
              <a:latin typeface="Calibri" charset="0"/>
            </a:endParaRPr>
          </a:p>
          <a:p>
            <a:pPr>
              <a:buFontTx/>
              <a:buChar char="-"/>
            </a:pPr>
            <a:endParaRPr lang="it-IT" sz="1800" dirty="0">
              <a:latin typeface="Calibri" charset="0"/>
            </a:endParaRPr>
          </a:p>
        </p:txBody>
      </p:sp>
      <p:sp>
        <p:nvSpPr>
          <p:cNvPr id="38297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143112879"/>
      </p:ext>
    </p:extLst>
  </p:cSld>
  <p:clrMapOvr>
    <a:masterClrMapping/>
  </p:clrMapOvr>
  <p:timing>
    <p:tnLst>
      <p:par>
        <p:cTn xmlns:p14="http://schemas.microsoft.com/office/powerpoint/2010/mai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1" name="Titolo 1"/>
          <p:cNvSpPr>
            <a:spLocks noGrp="1"/>
          </p:cNvSpPr>
          <p:nvPr>
            <p:ph type="title"/>
          </p:nvPr>
        </p:nvSpPr>
        <p:spPr/>
        <p:txBody>
          <a:bodyPr/>
          <a:lstStyle/>
          <a:p>
            <a:endParaRPr lang="it-IT">
              <a:latin typeface="Arial" charset="0"/>
            </a:endParaRPr>
          </a:p>
        </p:txBody>
      </p:sp>
      <p:sp>
        <p:nvSpPr>
          <p:cNvPr id="384002" name="Segnaposto contenuto 2"/>
          <p:cNvSpPr>
            <a:spLocks noGrp="1"/>
          </p:cNvSpPr>
          <p:nvPr>
            <p:ph idx="1"/>
          </p:nvPr>
        </p:nvSpPr>
        <p:spPr/>
        <p:txBody>
          <a:bodyPr/>
          <a:lstStyle/>
          <a:p>
            <a:r>
              <a:rPr lang="it-IT" sz="1800">
                <a:latin typeface="Arial" charset="0"/>
              </a:rPr>
              <a:t>B. Requisiti di carattere generale e speciale  </a:t>
            </a:r>
          </a:p>
          <a:p>
            <a:pPr>
              <a:buFont typeface="Wingdings" charset="0"/>
              <a:buChar char="Ø"/>
            </a:pPr>
            <a:endParaRPr lang="it-IT" sz="1800">
              <a:latin typeface="Arial" charset="0"/>
            </a:endParaRPr>
          </a:p>
          <a:p>
            <a:pPr>
              <a:buFont typeface="Wingdings" charset="0"/>
              <a:buChar char="Ø"/>
            </a:pPr>
            <a:endParaRPr lang="it-IT" sz="1800">
              <a:latin typeface="Arial" charset="0"/>
            </a:endParaRPr>
          </a:p>
          <a:p>
            <a:pPr>
              <a:buFont typeface="Wingdings" charset="0"/>
              <a:buChar char="Ø"/>
            </a:pPr>
            <a:r>
              <a:rPr lang="it-IT" sz="1800">
                <a:latin typeface="Arial" charset="0"/>
              </a:rPr>
              <a:t>L’operatore economico deve essere in possesso:</a:t>
            </a:r>
          </a:p>
          <a:p>
            <a:pPr>
              <a:buFont typeface="Wingdings" charset="0"/>
              <a:buChar char="Ø"/>
            </a:pPr>
            <a:endParaRPr lang="it-IT" sz="1800">
              <a:latin typeface="Arial" charset="0"/>
            </a:endParaRPr>
          </a:p>
          <a:p>
            <a:pPr>
              <a:buFontTx/>
              <a:buChar char="-"/>
            </a:pPr>
            <a:endParaRPr lang="it-IT" sz="1800">
              <a:latin typeface="Arial" charset="0"/>
            </a:endParaRPr>
          </a:p>
          <a:p>
            <a:pPr>
              <a:buFontTx/>
              <a:buChar char="-"/>
            </a:pPr>
            <a:r>
              <a:rPr lang="it-IT" sz="1800">
                <a:latin typeface="Arial" charset="0"/>
              </a:rPr>
              <a:t>dei requisiti di carattere generale di cui all’art. 80 d.lg.50/2016</a:t>
            </a:r>
          </a:p>
          <a:p>
            <a:pPr>
              <a:buFontTx/>
              <a:buChar char="-"/>
            </a:pPr>
            <a:endParaRPr lang="it-IT" sz="1800">
              <a:latin typeface="Calibri" charset="0"/>
            </a:endParaRPr>
          </a:p>
          <a:p>
            <a:pPr>
              <a:buFont typeface="Wingdings" charset="0"/>
              <a:buChar char="Ø"/>
            </a:pPr>
            <a:endParaRPr lang="it-IT" sz="1800">
              <a:latin typeface="Calibri" charset="0"/>
            </a:endParaRPr>
          </a:p>
        </p:txBody>
      </p:sp>
      <p:sp>
        <p:nvSpPr>
          <p:cNvPr id="38400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Tree>
    <p:extLst>
      <p:ext uri="{BB962C8B-B14F-4D97-AF65-F5344CB8AC3E}">
        <p14:creationId xmlns:p14="http://schemas.microsoft.com/office/powerpoint/2010/main" val="3752782995"/>
      </p:ext>
    </p:extLst>
  </p:cSld>
  <p:clrMapOvr>
    <a:masterClrMapping/>
  </p:clrMapOvr>
  <p:timing>
    <p:tnLst>
      <p:par>
        <p:cTn xmlns:p14="http://schemas.microsoft.com/office/powerpoint/2010/mai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L’operatore economico deve essere in possesso anche dei requisiti minimi di: </a:t>
            </a:r>
          </a:p>
          <a:p>
            <a:pPr>
              <a:buFontTx/>
              <a:buChar char="-"/>
              <a:defRPr/>
            </a:pPr>
            <a:endParaRPr lang="it-IT" sz="1800" dirty="0">
              <a:cs typeface="+mn-cs"/>
            </a:endParaRPr>
          </a:p>
          <a:p>
            <a:pPr>
              <a:buFontTx/>
              <a:buChar char="-"/>
              <a:defRPr/>
            </a:pPr>
            <a:r>
              <a:rPr lang="it-IT" sz="1800" dirty="0" err="1">
                <a:cs typeface="+mn-cs"/>
              </a:rPr>
              <a:t>idoneita</a:t>
            </a:r>
            <a:r>
              <a:rPr lang="it-IT" sz="1800" dirty="0">
                <a:cs typeface="+mn-cs"/>
              </a:rPr>
              <a:t>̀ professionale (ad es. il certificato di iscrizione al Registro della Camera di commercio, industria, agricoltura e artigianato o ad altro Albo)</a:t>
            </a:r>
          </a:p>
          <a:p>
            <a:pPr>
              <a:buFontTx/>
              <a:buChar char="-"/>
              <a:defRPr/>
            </a:pPr>
            <a:endParaRPr lang="it-IT" sz="1800" dirty="0">
              <a:cs typeface="+mn-cs"/>
            </a:endParaRPr>
          </a:p>
          <a:p>
            <a:pPr>
              <a:buFontTx/>
              <a:buChar char="-"/>
              <a:defRPr/>
            </a:pPr>
            <a:r>
              <a:rPr lang="it-IT" sz="1800" dirty="0">
                <a:cs typeface="+mn-cs"/>
              </a:rPr>
              <a:t>capacità economica e finanziaria (dimostrazione di livelli minimi di fatturato globale o altra documentazione considerata idonea;) </a:t>
            </a:r>
          </a:p>
          <a:p>
            <a:pPr>
              <a:buFontTx/>
              <a:buChar char="-"/>
              <a:defRPr/>
            </a:pPr>
            <a:endParaRPr lang="it-IT" sz="1800" dirty="0" smtClean="0">
              <a:cs typeface="+mn-cs"/>
            </a:endParaRPr>
          </a:p>
          <a:p>
            <a:pPr>
              <a:buFontTx/>
              <a:buChar char="-"/>
              <a:defRPr/>
            </a:pPr>
            <a:r>
              <a:rPr lang="it-IT" sz="1800" dirty="0" smtClean="0">
                <a:cs typeface="+mn-cs"/>
              </a:rPr>
              <a:t>capacità </a:t>
            </a:r>
            <a:r>
              <a:rPr lang="it-IT" sz="1800" dirty="0">
                <a:cs typeface="+mn-cs"/>
              </a:rPr>
              <a:t>tecniche e </a:t>
            </a:r>
            <a:r>
              <a:rPr lang="it-IT" sz="1800" dirty="0" smtClean="0">
                <a:cs typeface="+mn-cs"/>
              </a:rPr>
              <a:t>professionali (attestazione </a:t>
            </a:r>
            <a:r>
              <a:rPr lang="it-IT" sz="1800" dirty="0">
                <a:cs typeface="+mn-cs"/>
              </a:rPr>
              <a:t>di esperienze maturate </a:t>
            </a:r>
            <a:r>
              <a:rPr lang="it-IT" sz="1800" dirty="0" smtClean="0">
                <a:cs typeface="+mn-cs"/>
              </a:rPr>
              <a:t>nello specifico </a:t>
            </a:r>
            <a:r>
              <a:rPr lang="it-IT" sz="1800" dirty="0">
                <a:cs typeface="+mn-cs"/>
              </a:rPr>
              <a:t>settore, o in altro settore ritenuto assimilabile, </a:t>
            </a:r>
            <a:r>
              <a:rPr lang="it-IT" sz="1800" dirty="0" smtClean="0">
                <a:cs typeface="+mn-cs"/>
              </a:rPr>
              <a:t>nell’anno precedente </a:t>
            </a:r>
            <a:r>
              <a:rPr lang="it-IT" sz="1800" dirty="0">
                <a:cs typeface="+mn-cs"/>
              </a:rPr>
              <a:t>o in </a:t>
            </a:r>
            <a:r>
              <a:rPr lang="it-IT" sz="1800" dirty="0" smtClean="0">
                <a:cs typeface="+mn-cs"/>
              </a:rPr>
              <a:t>altro intervallo </a:t>
            </a:r>
            <a:r>
              <a:rPr lang="it-IT" sz="1800" dirty="0">
                <a:cs typeface="+mn-cs"/>
              </a:rPr>
              <a:t>temporale ritenuto significativo ovvero il possesso di specifiche attrezzature e/</a:t>
            </a:r>
            <a:r>
              <a:rPr lang="it-IT" sz="1800" dirty="0" smtClean="0">
                <a:cs typeface="+mn-cs"/>
              </a:rPr>
              <a:t>o equipaggiamento tecnico)</a:t>
            </a:r>
            <a:endParaRPr lang="it-IT" sz="1800" dirty="0">
              <a:cs typeface="+mn-cs"/>
            </a:endParaRPr>
          </a:p>
          <a:p>
            <a:pPr marL="0" indent="0">
              <a:buFont typeface="Times New Roman" charset="0"/>
              <a:buNone/>
              <a:defRPr/>
            </a:pPr>
            <a:endParaRPr lang="it-IT" dirty="0">
              <a:latin typeface="Calibri" charset="0"/>
              <a:cs typeface="+mn-cs"/>
            </a:endParaRPr>
          </a:p>
          <a:p>
            <a:pPr>
              <a:defRPr/>
            </a:pPr>
            <a:endParaRPr lang="it-IT" dirty="0">
              <a:cs typeface="+mn-cs"/>
            </a:endParaRPr>
          </a:p>
        </p:txBody>
      </p:sp>
      <p:sp>
        <p:nvSpPr>
          <p:cNvPr id="38502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1807939400"/>
      </p:ext>
    </p:extLst>
  </p:cSld>
  <p:clrMapOvr>
    <a:masterClrMapping/>
  </p:clrMapOvr>
  <p:timing>
    <p:tnLst>
      <p:par>
        <p:cTn xmlns:p14="http://schemas.microsoft.com/office/powerpoint/2010/mai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49" name="Titolo 1"/>
          <p:cNvSpPr>
            <a:spLocks noGrp="1"/>
          </p:cNvSpPr>
          <p:nvPr>
            <p:ph type="title"/>
          </p:nvPr>
        </p:nvSpPr>
        <p:spPr/>
        <p:txBody>
          <a:bodyPr/>
          <a:lstStyle/>
          <a:p>
            <a:endParaRPr lang="it-IT">
              <a:latin typeface="Arial" charset="0"/>
            </a:endParaRPr>
          </a:p>
        </p:txBody>
      </p:sp>
      <p:sp>
        <p:nvSpPr>
          <p:cNvPr id="386050" name="Segnaposto contenuto 2"/>
          <p:cNvSpPr>
            <a:spLocks noGrp="1"/>
          </p:cNvSpPr>
          <p:nvPr>
            <p:ph idx="1"/>
          </p:nvPr>
        </p:nvSpPr>
        <p:spPr/>
        <p:txBody>
          <a:bodyPr/>
          <a:lstStyle/>
          <a:p>
            <a:pPr>
              <a:buFont typeface="Wingdings" charset="0"/>
              <a:buChar char="Ø"/>
            </a:pPr>
            <a:r>
              <a:rPr lang="it-IT" sz="1800" dirty="0">
                <a:latin typeface="Arial" charset="0"/>
              </a:rPr>
              <a:t>C. I criteri di selezione, la scelta del contraente e l’obbligo di motivazione </a:t>
            </a:r>
          </a:p>
          <a:p>
            <a:pPr>
              <a:buFont typeface="Wingdings" charset="0"/>
              <a:buChar char="Ø"/>
            </a:pPr>
            <a:endParaRPr lang="it-IT" sz="1800" dirty="0">
              <a:latin typeface="Arial" charset="0"/>
            </a:endParaRPr>
          </a:p>
          <a:p>
            <a:pPr>
              <a:buFont typeface="Wingdings" charset="0"/>
              <a:buChar char="Ø"/>
            </a:pPr>
            <a:r>
              <a:rPr lang="it-IT" sz="1800" dirty="0" err="1">
                <a:latin typeface="Arial" charset="0"/>
              </a:rPr>
              <a:t>L’Anac</a:t>
            </a:r>
            <a:r>
              <a:rPr lang="it-IT" sz="1800" dirty="0">
                <a:latin typeface="Arial" charset="0"/>
              </a:rPr>
              <a:t> stabilisce che la stazione appaltante dia congrua motivazione della scelta effettuata </a:t>
            </a:r>
          </a:p>
          <a:p>
            <a:pPr>
              <a:buFont typeface="Wingdings" charset="0"/>
              <a:buChar char="Ø"/>
            </a:pPr>
            <a:endParaRPr lang="it-IT" sz="1800" dirty="0">
              <a:latin typeface="Arial" charset="0"/>
            </a:endParaRPr>
          </a:p>
          <a:p>
            <a:pPr>
              <a:buFont typeface="Wingdings" charset="0"/>
              <a:buChar char="Ø"/>
            </a:pPr>
            <a:r>
              <a:rPr lang="it-IT" sz="1800" dirty="0">
                <a:latin typeface="Arial" charset="0"/>
              </a:rPr>
              <a:t>La motivazione si ritiene adeguata quando dia dettagliatamente conto</a:t>
            </a:r>
          </a:p>
          <a:p>
            <a:pPr>
              <a:buFontTx/>
              <a:buChar char="-"/>
            </a:pPr>
            <a:endParaRPr lang="it-IT" sz="1800" dirty="0">
              <a:latin typeface="Arial" charset="0"/>
            </a:endParaRPr>
          </a:p>
          <a:p>
            <a:pPr>
              <a:buFontTx/>
              <a:buChar char="-"/>
            </a:pPr>
            <a:r>
              <a:rPr lang="it-IT" sz="1800" dirty="0">
                <a:latin typeface="Arial" charset="0"/>
              </a:rPr>
              <a:t>del possesso da parte dell’operatore economico selezionato dei requisiti richiesti nella determina a contrarre</a:t>
            </a:r>
          </a:p>
          <a:p>
            <a:pPr>
              <a:buFontTx/>
              <a:buChar char="-"/>
            </a:pPr>
            <a:endParaRPr lang="it-IT" sz="1800" dirty="0">
              <a:latin typeface="Arial" charset="0"/>
            </a:endParaRPr>
          </a:p>
          <a:p>
            <a:pPr>
              <a:buFontTx/>
              <a:buChar char="-"/>
            </a:pPr>
            <a:r>
              <a:rPr lang="it-IT" sz="1800" dirty="0">
                <a:latin typeface="Arial" charset="0"/>
              </a:rPr>
              <a:t>della rispondenza di quanto offerto all’interesse pubblico </a:t>
            </a:r>
            <a:r>
              <a:rPr lang="it-IT" sz="1800" dirty="0" smtClean="0">
                <a:latin typeface="Arial" charset="0"/>
              </a:rPr>
              <a:t>che </a:t>
            </a:r>
            <a:r>
              <a:rPr lang="it-IT" sz="1800" dirty="0">
                <a:latin typeface="Arial" charset="0"/>
              </a:rPr>
              <a:t>la stazione appaltante intende soddisfare</a:t>
            </a:r>
          </a:p>
          <a:p>
            <a:pPr>
              <a:buFontTx/>
              <a:buChar char="-"/>
            </a:pPr>
            <a:endParaRPr lang="it-IT" sz="1800" dirty="0">
              <a:latin typeface="Arial" charset="0"/>
            </a:endParaRPr>
          </a:p>
          <a:p>
            <a:pPr>
              <a:buFont typeface="Wingdings" charset="0"/>
              <a:buChar char="Ø"/>
            </a:pPr>
            <a:endParaRPr lang="it-IT" sz="1800" dirty="0">
              <a:latin typeface="Arial" charset="0"/>
            </a:endParaRPr>
          </a:p>
          <a:p>
            <a:pPr>
              <a:buFont typeface="Wingdings" charset="0"/>
              <a:buChar char="Ø"/>
            </a:pPr>
            <a:endParaRPr lang="it-IT" sz="1800" dirty="0">
              <a:latin typeface="Arial" charset="0"/>
            </a:endParaRPr>
          </a:p>
          <a:p>
            <a:endParaRPr lang="it-IT" sz="1800" dirty="0">
              <a:latin typeface="Arial" charset="0"/>
            </a:endParaRPr>
          </a:p>
        </p:txBody>
      </p:sp>
      <p:sp>
        <p:nvSpPr>
          <p:cNvPr id="38605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Tree>
    <p:extLst>
      <p:ext uri="{BB962C8B-B14F-4D97-AF65-F5344CB8AC3E}">
        <p14:creationId xmlns:p14="http://schemas.microsoft.com/office/powerpoint/2010/main" val="4632450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Al comma 6 vengono fatte alcune integrazioni</a:t>
            </a:r>
          </a:p>
          <a:p>
            <a:pPr>
              <a:buFontTx/>
              <a:buChar char="-"/>
            </a:pPr>
            <a:endParaRPr lang="it-IT" sz="1800" dirty="0" smtClean="0"/>
          </a:p>
          <a:p>
            <a:pPr>
              <a:buFontTx/>
              <a:buChar char="-"/>
            </a:pPr>
            <a:r>
              <a:rPr lang="it-IT" sz="1800" dirty="0" smtClean="0"/>
              <a:t>“</a:t>
            </a:r>
            <a:r>
              <a:rPr lang="it-IT" sz="1800" i="1" dirty="0" err="1" smtClean="0"/>
              <a:t>ll</a:t>
            </a:r>
            <a:r>
              <a:rPr lang="it-IT" sz="1800" i="1" dirty="0" smtClean="0"/>
              <a:t> </a:t>
            </a:r>
            <a:r>
              <a:rPr lang="it-IT" sz="1800" i="1" dirty="0"/>
              <a:t>progetto di fattibilità è redatto sulla base dell’avvenuto svolgimento di indagini geologiche, idrogeologiche, idrologiche, idrauliche, geotecniche, sismiche, storiche, paesaggistiche ed urbanistiche, </a:t>
            </a:r>
            <a:r>
              <a:rPr lang="it-IT" sz="1800" b="1" i="1" dirty="0"/>
              <a:t>di verifiche relative alla possibilità del riuso del patrimonio immobiliare esistente e della rigenerazione delle aree dismesse</a:t>
            </a:r>
            <a:r>
              <a:rPr lang="it-IT" sz="1800" i="1" dirty="0"/>
              <a:t>, di verifiche preventive dell'interesse archeologico, </a:t>
            </a:r>
            <a:r>
              <a:rPr lang="it-IT" sz="1800" i="1" strike="sngStrike" dirty="0"/>
              <a:t>di studi preliminari sull’impatto ambientale </a:t>
            </a:r>
            <a:r>
              <a:rPr lang="it-IT" sz="1800" b="1" i="1" dirty="0"/>
              <a:t>di studi di fattibilità ambientale e paesaggistica </a:t>
            </a:r>
            <a:r>
              <a:rPr lang="it-IT" sz="1800" i="1" dirty="0"/>
              <a:t>e evidenzia, con apposito adeguato elaborato cartografico, le aree impegnate, le relative eventuali fasce di rispetto e le occorrenti misure di </a:t>
            </a:r>
            <a:r>
              <a:rPr lang="it-IT" sz="1800" i="1" dirty="0" smtClean="0"/>
              <a:t>salvaguardia…. indica</a:t>
            </a:r>
            <a:r>
              <a:rPr lang="it-IT" sz="1800" i="1" dirty="0"/>
              <a:t>, inoltre, le caratteristiche prestazionali, le specifiche funzionali</a:t>
            </a:r>
            <a:r>
              <a:rPr lang="it-IT" sz="1800" i="1" strike="sngStrike" dirty="0"/>
              <a:t>, le esigenze di compensazioni e di mitigazione dell’impatto ambientale </a:t>
            </a:r>
            <a:r>
              <a:rPr lang="it-IT" sz="1800" b="1" i="1" dirty="0"/>
              <a:t>la descrizione delle misure di compensazioni e di mitigazione dell'impatto </a:t>
            </a:r>
            <a:r>
              <a:rPr lang="it-IT" sz="1800" b="1" i="1" dirty="0" smtClean="0"/>
              <a:t>ambientale…..</a:t>
            </a:r>
            <a:r>
              <a:rPr lang="it-IT" sz="1800" dirty="0" smtClean="0"/>
              <a:t>,”</a:t>
            </a:r>
          </a:p>
          <a:p>
            <a:pPr marL="0" indent="0">
              <a:buNone/>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747590960"/>
      </p:ext>
    </p:extLst>
  </p:cSld>
  <p:clrMapOvr>
    <a:masterClrMapping/>
  </p:clrMapOvr>
  <p:timing>
    <p:tnLst>
      <p:par>
        <p:cTn xmlns:p14="http://schemas.microsoft.com/office/powerpoint/2010/mai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3"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Tx/>
              <a:buChar char="-"/>
              <a:defRPr/>
            </a:pPr>
            <a:endParaRPr lang="it-IT" sz="1800" i="1" dirty="0" smtClean="0">
              <a:latin typeface="+mj-lt"/>
              <a:cs typeface="+mn-cs"/>
            </a:endParaRPr>
          </a:p>
          <a:p>
            <a:pPr>
              <a:buFontTx/>
              <a:buChar char="-"/>
              <a:defRPr/>
            </a:pPr>
            <a:r>
              <a:rPr lang="it-IT" sz="1800" dirty="0">
                <a:cs typeface="+mn-cs"/>
              </a:rPr>
              <a:t>di eventuali caratteristiche migliorative offerte dall’affidatario</a:t>
            </a:r>
          </a:p>
          <a:p>
            <a:pPr>
              <a:buFontTx/>
              <a:buChar char="-"/>
              <a:defRPr/>
            </a:pPr>
            <a:endParaRPr lang="it-IT" sz="1800" dirty="0">
              <a:cs typeface="+mn-cs"/>
            </a:endParaRPr>
          </a:p>
          <a:p>
            <a:pPr>
              <a:buFontTx/>
              <a:buChar char="-"/>
              <a:defRPr/>
            </a:pPr>
            <a:r>
              <a:rPr lang="it-IT" sz="1800" dirty="0">
                <a:cs typeface="+mn-cs"/>
              </a:rPr>
              <a:t>della congruità del prezzo in rapporto alla </a:t>
            </a:r>
            <a:r>
              <a:rPr lang="it-IT" sz="1800" dirty="0" err="1">
                <a:cs typeface="+mn-cs"/>
              </a:rPr>
              <a:t>qualita</a:t>
            </a:r>
            <a:r>
              <a:rPr lang="it-IT" sz="1800" dirty="0">
                <a:cs typeface="+mn-cs"/>
              </a:rPr>
              <a:t>̀ della prestazione</a:t>
            </a:r>
          </a:p>
          <a:p>
            <a:pPr>
              <a:buFontTx/>
              <a:buChar char="-"/>
              <a:defRPr/>
            </a:pPr>
            <a:endParaRPr lang="it-IT" sz="1800" dirty="0">
              <a:cs typeface="+mn-cs"/>
            </a:endParaRPr>
          </a:p>
          <a:p>
            <a:pPr>
              <a:buFontTx/>
              <a:buChar char="-"/>
              <a:defRPr/>
            </a:pPr>
            <a:r>
              <a:rPr lang="it-IT" sz="1800" dirty="0">
                <a:cs typeface="+mn-cs"/>
              </a:rPr>
              <a:t>del rispetto del principio di rotazione</a:t>
            </a:r>
          </a:p>
          <a:p>
            <a:pPr>
              <a:defRPr/>
            </a:pPr>
            <a:endParaRPr lang="it-IT" sz="1800" i="1" dirty="0" smtClean="0">
              <a:cs typeface="+mn-cs"/>
            </a:endParaRPr>
          </a:p>
          <a:p>
            <a:pPr>
              <a:defRPr/>
            </a:pPr>
            <a:endParaRPr lang="it-IT" sz="1800" dirty="0">
              <a:cs typeface="+mn-cs"/>
            </a:endParaRPr>
          </a:p>
        </p:txBody>
      </p:sp>
      <p:sp>
        <p:nvSpPr>
          <p:cNvPr id="38707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304311015"/>
      </p:ext>
    </p:extLst>
  </p:cSld>
  <p:clrMapOvr>
    <a:masterClrMapping/>
  </p:clrMapOvr>
  <p:timing>
    <p:tnLst>
      <p:par>
        <p:cTn xmlns:p14="http://schemas.microsoft.com/office/powerpoint/2010/mai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7" name="Titolo 1"/>
          <p:cNvSpPr>
            <a:spLocks noGrp="1"/>
          </p:cNvSpPr>
          <p:nvPr>
            <p:ph type="title"/>
          </p:nvPr>
        </p:nvSpPr>
        <p:spPr/>
        <p:txBody>
          <a:bodyPr/>
          <a:lstStyle/>
          <a:p>
            <a:endParaRPr lang="it-IT">
              <a:latin typeface="Arial" charset="0"/>
            </a:endParaRPr>
          </a:p>
        </p:txBody>
      </p:sp>
      <p:sp>
        <p:nvSpPr>
          <p:cNvPr id="174082" name="Segnaposto contenuto 2"/>
          <p:cNvSpPr>
            <a:spLocks noGrp="1"/>
          </p:cNvSpPr>
          <p:nvPr>
            <p:ph idx="1"/>
          </p:nvPr>
        </p:nvSpPr>
        <p:spPr>
          <a:extLst/>
        </p:spPr>
        <p:txBody>
          <a:bodyPr/>
          <a:lstStyle/>
          <a:p>
            <a:pPr algn="ctr">
              <a:buFont typeface="Wingdings" charset="0"/>
              <a:buChar char="Ø"/>
              <a:defRPr/>
            </a:pPr>
            <a:r>
              <a:rPr lang="it-IT" sz="1800" dirty="0">
                <a:cs typeface="+mn-cs"/>
              </a:rPr>
              <a:t>La motivazione relativa all’economicità dell’affidamento</a:t>
            </a:r>
          </a:p>
          <a:p>
            <a:pPr>
              <a:buFont typeface="Wingdings" charset="0"/>
              <a:buChar char="Ø"/>
              <a:defRPr/>
            </a:pPr>
            <a:endParaRPr lang="it-IT" sz="1800" dirty="0">
              <a:cs typeface="+mn-cs"/>
            </a:endParaRPr>
          </a:p>
          <a:p>
            <a:pPr>
              <a:buFont typeface="Wingdings" charset="0"/>
              <a:buChar char="Ø"/>
              <a:defRPr/>
            </a:pPr>
            <a:r>
              <a:rPr lang="it-IT" sz="1800" dirty="0">
                <a:cs typeface="+mn-cs"/>
              </a:rPr>
              <a:t>Secondo l’Autorità l’onere motivazionale relativo all’economicità dell’affidamento può essere soddisfatto (a titolo esemplificativo)</a:t>
            </a:r>
          </a:p>
          <a:p>
            <a:pPr>
              <a:buFont typeface="Wingdings" charset="0"/>
              <a:buChar char="Ø"/>
              <a:defRPr/>
            </a:pPr>
            <a:endParaRPr lang="it-IT" sz="1800" dirty="0">
              <a:cs typeface="+mn-cs"/>
            </a:endParaRPr>
          </a:p>
          <a:p>
            <a:pPr>
              <a:buFontTx/>
              <a:buChar char="-"/>
              <a:defRPr/>
            </a:pPr>
            <a:r>
              <a:rPr lang="it-IT" sz="1800" dirty="0">
                <a:cs typeface="+mn-cs"/>
              </a:rPr>
              <a:t>mediante comparazione dei listini di mercato, </a:t>
            </a:r>
            <a:endParaRPr lang="it-IT" sz="1800" dirty="0" smtClean="0">
              <a:cs typeface="+mn-cs"/>
            </a:endParaRPr>
          </a:p>
          <a:p>
            <a:pPr>
              <a:buFontTx/>
              <a:buChar char="-"/>
              <a:defRPr/>
            </a:pPr>
            <a:r>
              <a:rPr lang="it-IT" sz="1800" dirty="0" smtClean="0">
                <a:cs typeface="+mn-cs"/>
              </a:rPr>
              <a:t>mediante </a:t>
            </a:r>
            <a:r>
              <a:rPr lang="it-IT" sz="1800" dirty="0">
                <a:cs typeface="+mn-cs"/>
              </a:rPr>
              <a:t>un confronto con la spesa per precedenti affidamenti identici o </a:t>
            </a:r>
            <a:r>
              <a:rPr lang="it-IT" sz="1800" dirty="0" smtClean="0">
                <a:cs typeface="+mn-cs"/>
              </a:rPr>
              <a:t>analoghi</a:t>
            </a:r>
            <a:endParaRPr lang="it-IT" sz="1800" dirty="0">
              <a:cs typeface="+mn-cs"/>
            </a:endParaRPr>
          </a:p>
          <a:p>
            <a:pPr>
              <a:buFontTx/>
              <a:buChar char="-"/>
              <a:defRPr/>
            </a:pPr>
            <a:r>
              <a:rPr lang="it-IT" sz="1800" dirty="0" smtClean="0">
                <a:cs typeface="+mn-cs"/>
              </a:rPr>
              <a:t>o </a:t>
            </a:r>
            <a:r>
              <a:rPr lang="it-IT" sz="1800" dirty="0">
                <a:cs typeface="+mn-cs"/>
              </a:rPr>
              <a:t>mediante il confronto con il corrispettivo riconosciuto da altre amministrazioni per affidamenti analoghi </a:t>
            </a:r>
            <a:endParaRPr lang="it-IT" sz="1800" dirty="0" smtClean="0">
              <a:cs typeface="+mn-cs"/>
            </a:endParaRPr>
          </a:p>
          <a:p>
            <a:pPr>
              <a:buFontTx/>
              <a:buChar char="-"/>
              <a:defRPr/>
            </a:pPr>
            <a:r>
              <a:rPr lang="it-IT" sz="1800" dirty="0" smtClean="0">
                <a:cs typeface="+mn-cs"/>
              </a:rPr>
              <a:t>mediante </a:t>
            </a:r>
            <a:r>
              <a:rPr lang="it-IT" sz="1800" dirty="0">
                <a:cs typeface="+mn-cs"/>
              </a:rPr>
              <a:t>il confronto dei preventivi di spesa forniti da due o più operatori economici la quale rappresenta una best </a:t>
            </a:r>
            <a:r>
              <a:rPr lang="it-IT" sz="1800" dirty="0" err="1">
                <a:cs typeface="+mn-cs"/>
              </a:rPr>
              <a:t>practice</a:t>
            </a:r>
            <a:r>
              <a:rPr lang="it-IT" sz="1800" dirty="0">
                <a:cs typeface="+mn-cs"/>
              </a:rPr>
              <a:t> anche alla luce del principio di concorrenza. </a:t>
            </a:r>
          </a:p>
          <a:p>
            <a:pPr>
              <a:buFontTx/>
              <a:buChar char="-"/>
              <a:defRPr/>
            </a:pPr>
            <a:endParaRPr lang="it-IT" sz="1800" dirty="0">
              <a:cs typeface="+mn-cs"/>
            </a:endParaRPr>
          </a:p>
          <a:p>
            <a:pPr marL="0" indent="0">
              <a:buFontTx/>
              <a:buNone/>
              <a:defRPr/>
            </a:pPr>
            <a:endParaRPr lang="it-IT" dirty="0">
              <a:latin typeface="Calibri" charset="0"/>
              <a:cs typeface="+mn-cs"/>
            </a:endParaRPr>
          </a:p>
          <a:p>
            <a:pPr>
              <a:buFont typeface="Wingdings" charset="0"/>
              <a:buChar char="Ø"/>
              <a:defRPr/>
            </a:pPr>
            <a:endParaRPr lang="it-IT" dirty="0">
              <a:latin typeface="Calibri" charset="0"/>
              <a:cs typeface="+mn-cs"/>
            </a:endParaRPr>
          </a:p>
          <a:p>
            <a:pPr>
              <a:buFont typeface="Wingdings" charset="0"/>
              <a:buChar char="Ø"/>
              <a:defRPr/>
            </a:pPr>
            <a:endParaRPr lang="it-IT" dirty="0">
              <a:latin typeface="Calibri" charset="0"/>
              <a:cs typeface="+mn-cs"/>
            </a:endParaRPr>
          </a:p>
        </p:txBody>
      </p:sp>
      <p:sp>
        <p:nvSpPr>
          <p:cNvPr id="38809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2845716803"/>
      </p:ext>
    </p:extLst>
  </p:cSld>
  <p:clrMapOvr>
    <a:masterClrMapping/>
  </p:clrMapOvr>
  <p:timing>
    <p:tnLst>
      <p:par>
        <p:cTn xmlns:p14="http://schemas.microsoft.com/office/powerpoint/2010/mai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1" name="Titolo 1"/>
          <p:cNvSpPr>
            <a:spLocks noGrp="1"/>
          </p:cNvSpPr>
          <p:nvPr>
            <p:ph type="title"/>
          </p:nvPr>
        </p:nvSpPr>
        <p:spPr/>
        <p:txBody>
          <a:bodyPr/>
          <a:lstStyle/>
          <a:p>
            <a:endParaRPr lang="it-IT">
              <a:latin typeface="Arial" charset="0"/>
            </a:endParaRPr>
          </a:p>
        </p:txBody>
      </p:sp>
      <p:sp>
        <p:nvSpPr>
          <p:cNvPr id="389122" name="Segnaposto contenuto 2"/>
          <p:cNvSpPr>
            <a:spLocks noGrp="1"/>
          </p:cNvSpPr>
          <p:nvPr>
            <p:ph idx="1"/>
          </p:nvPr>
        </p:nvSpPr>
        <p:spPr/>
        <p:txBody>
          <a:bodyPr/>
          <a:lstStyle/>
          <a:p>
            <a:pPr>
              <a:buFont typeface="Wingdings" charset="0"/>
              <a:buChar char="Ø"/>
            </a:pPr>
            <a:r>
              <a:rPr lang="it-IT" sz="1800">
                <a:latin typeface="Arial" charset="0"/>
              </a:rPr>
              <a:t>Di seguito quanto affermato dall’Anac:</a:t>
            </a:r>
          </a:p>
          <a:p>
            <a:endParaRPr lang="it-IT" sz="1800">
              <a:latin typeface="Arial" charset="0"/>
            </a:endParaRPr>
          </a:p>
          <a:p>
            <a:pPr>
              <a:buFontTx/>
              <a:buChar char="-"/>
            </a:pPr>
            <a:r>
              <a:rPr lang="it-IT" sz="1800">
                <a:latin typeface="Arial" charset="0"/>
              </a:rPr>
              <a:t>“</a:t>
            </a:r>
            <a:r>
              <a:rPr lang="it-IT" altLang="ja-JP" sz="1800" i="1">
                <a:latin typeface="Arial" charset="0"/>
              </a:rPr>
              <a:t>A tal fine, la stazione appaltante può ricorrere alla comparazione dei listini di mercato, di offerte precedenti per commesse identiche o analoghe o all</a:t>
            </a:r>
            <a:r>
              <a:rPr lang="it-IT" sz="1800" i="1">
                <a:latin typeface="Arial" charset="0"/>
              </a:rPr>
              <a:t>’</a:t>
            </a:r>
            <a:r>
              <a:rPr lang="it-IT" altLang="ja-JP" sz="1800" i="1">
                <a:latin typeface="Arial" charset="0"/>
              </a:rPr>
              <a:t>analisi dei prezzi praticati ad altre amministrazioni. In ogni caso, il confronto dei preventivi di spesa forniti da due o più operatori economici rappresenta una best practice anche alla luce del principio di concorrenza</a:t>
            </a:r>
            <a:r>
              <a:rPr lang="it-IT" sz="1800">
                <a:latin typeface="Arial" charset="0"/>
              </a:rPr>
              <a:t>”</a:t>
            </a:r>
            <a:endParaRPr lang="it-IT" altLang="ja-JP" sz="1800">
              <a:latin typeface="Arial" charset="0"/>
            </a:endParaRPr>
          </a:p>
          <a:p>
            <a:pPr>
              <a:buFontTx/>
              <a:buChar char="-"/>
            </a:pPr>
            <a:endParaRPr lang="it-IT" sz="1800">
              <a:latin typeface="Arial" charset="0"/>
            </a:endParaRPr>
          </a:p>
        </p:txBody>
      </p:sp>
      <p:sp>
        <p:nvSpPr>
          <p:cNvPr id="38912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825060344"/>
      </p:ext>
    </p:extLst>
  </p:cSld>
  <p:clrMapOvr>
    <a:masterClrMapping/>
  </p:clrMapOvr>
  <p:timing>
    <p:tnLst>
      <p:par>
        <p:cTn xmlns:p14="http://schemas.microsoft.com/office/powerpoint/2010/mai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5" name="Titolo 1"/>
          <p:cNvSpPr>
            <a:spLocks noGrp="1"/>
          </p:cNvSpPr>
          <p:nvPr>
            <p:ph type="title"/>
          </p:nvPr>
        </p:nvSpPr>
        <p:spPr/>
        <p:txBody>
          <a:bodyPr/>
          <a:lstStyle/>
          <a:p>
            <a:endParaRPr lang="it-IT">
              <a:latin typeface="Arial" charset="0"/>
            </a:endParaRPr>
          </a:p>
        </p:txBody>
      </p:sp>
      <p:sp>
        <p:nvSpPr>
          <p:cNvPr id="175106" name="Segnaposto contenuto 2"/>
          <p:cNvSpPr>
            <a:spLocks noGrp="1"/>
          </p:cNvSpPr>
          <p:nvPr>
            <p:ph idx="1"/>
          </p:nvPr>
        </p:nvSpPr>
        <p:spPr>
          <a:extLst/>
        </p:spPr>
        <p:txBody>
          <a:bodyPr/>
          <a:lstStyle/>
          <a:p>
            <a:pPr marL="0" indent="0">
              <a:buFont typeface="Times New Roman" charset="0"/>
              <a:buNone/>
              <a:defRPr/>
            </a:pPr>
            <a:endParaRPr lang="it-IT" sz="1800" b="1" dirty="0">
              <a:latin typeface="Times New Roman" charset="0"/>
              <a:cs typeface="Times New Roman" charset="0"/>
            </a:endParaRPr>
          </a:p>
          <a:p>
            <a:pPr>
              <a:buFont typeface="Wingdings" charset="2"/>
              <a:buChar char="Ø"/>
              <a:defRPr/>
            </a:pPr>
            <a:r>
              <a:rPr lang="it-IT" sz="1800" dirty="0">
                <a:cs typeface="+mn-cs"/>
              </a:rPr>
              <a:t>La motivazione attenuata.</a:t>
            </a:r>
          </a:p>
          <a:p>
            <a:pPr marL="0" indent="0">
              <a:buFont typeface="Wingdings" charset="0"/>
              <a:buChar char="Ø"/>
              <a:defRPr/>
            </a:pPr>
            <a:endParaRPr lang="it-IT" sz="1800" dirty="0">
              <a:cs typeface="+mn-cs"/>
            </a:endParaRPr>
          </a:p>
          <a:p>
            <a:pPr>
              <a:buFontTx/>
              <a:buChar char="-"/>
              <a:defRPr/>
            </a:pPr>
            <a:r>
              <a:rPr lang="it-IT" sz="1800" dirty="0">
                <a:cs typeface="+mn-cs"/>
              </a:rPr>
              <a:t>L’obbligo di motivazione può essere attenuato per affidamenti di modico valore </a:t>
            </a:r>
          </a:p>
          <a:p>
            <a:pPr>
              <a:buFontTx/>
              <a:buChar char="-"/>
              <a:defRPr/>
            </a:pPr>
            <a:endParaRPr lang="it-IT" sz="1800" dirty="0">
              <a:cs typeface="+mn-cs"/>
            </a:endParaRPr>
          </a:p>
          <a:p>
            <a:pPr>
              <a:buFontTx/>
              <a:buChar char="-"/>
              <a:defRPr/>
            </a:pPr>
            <a:r>
              <a:rPr lang="it-IT" sz="1800" dirty="0">
                <a:cs typeface="+mn-cs"/>
              </a:rPr>
              <a:t>“</a:t>
            </a:r>
            <a:r>
              <a:rPr lang="it-IT" sz="1800" i="1" dirty="0">
                <a:cs typeface="+mn-cs"/>
              </a:rPr>
              <a:t>ad esempio inferiori a 1000 euro, o per affidamenti effettuati nel rispetto di apposito regolamento (ad esempio regolamento di contabilità) già adottato dalla stazione appaltante, che tiene conto dei principi comunitari e nazionali in materia di affidamento di contratti pubblici, </a:t>
            </a:r>
            <a:r>
              <a:rPr lang="it-IT" sz="1800" b="1" i="1" u="sng" dirty="0">
                <a:cs typeface="+mn-cs"/>
              </a:rPr>
              <a:t>la motivazione della scelta dell’affidatario diretto può essere espressa in forma sintetica, anche richiamando il regolamento stesso nella determina ovvero nell’atto equivalente redatti in modo semplificato</a:t>
            </a:r>
            <a:r>
              <a:rPr lang="it-IT" sz="1800" i="1" u="sng" dirty="0">
                <a:cs typeface="+mn-cs"/>
              </a:rPr>
              <a:t>”</a:t>
            </a:r>
            <a:r>
              <a:rPr lang="it-IT" sz="1800" dirty="0">
                <a:cs typeface="+mn-cs"/>
              </a:rPr>
              <a:t> </a:t>
            </a:r>
          </a:p>
          <a:p>
            <a:pPr marL="0" indent="0">
              <a:buFontTx/>
              <a:buNone/>
              <a:defRPr/>
            </a:pPr>
            <a:endParaRPr lang="it-IT" sz="1800" dirty="0">
              <a:cs typeface="+mn-cs"/>
            </a:endParaRPr>
          </a:p>
          <a:p>
            <a:pPr marL="0" indent="0">
              <a:buFontTx/>
              <a:buChar char="-"/>
              <a:defRPr/>
            </a:pPr>
            <a:endParaRPr lang="it-IT" altLang="ja-JP" sz="1800" dirty="0">
              <a:cs typeface="+mn-cs"/>
            </a:endParaRPr>
          </a:p>
          <a:p>
            <a:pPr marL="0" indent="0">
              <a:defRPr/>
            </a:pPr>
            <a:endParaRPr lang="it-IT" sz="1800" dirty="0">
              <a:cs typeface="+mn-cs"/>
            </a:endParaRPr>
          </a:p>
        </p:txBody>
      </p:sp>
      <p:sp>
        <p:nvSpPr>
          <p:cNvPr id="39014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3248865487"/>
      </p:ext>
    </p:extLst>
  </p:cSld>
  <p:clrMapOvr>
    <a:masterClrMapping/>
  </p:clrMapOvr>
  <p:timing>
    <p:tnLst>
      <p:par>
        <p:cTn xmlns:p14="http://schemas.microsoft.com/office/powerpoint/2010/mai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a:t>La motivazione dell’affidamento diretto secondo gli ultimi arresti giurisprudenziali</a:t>
            </a:r>
          </a:p>
          <a:p>
            <a:pPr>
              <a:buFont typeface="Wingdings" charset="2"/>
              <a:buChar char="Ø"/>
            </a:pPr>
            <a:endParaRPr lang="it-IT" sz="1800" dirty="0"/>
          </a:p>
          <a:p>
            <a:pPr>
              <a:buFont typeface="Wingdings" charset="2"/>
              <a:buChar char="Ø"/>
            </a:pPr>
            <a:r>
              <a:rPr lang="it-IT" sz="1800" dirty="0"/>
              <a:t>Una della pronunce che ha fatto più discutere al riguardo è quella del Tar Molise del 14.09.2018 n. </a:t>
            </a:r>
            <a:r>
              <a:rPr lang="it-IT" sz="1800" dirty="0" smtClean="0"/>
              <a:t>533</a:t>
            </a:r>
          </a:p>
          <a:p>
            <a:pPr algn="ctr">
              <a:buFont typeface="Wingdings" charset="2"/>
              <a:buChar char="Ø"/>
            </a:pPr>
            <a:endParaRPr lang="it-IT" sz="1800" dirty="0" smtClean="0"/>
          </a:p>
          <a:p>
            <a:pPr algn="ctr">
              <a:buFont typeface="Wingdings" charset="2"/>
              <a:buChar char="Ø"/>
            </a:pPr>
            <a:r>
              <a:rPr lang="it-IT" sz="1800" dirty="0" smtClean="0"/>
              <a:t>Il caso sottoposto a giudizio</a:t>
            </a:r>
          </a:p>
          <a:p>
            <a:pPr algn="just">
              <a:buFontTx/>
              <a:buChar char="-"/>
            </a:pPr>
            <a:endParaRPr lang="it-IT" sz="1800" dirty="0" smtClean="0"/>
          </a:p>
          <a:p>
            <a:pPr algn="just">
              <a:buFontTx/>
              <a:buChar char="-"/>
            </a:pPr>
            <a:r>
              <a:rPr lang="it-IT" sz="1800" dirty="0" smtClean="0"/>
              <a:t>L’amministrazione doveva procedere ad affidare un servizio di importo inferiore a € 40.000</a:t>
            </a:r>
          </a:p>
          <a:p>
            <a:pPr algn="just">
              <a:buFontTx/>
              <a:buChar char="-"/>
            </a:pPr>
            <a:endParaRPr lang="it-IT" sz="1800" dirty="0" smtClean="0"/>
          </a:p>
          <a:p>
            <a:pPr algn="just">
              <a:buFontTx/>
              <a:buChar char="-"/>
            </a:pPr>
            <a:r>
              <a:rPr lang="it-IT" sz="1800" dirty="0" smtClean="0"/>
              <a:t>Avviava </a:t>
            </a:r>
            <a:r>
              <a:rPr lang="it-IT" sz="1800" dirty="0"/>
              <a:t>una procedura di gara semplificata, ex art. 36, comma 2, </a:t>
            </a:r>
            <a:r>
              <a:rPr lang="it-IT" sz="1800" dirty="0" err="1"/>
              <a:t>lett</a:t>
            </a:r>
            <a:r>
              <a:rPr lang="it-IT" sz="1800" dirty="0"/>
              <a:t>. a) del </a:t>
            </a:r>
            <a:r>
              <a:rPr lang="it-IT" sz="1800" dirty="0" err="1"/>
              <a:t>D.Lgs.</a:t>
            </a:r>
            <a:r>
              <a:rPr lang="it-IT" sz="1800" dirty="0"/>
              <a:t> n. 50/2016, finalizzata alla selezione di un operatore </a:t>
            </a:r>
            <a:r>
              <a:rPr lang="it-IT" sz="1800" dirty="0" smtClean="0"/>
              <a:t>economico</a:t>
            </a:r>
            <a:endParaRPr lang="it-IT"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73066414"/>
      </p:ext>
    </p:extLst>
  </p:cSld>
  <p:clrMapOvr>
    <a:masterClrMapping/>
  </p:clrMapOvr>
  <p:timing>
    <p:tnLst>
      <p:par>
        <p:cTn xmlns:p14="http://schemas.microsoft.com/office/powerpoint/2010/mai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buFontTx/>
              <a:buChar char="-"/>
            </a:pPr>
            <a:endParaRPr lang="it-IT" sz="1800" dirty="0" smtClean="0"/>
          </a:p>
          <a:p>
            <a:pPr algn="just">
              <a:buFontTx/>
              <a:buChar char="-"/>
            </a:pPr>
            <a:r>
              <a:rPr lang="it-IT" sz="1800" dirty="0" smtClean="0"/>
              <a:t>Invitava </a:t>
            </a:r>
            <a:r>
              <a:rPr lang="it-IT" sz="1800" dirty="0"/>
              <a:t>a presentare offerta 4 operatori </a:t>
            </a:r>
            <a:r>
              <a:rPr lang="it-IT" sz="1800" dirty="0" smtClean="0"/>
              <a:t>economici scelti discrezionalmente</a:t>
            </a:r>
            <a:endParaRPr lang="it-IT" sz="1800" dirty="0"/>
          </a:p>
          <a:p>
            <a:pPr algn="just">
              <a:buFontTx/>
              <a:buChar char="-"/>
            </a:pPr>
            <a:endParaRPr lang="it-IT" sz="1800" dirty="0" smtClean="0"/>
          </a:p>
          <a:p>
            <a:pPr algn="just">
              <a:buFontTx/>
              <a:buChar char="-"/>
            </a:pPr>
            <a:endParaRPr lang="it-IT" sz="1800" dirty="0" smtClean="0"/>
          </a:p>
          <a:p>
            <a:pPr algn="just">
              <a:buFontTx/>
              <a:buChar char="-"/>
            </a:pPr>
            <a:r>
              <a:rPr lang="it-IT" sz="1800" dirty="0" smtClean="0"/>
              <a:t>Affidava </a:t>
            </a:r>
            <a:r>
              <a:rPr lang="it-IT" sz="1800" dirty="0"/>
              <a:t>l’appalto all’operatore che presentava l’offerta migliore</a:t>
            </a:r>
          </a:p>
          <a:p>
            <a:pPr algn="just">
              <a:buFontTx/>
              <a:buChar char="-"/>
            </a:pPr>
            <a:endParaRPr lang="it-IT" sz="1800" dirty="0" smtClean="0"/>
          </a:p>
          <a:p>
            <a:pPr algn="just">
              <a:buFontTx/>
              <a:buChar char="-"/>
            </a:pPr>
            <a:endParaRPr lang="it-IT" sz="1800" dirty="0" smtClean="0"/>
          </a:p>
          <a:p>
            <a:pPr algn="just">
              <a:buFontTx/>
              <a:buChar char="-"/>
            </a:pPr>
            <a:r>
              <a:rPr lang="it-IT" sz="1800" dirty="0" smtClean="0"/>
              <a:t>Un </a:t>
            </a:r>
            <a:r>
              <a:rPr lang="it-IT" sz="1800" dirty="0"/>
              <a:t>operatore non invitato a presentare offerta chiedeva l’annullamento della procedura</a:t>
            </a:r>
          </a:p>
          <a:p>
            <a:pPr>
              <a:buFont typeface="Wingdings" charset="2"/>
              <a:buChar char="Ø"/>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97959073"/>
      </p:ext>
    </p:extLst>
  </p:cSld>
  <p:clrMapOvr>
    <a:masterClrMapping/>
  </p:clrMapOvr>
  <p:timing>
    <p:tnLst>
      <p:par>
        <p:cTn xmlns:p14="http://schemas.microsoft.com/office/powerpoint/2010/mai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Tar Molisano respingeva il ricorso affermando che l’affidamento diretto</a:t>
            </a:r>
          </a:p>
          <a:p>
            <a:pPr marL="0" indent="0">
              <a:buNone/>
            </a:pPr>
            <a:endParaRPr lang="it-IT" sz="1800" dirty="0" smtClean="0"/>
          </a:p>
          <a:p>
            <a:pPr>
              <a:buFontTx/>
              <a:buChar char="-"/>
            </a:pPr>
            <a:endParaRPr lang="it-IT" sz="1800" dirty="0" smtClean="0"/>
          </a:p>
          <a:p>
            <a:pPr>
              <a:buFont typeface="Wingdings" charset="2"/>
              <a:buChar char="Ø"/>
            </a:pPr>
            <a:r>
              <a:rPr lang="it-IT" sz="1800" dirty="0" smtClean="0"/>
              <a:t>Sarebbe una procedura che deroga all’obbligo di un confronto competitivo tra operatori economici</a:t>
            </a:r>
          </a:p>
          <a:p>
            <a:pPr>
              <a:buFontTx/>
              <a:buChar char="-"/>
            </a:pPr>
            <a:endParaRPr lang="it-IT" sz="1800" dirty="0" smtClean="0"/>
          </a:p>
          <a:p>
            <a:pPr>
              <a:buFontTx/>
              <a:buChar char="-"/>
            </a:pPr>
            <a:r>
              <a:rPr lang="it-IT" sz="1800" dirty="0" smtClean="0"/>
              <a:t>“</a:t>
            </a:r>
            <a:r>
              <a:rPr lang="it-IT" sz="1800" i="1" dirty="0" smtClean="0"/>
              <a:t>È </a:t>
            </a:r>
            <a:r>
              <a:rPr lang="it-IT" sz="1800" i="1" dirty="0"/>
              <a:t>evidente che l’affidamento diretto si pone come procedura in deroga rispetto ai principi della concorrenza, non discriminazione e similari che implicano sempre e comunque una procedura competitiva sia pur informale. Se così è, appare logico pensare che i principi in parola disciplinino l’affidamento e l’esecuzione in termini generali sul presupposto di una </a:t>
            </a:r>
            <a:r>
              <a:rPr lang="it-IT" sz="1800" b="1" i="1" u="sng" dirty="0"/>
              <a:t>procedura ultra-semplificata, nella quale la speditezza dell’acquisizione deve prevalere sul rigido </a:t>
            </a:r>
            <a:r>
              <a:rPr lang="it-IT" sz="1800" b="1" i="1" u="sng" dirty="0" smtClean="0"/>
              <a:t>formalismo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496824466"/>
      </p:ext>
    </p:extLst>
  </p:cSld>
  <p:clrMapOvr>
    <a:masterClrMapping/>
  </p:clrMapOvr>
  <p:timing>
    <p:tnLst>
      <p:par>
        <p:cTn xmlns:p14="http://schemas.microsoft.com/office/powerpoint/2010/mai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Verrebbe considerato dal legislatore come un micro-sistema autosufficiente che prescinde da particolari formalità</a:t>
            </a:r>
          </a:p>
          <a:p>
            <a:pPr>
              <a:buFont typeface="Wingdings" charset="2"/>
              <a:buChar char="Ø"/>
            </a:pPr>
            <a:endParaRPr lang="it-IT" sz="1800" dirty="0"/>
          </a:p>
          <a:p>
            <a:pPr>
              <a:buFontTx/>
              <a:buChar char="-"/>
            </a:pPr>
            <a:r>
              <a:rPr lang="it-IT" sz="1800" dirty="0" smtClean="0"/>
              <a:t>“</a:t>
            </a:r>
            <a:r>
              <a:rPr lang="it-IT" sz="1800" i="1" dirty="0" smtClean="0"/>
              <a:t>Fino </a:t>
            </a:r>
            <a:r>
              <a:rPr lang="it-IT" sz="1800" i="1" dirty="0"/>
              <a:t>all’importo dei 40 mila euro – ferma restando la cornice dei principi generali – il legislatore ha ritagliato una specifica disciplina che il Consiglio di Stato (nel parere n. 1903/2016) ha ritenuto come micro-sistema esaustivo ed autosufficiente che non necessita di particolari formalità e sulla quale i principi generali, richiamati dall’articolo 36, comma 2, </a:t>
            </a:r>
            <a:r>
              <a:rPr lang="it-IT" sz="1800" i="1" dirty="0" err="1"/>
              <a:t>lett</a:t>
            </a:r>
            <a:r>
              <a:rPr lang="it-IT" sz="1800" i="1" dirty="0"/>
              <a:t>. a) non determinano particolari </a:t>
            </a:r>
            <a:r>
              <a:rPr lang="it-IT" sz="1800" i="1" dirty="0" smtClean="0"/>
              <a:t>limiti</a:t>
            </a:r>
            <a:r>
              <a:rPr lang="it-IT" sz="1800" dirty="0" smtClean="0"/>
              <a:t>”</a:t>
            </a:r>
          </a:p>
          <a:p>
            <a:pPr marL="0" indent="0">
              <a:buNone/>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427353721"/>
      </p:ext>
    </p:extLst>
  </p:cSld>
  <p:clrMapOvr>
    <a:masterClrMapping/>
  </p:clrMapOvr>
  <p:timing>
    <p:tnLst>
      <p:par>
        <p:cTn xmlns:p14="http://schemas.microsoft.com/office/powerpoint/2010/mai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Prescinderebbe finanche dall’obbligo di adeguata motivazione </a:t>
            </a:r>
            <a:endParaRPr lang="it-IT" sz="1800" dirty="0"/>
          </a:p>
          <a:p>
            <a:pPr marL="0" indent="0">
              <a:buNone/>
            </a:pPr>
            <a:endParaRPr lang="it-IT" sz="1800" dirty="0" smtClean="0"/>
          </a:p>
          <a:p>
            <a:pPr>
              <a:buFontTx/>
              <a:buChar char="-"/>
            </a:pPr>
            <a:r>
              <a:rPr lang="it-IT" sz="1800" dirty="0" smtClean="0"/>
              <a:t>“</a:t>
            </a:r>
            <a:r>
              <a:rPr lang="it-IT" sz="1800" i="1" dirty="0" smtClean="0"/>
              <a:t>Si </a:t>
            </a:r>
            <a:r>
              <a:rPr lang="it-IT" sz="1800" i="1" dirty="0"/>
              <a:t>è in presenza di una ipotesi specifica di affidamento diretto diversa ed aggiuntiva dalle ipotesi di procedura negoziata “diretta” prevista nell’articolo 63 del Codice che impone invece una specifica motivazione e che l’assegnazione avvenga in modo perfettamente adesivo alle ipotesi predefinite dal </a:t>
            </a:r>
            <a:r>
              <a:rPr lang="it-IT" sz="1800" i="1" dirty="0" smtClean="0"/>
              <a:t>legislatore……….. </a:t>
            </a:r>
            <a:r>
              <a:rPr lang="it-IT" sz="1800" b="1" i="1" u="sng" dirty="0"/>
              <a:t>di guisa che, nel caso degli importi inferiori ai 40 mila euro non si pone neppure il problema di coniugare l’affidamento diretto con l’esigenza di una adeguata </a:t>
            </a:r>
            <a:r>
              <a:rPr lang="it-IT" sz="1800" b="1" i="1" u="sng" dirty="0" smtClean="0"/>
              <a:t>motivazione</a:t>
            </a:r>
            <a:r>
              <a:rPr lang="it-IT" sz="1800" dirty="0" smtClean="0"/>
              <a:t>”</a:t>
            </a:r>
          </a:p>
          <a:p>
            <a:pPr marL="0" indent="0">
              <a:buNone/>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67181333"/>
      </p:ext>
    </p:extLst>
  </p:cSld>
  <p:clrMapOvr>
    <a:masterClrMapping/>
  </p:clrMapOvr>
  <p:timing>
    <p:tnLst>
      <p:par>
        <p:cTn xmlns:p14="http://schemas.microsoft.com/office/powerpoint/2010/mai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Nello stesso senso si è espresso anche il Tar Toscana con sentenza n. 1235 del 3.10.2018 (applicando addirittura le disposizioni dell’abrogato </a:t>
            </a:r>
            <a:r>
              <a:rPr lang="it-IT" sz="1800" dirty="0" err="1" smtClean="0"/>
              <a:t>D.Lgs.</a:t>
            </a:r>
            <a:r>
              <a:rPr lang="it-IT" sz="1800" dirty="0" smtClean="0"/>
              <a:t> 163/2006)</a:t>
            </a:r>
          </a:p>
          <a:p>
            <a:pPr>
              <a:buFont typeface="Wingdings" charset="2"/>
              <a:buChar char="Ø"/>
            </a:pPr>
            <a:endParaRPr lang="it-IT" sz="1800" dirty="0"/>
          </a:p>
          <a:p>
            <a:pPr algn="ctr">
              <a:buFont typeface="Wingdings" charset="2"/>
              <a:buChar char="Ø"/>
            </a:pPr>
            <a:r>
              <a:rPr lang="it-IT" sz="1800" dirty="0"/>
              <a:t>Il caso sottoposto a giudizio</a:t>
            </a:r>
          </a:p>
          <a:p>
            <a:pPr algn="just">
              <a:buFontTx/>
              <a:buChar char="-"/>
            </a:pPr>
            <a:endParaRPr lang="it-IT" sz="1800" dirty="0"/>
          </a:p>
          <a:p>
            <a:pPr algn="just">
              <a:buFontTx/>
              <a:buChar char="-"/>
            </a:pPr>
            <a:r>
              <a:rPr lang="it-IT" sz="1800" dirty="0"/>
              <a:t>L’amministrazione doveva procedere ad affidare un servizio di importo inferiore a € 40.000</a:t>
            </a:r>
          </a:p>
          <a:p>
            <a:pPr algn="just">
              <a:buFontTx/>
              <a:buChar char="-"/>
            </a:pPr>
            <a:endParaRPr lang="it-IT" sz="1800" dirty="0"/>
          </a:p>
          <a:p>
            <a:pPr algn="just">
              <a:buFontTx/>
              <a:buChar char="-"/>
            </a:pPr>
            <a:r>
              <a:rPr lang="it-IT" sz="1800" dirty="0" smtClean="0"/>
              <a:t>Affidava il servizio ad un operatore economico da lei scelto senza indagine di mercato e senza confronto competitivo con altri operatori economici</a:t>
            </a:r>
          </a:p>
          <a:p>
            <a:pPr algn="just">
              <a:buFontTx/>
              <a:buChar char="-"/>
            </a:pPr>
            <a:endParaRPr lang="it-IT" sz="1800" dirty="0"/>
          </a:p>
          <a:p>
            <a:pPr algn="just">
              <a:buFontTx/>
              <a:buChar char="-"/>
            </a:pPr>
            <a:r>
              <a:rPr lang="it-IT" sz="1800" dirty="0"/>
              <a:t>Un operatore economico contestava l’affidamento in quanto lo stesso non sarebbe stato preceduto dal benché minimo confronto concorrenziale né da una semplice indagine di mercato, ma avvenuto in via diretta</a:t>
            </a:r>
          </a:p>
          <a:p>
            <a:pPr algn="just">
              <a:buFontTx/>
              <a:buChar char="-"/>
            </a:pPr>
            <a:endParaRPr lang="it-IT" sz="1800" dirty="0"/>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0983992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endParaRPr lang="it-IT" sz="1800" dirty="0"/>
          </a:p>
          <a:p>
            <a:pPr>
              <a:buFont typeface="Wingdings" charset="2"/>
              <a:buChar char="Ø"/>
            </a:pPr>
            <a:r>
              <a:rPr lang="it-IT" sz="1800" dirty="0" smtClean="0"/>
              <a:t>Vengono introdotti i commi 11 bis e 11 ter</a:t>
            </a:r>
          </a:p>
          <a:p>
            <a:pPr marL="0" indent="0">
              <a:buNone/>
            </a:pPr>
            <a:endParaRPr lang="it-IT" sz="1800" dirty="0" smtClean="0"/>
          </a:p>
          <a:p>
            <a:pPr>
              <a:buFontTx/>
              <a:buChar char="-"/>
            </a:pPr>
            <a:r>
              <a:rPr lang="it-IT" sz="1800" b="1" i="1" dirty="0" smtClean="0"/>
              <a:t>11</a:t>
            </a:r>
            <a:r>
              <a:rPr lang="it-IT" sz="1800" b="1" i="1" dirty="0"/>
              <a:t>-bis. Tra le spese tecniche da prevedere nel quadro economico di ciascun intervento sono comprese le spese di carattere strumentale sostenute dalle amministrazioni aggiudicatrici in relazione </a:t>
            </a:r>
            <a:r>
              <a:rPr lang="it-IT" sz="1800" b="1" i="1" dirty="0" smtClean="0"/>
              <a:t>all’intervento</a:t>
            </a:r>
          </a:p>
          <a:p>
            <a:pPr>
              <a:buFontTx/>
              <a:buChar char="-"/>
            </a:pPr>
            <a:endParaRPr lang="it-IT" sz="1800" b="1" i="1" dirty="0"/>
          </a:p>
          <a:p>
            <a:pPr>
              <a:buFontTx/>
              <a:buChar char="-"/>
            </a:pPr>
            <a:r>
              <a:rPr lang="it-IT" sz="1800" b="1" i="1" dirty="0" smtClean="0"/>
              <a:t>11</a:t>
            </a:r>
            <a:r>
              <a:rPr lang="it-IT" sz="1800" b="1" i="1" dirty="0"/>
              <a:t>-ter. Le spese strumentali, incluse quelle per sopralluoghi, riguardanti le attività finalizzate alla stesura del Piano generale degli interventi del sistema accentrato delle manutenzioni di cui all’articolo 12 del decreto-legge 6 luglio 2011, n. 98, convertito, con modificazioni, dalla legge 15 luglio 2011, n. 111 sono a carico delle risorse iscritte sui pertinenti capitoli dello stato di previsione del Ministero dell’economia e delle finanze trasferite all’Agenzia del demanio.</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48687791"/>
      </p:ext>
    </p:extLst>
  </p:cSld>
  <p:clrMapOvr>
    <a:masterClrMapping/>
  </p:clrMapOvr>
  <p:timing>
    <p:tnLst>
      <p:par>
        <p:cTn xmlns:p14="http://schemas.microsoft.com/office/powerpoint/2010/mai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Tar Toscana respingeva il ricorso sostenendo che </a:t>
            </a:r>
          </a:p>
          <a:p>
            <a:pPr>
              <a:buFont typeface="Wingdings" charset="2"/>
              <a:buChar char="Ø"/>
            </a:pPr>
            <a:endParaRPr lang="it-IT" sz="1800" dirty="0"/>
          </a:p>
          <a:p>
            <a:pPr>
              <a:buFont typeface="Wingdings" charset="2"/>
              <a:buChar char="Ø"/>
            </a:pPr>
            <a:r>
              <a:rPr lang="it-IT" sz="1800" dirty="0" smtClean="0"/>
              <a:t>Nessun confronto competitivo sarebbe stata obbligata a fare l’amministrazione</a:t>
            </a:r>
          </a:p>
          <a:p>
            <a:pPr>
              <a:buFont typeface="Wingdings" charset="2"/>
              <a:buChar char="Ø"/>
            </a:pPr>
            <a:endParaRPr lang="it-IT" sz="1800" dirty="0"/>
          </a:p>
          <a:p>
            <a:pPr>
              <a:buFontTx/>
              <a:buChar char="-"/>
            </a:pPr>
            <a:r>
              <a:rPr lang="it-IT" sz="1800" dirty="0" smtClean="0"/>
              <a:t>“</a:t>
            </a:r>
            <a:r>
              <a:rPr lang="it-IT" sz="1800" i="1" dirty="0" smtClean="0"/>
              <a:t>La </a:t>
            </a:r>
            <a:r>
              <a:rPr lang="it-IT" sz="1800" i="1" dirty="0"/>
              <a:t>norma risulta configurare, attraverso la evocazione di un &lt;affidamento diretto&gt;, una enclave di affidamenti contrattuali che, in ragione del loro importo assai contenuto, </a:t>
            </a:r>
            <a:r>
              <a:rPr lang="it-IT" sz="1800" b="1" i="1" u="sng" dirty="0"/>
              <a:t>non necessitano di un previo confronto comparativo tra più offerte</a:t>
            </a:r>
            <a:r>
              <a:rPr lang="it-IT" sz="1800" i="1" dirty="0"/>
              <a:t>, essendo attribuito al responsabile del procedimento il potere di procedere direttamente all’affidamento del </a:t>
            </a:r>
            <a:r>
              <a:rPr lang="it-IT" sz="1800" i="1" dirty="0" smtClean="0"/>
              <a:t>servizio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1909392"/>
      </p:ext>
    </p:extLst>
  </p:cSld>
  <p:clrMapOvr>
    <a:masterClrMapping/>
  </p:clrMapOvr>
  <p:timing>
    <p:tnLst>
      <p:par>
        <p:cTn xmlns:p14="http://schemas.microsoft.com/office/powerpoint/2010/mai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L’obbligo di un confronto competitivo sarebbe stato escluso anche dal legislatore</a:t>
            </a:r>
          </a:p>
          <a:p>
            <a:pPr>
              <a:buFont typeface="Wingdings" charset="2"/>
              <a:buChar char="Ø"/>
            </a:pPr>
            <a:endParaRPr lang="it-IT" sz="1800" dirty="0" smtClean="0"/>
          </a:p>
          <a:p>
            <a:pPr>
              <a:buFontTx/>
              <a:buChar char="-"/>
            </a:pPr>
            <a:r>
              <a:rPr lang="it-IT" sz="1800" dirty="0" smtClean="0"/>
              <a:t>“</a:t>
            </a:r>
            <a:r>
              <a:rPr lang="it-IT" sz="1800" i="1" dirty="0" smtClean="0"/>
              <a:t>Il </a:t>
            </a:r>
            <a:r>
              <a:rPr lang="it-IT" sz="1800" i="1" dirty="0"/>
              <a:t>significato proprio dell’affidamento diretto, come ambito contrapposto a quello del confronto comparativo necessario fra più offerte, è ora reso esplicito (dopo il decreto legislativo correttivo n. 57 del 2017) dall’art. 36, comma 2, </a:t>
            </a:r>
            <a:r>
              <a:rPr lang="it-IT" sz="1800" i="1" dirty="0" err="1"/>
              <a:t>lett</a:t>
            </a:r>
            <a:r>
              <a:rPr lang="it-IT" sz="1800" i="1" dirty="0"/>
              <a:t>. a) del d.lgs. n. 50 del 2016, laddove si afferma che con riferimento ai contratti di importo inferiore ai 40.000 euro è possibile un “affidamento diretto anche senza previa consultazione di due o più operatori economici. </a:t>
            </a:r>
            <a:r>
              <a:rPr lang="it-IT" sz="1800" i="1" dirty="0" smtClean="0"/>
              <a:t>Si </a:t>
            </a:r>
            <a:r>
              <a:rPr lang="it-IT" sz="1800" i="1" dirty="0"/>
              <a:t>tratta infatti di esplicita enunciazione della circostanza che </a:t>
            </a:r>
            <a:r>
              <a:rPr lang="it-IT" sz="1800" b="1" i="1" u="sng" dirty="0"/>
              <a:t>l’affidamento diretto ben può essere svincolato da una valutazione comparativa tra più offerte</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78895043"/>
      </p:ext>
    </p:extLst>
  </p:cSld>
  <p:clrMapOvr>
    <a:masterClrMapping/>
  </p:clrMapOvr>
  <p:timing>
    <p:tnLst>
      <p:par>
        <p:cTn xmlns:p14="http://schemas.microsoft.com/office/powerpoint/2010/mai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Ragion per cui</a:t>
            </a:r>
          </a:p>
          <a:p>
            <a:pPr marL="0" indent="0">
              <a:buNone/>
            </a:pPr>
            <a:endParaRPr lang="it-IT" sz="1800" dirty="0" smtClean="0"/>
          </a:p>
          <a:p>
            <a:pPr>
              <a:buFontTx/>
              <a:buChar char="-"/>
            </a:pPr>
            <a:r>
              <a:rPr lang="it-IT" sz="1800" dirty="0" smtClean="0"/>
              <a:t>“</a:t>
            </a:r>
            <a:r>
              <a:rPr lang="it-IT" sz="1800" i="1" dirty="0" smtClean="0"/>
              <a:t>non </a:t>
            </a:r>
            <a:r>
              <a:rPr lang="it-IT" sz="1800" i="1" dirty="0"/>
              <a:t>può tuttavia trovare accoglimento una censura come quella qui esaminata, con la quale un &lt;affidamento diretto&gt; è censurato per mancanza di &lt;confronto concorrenziale&gt;, trattandosi di doglianza il cui accoglimento porterebbe a stravolgere la sostanza dell’affidamento diretto </a:t>
            </a:r>
            <a:r>
              <a:rPr lang="it-IT" sz="1800" i="1" dirty="0" smtClean="0"/>
              <a:t>stesso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96145185"/>
      </p:ext>
    </p:extLst>
  </p:cSld>
  <p:clrMapOvr>
    <a:masterClrMapping/>
  </p:clrMapOvr>
  <p:timing>
    <p:tnLst>
      <p:par>
        <p:cTn xmlns:p14="http://schemas.microsoft.com/office/powerpoint/2010/mai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Anche il Tar Sardegna si è espresso in tal senso affermando che </a:t>
            </a:r>
          </a:p>
          <a:p>
            <a:pPr>
              <a:buFont typeface="Wingdings" charset="2"/>
              <a:buChar char="Ø"/>
            </a:pPr>
            <a:endParaRPr lang="it-IT" sz="1800" dirty="0" smtClean="0"/>
          </a:p>
          <a:p>
            <a:pPr>
              <a:buFontTx/>
              <a:buChar char="-"/>
            </a:pPr>
            <a:r>
              <a:rPr lang="it-IT" sz="1800" i="1" dirty="0" smtClean="0"/>
              <a:t>“nel </a:t>
            </a:r>
            <a:r>
              <a:rPr lang="it-IT" sz="1800" i="1" dirty="0"/>
              <a:t>suo complesso, l’art. 36 disciplina sia le procedure caratterizzate dal confronto tra più imprese invitate dalla stazione appaltante (al comma 2, </a:t>
            </a:r>
            <a:r>
              <a:rPr lang="it-IT" sz="1800" i="1" dirty="0" err="1"/>
              <a:t>lett</a:t>
            </a:r>
            <a:r>
              <a:rPr lang="it-IT" sz="1800" i="1" dirty="0"/>
              <a:t>. b), sia quelle </a:t>
            </a:r>
            <a:r>
              <a:rPr lang="it-IT" sz="1800" b="1" i="1" u="sng" dirty="0"/>
              <a:t>con “affidamento diretto” (al comma 2, </a:t>
            </a:r>
            <a:r>
              <a:rPr lang="it-IT" sz="1800" b="1" i="1" u="sng" dirty="0" err="1"/>
              <a:t>lett</a:t>
            </a:r>
            <a:r>
              <a:rPr lang="it-IT" sz="1800" b="1" i="1" u="sng" dirty="0"/>
              <a:t>. a), cioè non precedute da alcun confronto concorrenziale </a:t>
            </a:r>
            <a:r>
              <a:rPr lang="it-IT" sz="1800" i="1" dirty="0"/>
              <a:t>(consentite per importi inferiori o pari a 40.000 euro), nelle quali la rotazione è, ovviamente, concepibile solo in relazione all’affidamento della commessa e non in relazione alla fase degli inviti, la quale, semplicemente, non </a:t>
            </a:r>
            <a:r>
              <a:rPr lang="it-IT" sz="1800" i="1" dirty="0" smtClean="0"/>
              <a:t>esiste. In </a:t>
            </a:r>
            <a:r>
              <a:rPr lang="it-IT" sz="1800" i="1" dirty="0"/>
              <a:t>sostanza la disciplina complessiva dettata dall’art. 36 del d.lgs. n. 50/2016 è riassumibile nei termini </a:t>
            </a:r>
            <a:r>
              <a:rPr lang="it-IT" sz="1800" i="1" dirty="0" smtClean="0"/>
              <a:t>seguenti: </a:t>
            </a:r>
            <a:r>
              <a:rPr lang="it-IT" sz="1800" b="1" i="1" u="sng" dirty="0" smtClean="0"/>
              <a:t>se </a:t>
            </a:r>
            <a:r>
              <a:rPr lang="it-IT" sz="1800" b="1" i="1" u="sng" dirty="0"/>
              <a:t>la commessa è di valore pari o inferiore ai 40.000 il contratto può essere affidato senza alcun confronto concorrenziale </a:t>
            </a:r>
            <a:r>
              <a:rPr lang="it-IT" sz="1800" i="1" dirty="0"/>
              <a:t>e se ciò effettivamente accade il principio di rotazione non potrà che essere applicato in relazione all’aggiudicazione (art. 36, comma 2, </a:t>
            </a:r>
            <a:r>
              <a:rPr lang="it-IT" sz="1800" i="1" dirty="0" err="1" smtClean="0"/>
              <a:t>lett</a:t>
            </a:r>
            <a:r>
              <a:rPr lang="it-IT" sz="1800" i="1" dirty="0" smtClean="0"/>
              <a:t>. a)” </a:t>
            </a:r>
            <a:r>
              <a:rPr lang="it-IT" sz="1800" dirty="0" smtClean="0"/>
              <a:t>(Tar Sardegna Sez. I 22.05.2018 n. 492)</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45643994"/>
      </p:ext>
    </p:extLst>
  </p:cSld>
  <p:clrMapOvr>
    <a:masterClrMapping/>
  </p:clrMapOvr>
  <p:timing>
    <p:tnLst>
      <p:par>
        <p:cTn xmlns:p14="http://schemas.microsoft.com/office/powerpoint/2010/mai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Anche </a:t>
            </a:r>
            <a:r>
              <a:rPr lang="it-IT" sz="1800" dirty="0" err="1"/>
              <a:t>l’Anac</a:t>
            </a:r>
            <a:r>
              <a:rPr lang="it-IT" sz="1800" dirty="0"/>
              <a:t> ritiene ammissibile l’affidamento diretto senza indagine di mercato</a:t>
            </a:r>
          </a:p>
          <a:p>
            <a:pPr>
              <a:buFont typeface="Wingdings" charset="2"/>
              <a:buChar char="Ø"/>
            </a:pPr>
            <a:endParaRPr lang="it-IT" sz="1800" dirty="0"/>
          </a:p>
          <a:p>
            <a:pPr marL="0" indent="0">
              <a:buNone/>
            </a:pPr>
            <a:endParaRPr lang="it-IT" sz="1800" dirty="0"/>
          </a:p>
          <a:p>
            <a:pPr>
              <a:buFontTx/>
              <a:buChar char="-"/>
            </a:pPr>
            <a:r>
              <a:rPr lang="it-IT" sz="1800" dirty="0"/>
              <a:t>“</a:t>
            </a:r>
            <a:r>
              <a:rPr lang="it-IT" sz="1800" i="1" dirty="0"/>
              <a:t>RITENUTO quindi che la stazione appaltante, nel caso di specie, correttamente ha seguito la strada dell’affidamento diretto e pur non avendo svolto un’indagine di mercato vera e propria ha comunque consultato </a:t>
            </a:r>
            <a:r>
              <a:rPr lang="it-IT" sz="1800" i="1" dirty="0" err="1"/>
              <a:t>piu</a:t>
            </a:r>
            <a:r>
              <a:rPr lang="it-IT" sz="1800" i="1" dirty="0"/>
              <a:t>̀ operatori</a:t>
            </a:r>
            <a:r>
              <a:rPr lang="it-IT" sz="1800" dirty="0"/>
              <a:t>” (</a:t>
            </a:r>
            <a:r>
              <a:rPr lang="it-IT" sz="1800" dirty="0" err="1"/>
              <a:t>Anac</a:t>
            </a:r>
            <a:r>
              <a:rPr lang="it-IT" sz="1800" dirty="0"/>
              <a:t> Delibera </a:t>
            </a:r>
            <a:r>
              <a:rPr lang="it-IT" sz="1800" dirty="0" err="1"/>
              <a:t>n</a:t>
            </a:r>
            <a:r>
              <a:rPr lang="it-IT" sz="1800" dirty="0"/>
              <a:t> 899 DEL 17 ottobre 2018) </a:t>
            </a:r>
          </a:p>
          <a:p>
            <a:pPr>
              <a:buFontTx/>
              <a:buChar char="-"/>
            </a:pPr>
            <a:endParaRPr lang="it-IT" sz="1800" dirty="0" smtClean="0"/>
          </a:p>
          <a:p>
            <a:pPr>
              <a:buFontTx/>
              <a:buChar char="-"/>
            </a:pPr>
            <a:endParaRPr lang="it-IT" sz="1800" dirty="0"/>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992795747"/>
      </p:ext>
    </p:extLst>
  </p:cSld>
  <p:clrMapOvr>
    <a:masterClrMapping/>
  </p:clrMapOvr>
  <p:timing>
    <p:tnLst>
      <p:par>
        <p:cTn xmlns:p14="http://schemas.microsoft.com/office/powerpoint/2010/mai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Anche </a:t>
            </a:r>
            <a:r>
              <a:rPr lang="it-IT" sz="1800" dirty="0" err="1"/>
              <a:t>l’Anac</a:t>
            </a:r>
            <a:r>
              <a:rPr lang="it-IT" sz="1800" dirty="0"/>
              <a:t> ritiene ammissibile l’affidamento diretto senza indagine di mercato</a:t>
            </a:r>
          </a:p>
          <a:p>
            <a:pPr>
              <a:buFont typeface="Wingdings" charset="2"/>
              <a:buChar char="Ø"/>
            </a:pPr>
            <a:endParaRPr lang="it-IT" sz="1800" dirty="0"/>
          </a:p>
          <a:p>
            <a:pPr marL="0" indent="0">
              <a:buNone/>
            </a:pPr>
            <a:endParaRPr lang="it-IT" sz="1800" dirty="0"/>
          </a:p>
          <a:p>
            <a:pPr>
              <a:buFontTx/>
              <a:buChar char="-"/>
            </a:pPr>
            <a:r>
              <a:rPr lang="it-IT" sz="1800" dirty="0"/>
              <a:t>“</a:t>
            </a:r>
            <a:r>
              <a:rPr lang="it-IT" sz="1800" i="1" dirty="0"/>
              <a:t>RITENUTO quindi che la stazione appaltante, nel caso di specie, correttamente ha seguito la strada dell’affidamento diretto e pur non avendo svolto un’indagine di mercato vera e propria ha comunque consultato </a:t>
            </a:r>
            <a:r>
              <a:rPr lang="it-IT" sz="1800" i="1" dirty="0" err="1"/>
              <a:t>piu</a:t>
            </a:r>
            <a:r>
              <a:rPr lang="it-IT" sz="1800" i="1" dirty="0"/>
              <a:t>̀ operatori</a:t>
            </a:r>
            <a:r>
              <a:rPr lang="it-IT" sz="1800" dirty="0"/>
              <a:t>” (</a:t>
            </a:r>
            <a:r>
              <a:rPr lang="it-IT" sz="1800" dirty="0" err="1"/>
              <a:t>Anac</a:t>
            </a:r>
            <a:r>
              <a:rPr lang="it-IT" sz="1800" dirty="0"/>
              <a:t> Delibera </a:t>
            </a:r>
            <a:r>
              <a:rPr lang="it-IT" sz="1800" dirty="0" err="1"/>
              <a:t>n</a:t>
            </a:r>
            <a:r>
              <a:rPr lang="it-IT" sz="1800" dirty="0"/>
              <a:t> 899 DEL 17 ottobre 2018) </a:t>
            </a:r>
          </a:p>
          <a:p>
            <a:pPr>
              <a:buFontTx/>
              <a:buChar char="-"/>
            </a:pPr>
            <a:endParaRPr lang="it-IT" sz="1800" dirty="0" smtClean="0"/>
          </a:p>
          <a:p>
            <a:pPr>
              <a:buFontTx/>
              <a:buChar char="-"/>
            </a:pPr>
            <a:endParaRPr lang="it-IT" sz="1800" dirty="0"/>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78800554"/>
      </p:ext>
    </p:extLst>
  </p:cSld>
  <p:clrMapOvr>
    <a:masterClrMapping/>
  </p:clrMapOvr>
  <p:timing>
    <p:tnLst>
      <p:par>
        <p:cTn xmlns:p14="http://schemas.microsoft.com/office/powerpoint/2010/mai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dirty="0" smtClean="0"/>
          </a:p>
          <a:p>
            <a:pPr marL="0" indent="0" algn="ctr">
              <a:buNone/>
            </a:pPr>
            <a:endParaRPr lang="it-IT" sz="2800" dirty="0" smtClean="0"/>
          </a:p>
          <a:p>
            <a:pPr marL="0" indent="0" algn="ctr">
              <a:buNone/>
            </a:pPr>
            <a:endParaRPr lang="it-IT" sz="2800" dirty="0"/>
          </a:p>
          <a:p>
            <a:pPr marL="0" indent="0" algn="ctr">
              <a:buNone/>
            </a:pPr>
            <a:r>
              <a:rPr lang="it-IT" sz="2800" dirty="0" smtClean="0"/>
              <a:t>Affidamento diretto di cui </a:t>
            </a:r>
          </a:p>
          <a:p>
            <a:pPr marL="0" indent="0" algn="ctr">
              <a:buNone/>
            </a:pPr>
            <a:r>
              <a:rPr lang="it-IT" sz="2800" dirty="0" smtClean="0"/>
              <a:t>all’art. 36 comma 2 </a:t>
            </a:r>
            <a:r>
              <a:rPr lang="it-IT" sz="2800" dirty="0" err="1" smtClean="0"/>
              <a:t>lett</a:t>
            </a:r>
            <a:r>
              <a:rPr lang="it-IT" sz="2800" dirty="0" smtClean="0"/>
              <a:t>. b) </a:t>
            </a:r>
          </a:p>
          <a:p>
            <a:pPr algn="just">
              <a:buFontTx/>
              <a:buChar char="-"/>
            </a:pPr>
            <a:endParaRPr lang="it-IT" sz="2800" dirty="0" smtClean="0"/>
          </a:p>
          <a:p>
            <a:pPr algn="just">
              <a:buFontTx/>
              <a:buChar char="-"/>
            </a:pPr>
            <a:endParaRPr lang="it-IT" dirty="0"/>
          </a:p>
          <a:p>
            <a:pPr algn="just">
              <a:buFontTx/>
              <a:buChar char="-"/>
            </a:pPr>
            <a:endParaRPr lang="it-IT" dirty="0" smtClean="0"/>
          </a:p>
          <a:p>
            <a:pPr algn="just">
              <a:buFontTx/>
              <a:buChar char="-"/>
            </a:pPr>
            <a:endParaRPr lang="it-IT" dirty="0"/>
          </a:p>
          <a:p>
            <a:pPr algn="ct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74070858"/>
      </p:ext>
    </p:extLst>
  </p:cSld>
  <p:clrMapOvr>
    <a:masterClrMapping/>
  </p:clrMapOvr>
  <p:timing>
    <p:tnLst>
      <p:par>
        <p:cTn xmlns:p14="http://schemas.microsoft.com/office/powerpoint/2010/mai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La </a:t>
            </a:r>
            <a:r>
              <a:rPr lang="it-IT" sz="1800" dirty="0" err="1" smtClean="0"/>
              <a:t>lett</a:t>
            </a:r>
            <a:r>
              <a:rPr lang="it-IT" sz="1800" dirty="0" smtClean="0"/>
              <a:t> b) viene abrogata </a:t>
            </a:r>
          </a:p>
          <a:p>
            <a:pPr>
              <a:buFont typeface="Wingdings" charset="2"/>
              <a:buChar char="Ø"/>
            </a:pPr>
            <a:endParaRPr lang="it-IT" sz="1800" dirty="0"/>
          </a:p>
          <a:p>
            <a:pPr>
              <a:buFontTx/>
              <a:buChar char="-"/>
            </a:pPr>
            <a:r>
              <a:rPr lang="it-IT" sz="1800" dirty="0" smtClean="0"/>
              <a:t>“</a:t>
            </a:r>
            <a:r>
              <a:rPr lang="it-IT" sz="1800" i="1" strike="sngStrike" dirty="0" smtClean="0"/>
              <a:t>b</a:t>
            </a:r>
            <a:r>
              <a:rPr lang="it-IT" sz="1800" i="1" strike="sngStrike" dirty="0"/>
              <a:t>) per affidamenti di importo pari o superiore a 40.000 euro e inferiore a 150.000 euro per i lavori, o alle soglie di cui all'articolo 35 per le forniture e i servizi, mediante procedura negoziata previa consultazione, ove esistenti, di almeno dieci operatori economici per i lavori, per i servizi e le forniture di almeno cinque operatori economici individuati sulla base di indagini di mercato o tramite elenchi di operatori economici, nel rispetto di un criterio di rotazione degli inviti. I lavori possono essere eseguiti anche in amministrazione diretta, fatto salvo l'acquisto e il noleggio di mezzi, per i quali si applica comunque la procedura negoziata previa consultazione di cui al periodo precedente. L’avviso sui risultati della procedura di affidamento, contiene l’indicazione anche dei soggetti </a:t>
            </a:r>
            <a:r>
              <a:rPr lang="it-IT" sz="1800" i="1" strike="sngStrike" dirty="0" smtClean="0"/>
              <a:t>invitati”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10708105"/>
      </p:ext>
    </p:extLst>
  </p:cSld>
  <p:clrMapOvr>
    <a:masterClrMapping/>
  </p:clrMapOvr>
  <p:timing>
    <p:tnLst>
      <p:par>
        <p:cTn xmlns:p14="http://schemas.microsoft.com/office/powerpoint/2010/mai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sostituita con la seguente</a:t>
            </a:r>
          </a:p>
          <a:p>
            <a:pPr>
              <a:buFont typeface="Wingdings" charset="2"/>
              <a:buChar char="Ø"/>
            </a:pPr>
            <a:endParaRPr lang="it-IT" sz="1800" dirty="0"/>
          </a:p>
          <a:p>
            <a:pPr>
              <a:buFontTx/>
              <a:buChar char="-"/>
            </a:pPr>
            <a:r>
              <a:rPr lang="it-IT" sz="1800" dirty="0" smtClean="0"/>
              <a:t>“</a:t>
            </a:r>
            <a:r>
              <a:rPr lang="it-IT" sz="1800" b="1" i="1" dirty="0" smtClean="0"/>
              <a:t>b</a:t>
            </a:r>
            <a:r>
              <a:rPr lang="it-IT" sz="1800" b="1" i="1" dirty="0"/>
              <a:t>) per affidamenti di importo pari o superiore a 40.000 euro e inferiore a 150.000 euro per i lavori, o alle soglie di cui all’articolo 35 per le forniture e i servizi, mediante affidamento diretto previa valutazione di tre preventivi, ove esistenti, per i lavori, e, per i servizi e le forniture, di almeno cinque operatori economici individuati sulla base di indagini di mercato o tramite elenchi di operatori economici, nel rispetto di un criterio di rotazione degli inviti. I lavori possono essere eseguiti anche in amministrazione diretta, fatto salvo l’acquisto e il noleggio di mezzi, per i quali si applica comunque la procedura di cui al periodo precedente. L’avviso sui risultati della procedura di affidamento contiene l’indicazione anche dei soggetti </a:t>
            </a:r>
            <a:r>
              <a:rPr lang="it-IT" sz="1800" b="1" i="1" dirty="0" smtClean="0"/>
              <a:t>invitati</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85109254"/>
      </p:ext>
    </p:extLst>
  </p:cSld>
  <p:clrMapOvr>
    <a:masterClrMapping/>
  </p:clrMapOvr>
  <p:timing>
    <p:tnLst>
      <p:par>
        <p:cTn xmlns:p14="http://schemas.microsoft.com/office/powerpoint/2010/mai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Quindi</a:t>
            </a:r>
          </a:p>
          <a:p>
            <a:pPr>
              <a:buFont typeface="Wingdings" charset="2"/>
              <a:buChar char="Ø"/>
            </a:pPr>
            <a:endParaRPr lang="it-IT" sz="1800" dirty="0"/>
          </a:p>
          <a:p>
            <a:pPr>
              <a:buFont typeface="Wingdings" charset="2"/>
              <a:buChar char="§"/>
            </a:pPr>
            <a:endParaRPr lang="it-IT" sz="1800" dirty="0" smtClean="0"/>
          </a:p>
          <a:p>
            <a:pPr>
              <a:buFont typeface="Wingdings" charset="2"/>
              <a:buChar char="§"/>
            </a:pPr>
            <a:r>
              <a:rPr lang="it-IT" sz="1800" dirty="0" smtClean="0"/>
              <a:t>Per lavori: affidamento diretto previa valutazione di 3 preventivi</a:t>
            </a:r>
          </a:p>
          <a:p>
            <a:pPr>
              <a:buFont typeface="Wingdings" charset="2"/>
              <a:buChar char="§"/>
            </a:pPr>
            <a:endParaRPr lang="it-IT" sz="1800" dirty="0"/>
          </a:p>
          <a:p>
            <a:pPr>
              <a:buFont typeface="Wingdings" charset="2"/>
              <a:buChar char="§"/>
            </a:pPr>
            <a:endParaRPr lang="it-IT" sz="1800" dirty="0" smtClean="0"/>
          </a:p>
          <a:p>
            <a:pPr>
              <a:buFont typeface="Wingdings" charset="2"/>
              <a:buChar char="§"/>
            </a:pPr>
            <a:r>
              <a:rPr lang="it-IT" sz="1800" dirty="0" smtClean="0"/>
              <a:t>Per servizi e forniture: affidamento diretto previa valutazione di 5 operatori economici</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4075631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Rinvio al nuovo Regolamento per la definizione dei contenuti dei livelli di progettazione e del quadro </a:t>
            </a:r>
            <a:r>
              <a:rPr lang="it-IT" sz="1800" dirty="0" err="1" smtClean="0"/>
              <a:t>esigenziale</a:t>
            </a:r>
            <a:endParaRPr lang="it-IT" sz="1800" dirty="0"/>
          </a:p>
          <a:p>
            <a:pPr>
              <a:buFont typeface="Wingdings" charset="2"/>
              <a:buChar char="Ø"/>
            </a:pPr>
            <a:endParaRPr lang="it-IT" sz="1800" dirty="0" smtClean="0"/>
          </a:p>
          <a:p>
            <a:pPr>
              <a:buFont typeface="Wingdings" charset="2"/>
              <a:buChar char="Ø"/>
            </a:pPr>
            <a:r>
              <a:rPr lang="it-IT" sz="1800" dirty="0" smtClean="0"/>
              <a:t>Il comma 3 dell’art. 23 prevede che </a:t>
            </a:r>
            <a:endParaRPr lang="it-IT" sz="1800" dirty="0"/>
          </a:p>
          <a:p>
            <a:pPr>
              <a:buFontTx/>
              <a:buChar char="-"/>
            </a:pPr>
            <a:endParaRPr lang="it-IT" sz="1800" dirty="0" smtClean="0"/>
          </a:p>
          <a:p>
            <a:pPr>
              <a:buFontTx/>
              <a:buChar char="-"/>
            </a:pPr>
            <a:r>
              <a:rPr lang="it-IT" sz="1800" dirty="0" smtClean="0"/>
              <a:t>“</a:t>
            </a:r>
            <a:r>
              <a:rPr lang="it-IT" sz="1800" i="1" strike="sngStrike" dirty="0" smtClean="0"/>
              <a:t>Con </a:t>
            </a:r>
            <a:r>
              <a:rPr lang="it-IT" sz="1800" i="1" strike="sngStrike" dirty="0"/>
              <a:t>decreto del Ministro delle infrastrutture e trasporti, su proposta del Consiglio superiore dei lavori pubblici, di concerto con il Ministro dell’ambiente e della tutela del territorio e del mare e del Ministro dei beni e delle attività culturali e del turismo </a:t>
            </a:r>
            <a:r>
              <a:rPr lang="it-IT" sz="1800" b="1" i="1" dirty="0"/>
              <a:t>Con il regolamento di cui all’articolo 216, comma 27-octies</a:t>
            </a:r>
            <a:r>
              <a:rPr lang="it-IT" sz="1800" i="1" dirty="0"/>
              <a:t> sono definiti i contenuti della progettazione nei tre livelli progettuali. Con il </a:t>
            </a:r>
            <a:r>
              <a:rPr lang="it-IT" sz="1800" i="1" strike="sngStrike" dirty="0"/>
              <a:t>decreto </a:t>
            </a:r>
            <a:r>
              <a:rPr lang="it-IT" sz="1800" i="1" dirty="0"/>
              <a:t>r</a:t>
            </a:r>
            <a:r>
              <a:rPr lang="it-IT" sz="1800" b="1" i="1" dirty="0"/>
              <a:t>egolamento</a:t>
            </a:r>
            <a:r>
              <a:rPr lang="it-IT" sz="1800" i="1" dirty="0"/>
              <a:t> di cui al primo periodo è, altresì, </a:t>
            </a:r>
            <a:r>
              <a:rPr lang="it-IT" sz="1800" i="1" u="sng" dirty="0"/>
              <a:t>determinato il contenuto minimo del quadro </a:t>
            </a:r>
            <a:r>
              <a:rPr lang="it-IT" sz="1800" i="1" u="sng" dirty="0" err="1"/>
              <a:t>esigenziale</a:t>
            </a:r>
            <a:r>
              <a:rPr lang="it-IT" sz="1800" i="1" u="sng" dirty="0"/>
              <a:t> </a:t>
            </a:r>
            <a:r>
              <a:rPr lang="it-IT" sz="1800" i="1" dirty="0"/>
              <a:t>che devono predisporre le stazioni appaltanti. Fino alla data di entrata in vigore di detto decreto regolamento, si applica l'articolo 216, comma </a:t>
            </a:r>
            <a:r>
              <a:rPr lang="it-IT" sz="1800" i="1" dirty="0" smtClean="0"/>
              <a:t>4”</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9208378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sz="1800" dirty="0"/>
          </a:p>
          <a:p>
            <a:pPr>
              <a:buFont typeface="Wingdings" charset="2"/>
              <a:buChar char="Ø"/>
            </a:pPr>
            <a:r>
              <a:rPr lang="it-IT" sz="1800" dirty="0" smtClean="0"/>
              <a:t>Per importi pari o superiori a 40.000 </a:t>
            </a:r>
            <a:r>
              <a:rPr lang="it-IT" sz="1800" dirty="0"/>
              <a:t>euro </a:t>
            </a:r>
            <a:r>
              <a:rPr lang="it-IT" sz="1800" dirty="0" smtClean="0"/>
              <a:t>e inferiori a 150.000 </a:t>
            </a:r>
            <a:r>
              <a:rPr lang="it-IT" sz="1800" dirty="0"/>
              <a:t>euro, l’articolo 36 prevedeva </a:t>
            </a:r>
            <a:r>
              <a:rPr lang="it-IT" sz="1800" dirty="0" smtClean="0"/>
              <a:t>per lavori lo </a:t>
            </a:r>
            <a:r>
              <a:rPr lang="it-IT" sz="1800" dirty="0"/>
              <a:t>svolgimento di una procedura negoziata a cui dovevano essere invitati, se esistenti, almeno 10 operatori economici; la scelta di questi ultimi doveva avvenire tramite indagine di mercato o elenchi precostituiti, garantendo il principio della </a:t>
            </a:r>
            <a:r>
              <a:rPr lang="it-IT" sz="1800" dirty="0" smtClean="0"/>
              <a:t>rotazione</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a:t>Per importi pari o superiori a 40.000 euro e inferiori </a:t>
            </a:r>
            <a:r>
              <a:rPr lang="it-IT" sz="1800" dirty="0" smtClean="0"/>
              <a:t>alla soglia comunitaria, </a:t>
            </a:r>
            <a:r>
              <a:rPr lang="it-IT" sz="1800" dirty="0"/>
              <a:t>l’articolo 36 prevedeva </a:t>
            </a:r>
            <a:r>
              <a:rPr lang="it-IT" sz="1800" dirty="0" smtClean="0"/>
              <a:t>per i servizi e le forniture lo </a:t>
            </a:r>
            <a:r>
              <a:rPr lang="it-IT" sz="1800" dirty="0"/>
              <a:t>svolgimento di una procedura negoziata a cui dovevano essere invitati, se esistenti, almeno 5</a:t>
            </a:r>
            <a:r>
              <a:rPr lang="it-IT" sz="1800" dirty="0" smtClean="0"/>
              <a:t> </a:t>
            </a:r>
            <a:r>
              <a:rPr lang="it-IT" sz="1800" dirty="0"/>
              <a:t>operatori economici; la scelta di questi ultimi doveva avvenire tramite indagine di mercato o elenchi precostituiti, garantendo il principio della rotazione</a:t>
            </a:r>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78367708"/>
      </p:ext>
    </p:extLst>
  </p:cSld>
  <p:clrMapOvr>
    <a:masterClrMapping/>
  </p:clrMapOvr>
  <p:timing>
    <p:tnLst>
      <p:par>
        <p:cTn xmlns:p14="http://schemas.microsoft.com/office/powerpoint/2010/mai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La </a:t>
            </a:r>
            <a:r>
              <a:rPr lang="it-IT" sz="1800" dirty="0"/>
              <a:t>legge </a:t>
            </a:r>
            <a:r>
              <a:rPr lang="it-IT" sz="1800" dirty="0" smtClean="0"/>
              <a:t>55/2019 </a:t>
            </a:r>
            <a:r>
              <a:rPr lang="it-IT" sz="1800" dirty="0"/>
              <a:t>introduce la possibilità per le stazioni appaltanti di procedere ad affidamento diretto anche per i contratti ricompresi tra i suddetti importi previa </a:t>
            </a:r>
            <a:r>
              <a:rPr lang="it-IT" sz="1800" dirty="0" smtClean="0"/>
              <a:t>valutazione, </a:t>
            </a:r>
            <a:r>
              <a:rPr lang="it-IT" sz="1800" dirty="0"/>
              <a:t>se esistenti, di </a:t>
            </a:r>
            <a:r>
              <a:rPr lang="it-IT" sz="1800" dirty="0" smtClean="0"/>
              <a:t>3 preventivi (per lavori) o di 5 operatori economici (per servizi e forniture)</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r>
              <a:rPr lang="it-IT" sz="1800" dirty="0" smtClean="0"/>
              <a:t>La </a:t>
            </a:r>
            <a:r>
              <a:rPr lang="it-IT" sz="1800" dirty="0"/>
              <a:t>corretta applicazione della nuova disposizione non è ancora chiara</a:t>
            </a:r>
          </a:p>
          <a:p>
            <a:pPr>
              <a:buFont typeface="Wingdings" charset="2"/>
              <a:buChar char="Ø"/>
            </a:pPr>
            <a:endParaRPr lang="it-IT" sz="1800" dirty="0"/>
          </a:p>
          <a:p>
            <a:pPr marL="0" indent="0">
              <a:buNone/>
            </a:pPr>
            <a:endParaRPr lang="it-IT" dirty="0"/>
          </a:p>
          <a:p>
            <a:pPr marL="0" indent="0">
              <a:buNone/>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96600526"/>
      </p:ext>
    </p:extLst>
  </p:cSld>
  <p:clrMapOvr>
    <a:masterClrMapping/>
  </p:clrMapOvr>
  <p:timing>
    <p:tnLst>
      <p:par>
        <p:cTn xmlns:p14="http://schemas.microsoft.com/office/powerpoint/2010/mai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Dall’esame della norma e dalla sua ratio sembrerebbe che:</a:t>
            </a:r>
          </a:p>
          <a:p>
            <a:pPr>
              <a:buFontTx/>
              <a:buChar char="-"/>
            </a:pPr>
            <a:endParaRPr lang="it-IT" sz="1800" dirty="0"/>
          </a:p>
          <a:p>
            <a:pPr>
              <a:buFontTx/>
              <a:buChar char="-"/>
            </a:pPr>
            <a:endParaRPr lang="it-IT" sz="1800" dirty="0" smtClean="0"/>
          </a:p>
          <a:p>
            <a:pPr>
              <a:buFontTx/>
              <a:buChar char="-"/>
            </a:pPr>
            <a:r>
              <a:rPr lang="it-IT" sz="1800" dirty="0" smtClean="0"/>
              <a:t>L’amministrazione </a:t>
            </a:r>
            <a:r>
              <a:rPr lang="it-IT" sz="1800" dirty="0"/>
              <a:t>debba osservare le regole previste per gli affidamenti diretti di cui all’art. 36 comma 2 </a:t>
            </a:r>
            <a:r>
              <a:rPr lang="it-IT" sz="1800" dirty="0" err="1"/>
              <a:t>lett</a:t>
            </a:r>
            <a:r>
              <a:rPr lang="it-IT" sz="1800" dirty="0"/>
              <a:t>. a)</a:t>
            </a:r>
          </a:p>
          <a:p>
            <a:pPr>
              <a:buFontTx/>
              <a:buChar char="-"/>
            </a:pPr>
            <a:endParaRPr lang="it-IT" sz="1800" dirty="0"/>
          </a:p>
          <a:p>
            <a:pPr>
              <a:buFontTx/>
              <a:buChar char="-"/>
            </a:pPr>
            <a:r>
              <a:rPr lang="it-IT" sz="1800" dirty="0"/>
              <a:t>Con l’integrazione </a:t>
            </a:r>
            <a:r>
              <a:rPr lang="it-IT" sz="1800" dirty="0" smtClean="0"/>
              <a:t>dell’obbligo di </a:t>
            </a:r>
            <a:r>
              <a:rPr lang="it-IT" sz="1800" dirty="0"/>
              <a:t>consultazione/verifica delle offerte di almeno 3 operatori economici (per lavori) e di 5 operatori economici per servizi e forniture</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10116933"/>
      </p:ext>
    </p:extLst>
  </p:cSld>
  <p:clrMapOvr>
    <a:masterClrMapping/>
  </p:clrMapOvr>
  <p:timing>
    <p:tnLst>
      <p:par>
        <p:cTn xmlns:p14="http://schemas.microsoft.com/office/powerpoint/2010/mai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 valutazione dovrebbe intendersi nel senso di richiedere dei preventivi/offerte (nel rispetto dei principi di segretezza)</a:t>
            </a:r>
          </a:p>
          <a:p>
            <a:pPr>
              <a:buFont typeface="Wingdings" charset="2"/>
              <a:buChar char="Ø"/>
            </a:pPr>
            <a:endParaRPr lang="it-IT" sz="1800" dirty="0"/>
          </a:p>
          <a:p>
            <a:pPr>
              <a:buFont typeface="Wingdings" charset="2"/>
              <a:buChar char="Ø"/>
            </a:pPr>
            <a:r>
              <a:rPr lang="it-IT" sz="1800" dirty="0" smtClean="0"/>
              <a:t>In sostanza l’amministrazione procederà con l’affidamento diretto dopo aver esaminato i preventivi/offerte presentate da almeno 3 operatori economici (per lavori) o 5 operatori economici (per servizi e forniture)</a:t>
            </a:r>
          </a:p>
          <a:p>
            <a:pPr>
              <a:buFont typeface="Wingdings" charset="2"/>
              <a:buChar char="Ø"/>
            </a:pPr>
            <a:endParaRPr lang="it-IT" sz="1800" dirty="0" smtClean="0"/>
          </a:p>
          <a:p>
            <a:pPr>
              <a:buFont typeface="Wingdings" charset="2"/>
              <a:buChar char="Ø"/>
            </a:pPr>
            <a:r>
              <a:rPr lang="it-IT" sz="1800" dirty="0" smtClean="0"/>
              <a:t>I preventivi/offerte saranno richieste agli operatori economici selezionati tramite un Avviso pubblico o un elenco (anche telematico) </a:t>
            </a:r>
          </a:p>
          <a:p>
            <a:pPr marL="0" indent="0">
              <a:buNone/>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08083539"/>
      </p:ext>
    </p:extLst>
  </p:cSld>
  <p:clrMapOvr>
    <a:masterClrMapping/>
  </p:clrMapOvr>
  <p:timing>
    <p:tnLst>
      <p:par>
        <p:cTn xmlns:p14="http://schemas.microsoft.com/office/powerpoint/2010/mai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cs typeface="Times New Roman"/>
              </a:rPr>
              <a:t>Secondo il Tar Sardegna l’affidamento diretto ex art.  36 comma 2 </a:t>
            </a:r>
            <a:r>
              <a:rPr lang="it-IT" sz="1800" dirty="0" err="1">
                <a:cs typeface="Times New Roman"/>
              </a:rPr>
              <a:t>lett</a:t>
            </a:r>
            <a:r>
              <a:rPr lang="it-IT" sz="1800" dirty="0">
                <a:cs typeface="Times New Roman"/>
              </a:rPr>
              <a:t>. b) (richiesta di 3 preventivi) avrebbe introdotto delle differenze rispetto alla vecchia procedura negoziata </a:t>
            </a:r>
          </a:p>
          <a:p>
            <a:endParaRPr lang="it-IT" sz="1800" dirty="0">
              <a:cs typeface="Times New Roman"/>
            </a:endParaRPr>
          </a:p>
          <a:p>
            <a:pPr>
              <a:buFontTx/>
              <a:buChar char="-"/>
            </a:pPr>
            <a:r>
              <a:rPr lang="it-IT" sz="1800" dirty="0">
                <a:cs typeface="Times New Roman"/>
              </a:rPr>
              <a:t>“</a:t>
            </a:r>
            <a:r>
              <a:rPr lang="it-IT" sz="1800" i="1" dirty="0">
                <a:cs typeface="Times New Roman"/>
              </a:rPr>
              <a:t>sono, in questa fase cautelare, da tenere in debito conto le esigenze imperative connesse a un interesse generale all' esecuzione dell’opera, esigenze che vanno raffrontate con </a:t>
            </a:r>
            <a:r>
              <a:rPr lang="it-IT" sz="1800" b="1" i="1" u="sng" dirty="0">
                <a:cs typeface="Times New Roman"/>
              </a:rPr>
              <a:t>il bene della vita cui aspira la ricorrente che è costituito dalla riedizione della procedura che</a:t>
            </a:r>
            <a:r>
              <a:rPr lang="it-IT" sz="1800" i="1" dirty="0">
                <a:cs typeface="Times New Roman"/>
              </a:rPr>
              <a:t>, </a:t>
            </a:r>
            <a:r>
              <a:rPr lang="it-IT" sz="1800" b="1" i="1" u="sng" dirty="0">
                <a:cs typeface="Times New Roman"/>
              </a:rPr>
              <a:t>dopo la legge 55/2019, è un affidamento diretto previa valutazione di tre preventivi e non una procedura negoziata con le relative formalità</a:t>
            </a:r>
            <a:r>
              <a:rPr lang="it-IT" sz="1800" b="1" u="sng" dirty="0" smtClean="0">
                <a:cs typeface="Times New Roman"/>
              </a:rPr>
              <a:t>” </a:t>
            </a:r>
            <a:r>
              <a:rPr lang="it-IT" sz="1800" dirty="0" smtClean="0">
                <a:cs typeface="Times New Roman"/>
              </a:rPr>
              <a:t>(Tar Sardegna Decreto n. 212 del 30.08.2019)</a:t>
            </a:r>
            <a:endParaRPr lang="it-IT" sz="1800" dirty="0">
              <a:cs typeface="Times New Roman"/>
            </a:endParaRPr>
          </a:p>
          <a:p>
            <a:pPr>
              <a:buFontTx/>
              <a:buChar char="-"/>
            </a:pPr>
            <a:endParaRPr lang="it-IT" sz="1800" dirty="0">
              <a:cs typeface="Times New Roman"/>
            </a:endParaRP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5451669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371600"/>
            <a:ext cx="8229600" cy="5334000"/>
          </a:xfrm>
        </p:spPr>
        <p:txBody>
          <a:bodyPr/>
          <a:lstStyle/>
          <a:p>
            <a:pPr>
              <a:buFont typeface="Wingdings" charset="2"/>
              <a:buChar char="Ø"/>
            </a:pPr>
            <a:r>
              <a:rPr lang="it-IT" sz="2000" dirty="0" smtClean="0"/>
              <a:t> </a:t>
            </a:r>
            <a:r>
              <a:rPr lang="it-IT" sz="1800" dirty="0" smtClean="0"/>
              <a:t>Il nuova art. 36 comma 2 </a:t>
            </a:r>
            <a:r>
              <a:rPr lang="it-IT" sz="1800" dirty="0" err="1" smtClean="0"/>
              <a:t>lett</a:t>
            </a:r>
            <a:r>
              <a:rPr lang="it-IT" sz="1800" dirty="0" smtClean="0"/>
              <a:t>. </a:t>
            </a:r>
            <a:r>
              <a:rPr lang="it-IT" sz="1800" dirty="0"/>
              <a:t>b</a:t>
            </a:r>
            <a:r>
              <a:rPr lang="it-IT" sz="1800" dirty="0" smtClean="0"/>
              <a:t>) del Codice si applica anche ai servizi di ingegneria e architettura di importo inferiore a € 100.000</a:t>
            </a:r>
          </a:p>
          <a:p>
            <a:pPr>
              <a:buFont typeface="Wingdings" charset="2"/>
              <a:buChar char="Ø"/>
            </a:pPr>
            <a:endParaRPr lang="it-IT" sz="1800" dirty="0"/>
          </a:p>
          <a:p>
            <a:pPr>
              <a:buFont typeface="Wingdings" charset="2"/>
              <a:buChar char="Ø"/>
            </a:pPr>
            <a:r>
              <a:rPr lang="it-IT" sz="1800" dirty="0" smtClean="0"/>
              <a:t>Art. 157 comma 2 </a:t>
            </a:r>
          </a:p>
          <a:p>
            <a:pPr marL="0" indent="0">
              <a:buNone/>
            </a:pPr>
            <a:endParaRPr lang="it-IT" sz="1800" dirty="0" smtClean="0"/>
          </a:p>
          <a:p>
            <a:pPr>
              <a:buFontTx/>
              <a:buChar char="-"/>
            </a:pPr>
            <a:r>
              <a:rPr lang="it-IT" sz="1800" dirty="0" smtClean="0"/>
              <a:t>“</a:t>
            </a:r>
            <a:r>
              <a:rPr lang="it-IT" sz="1800" i="1" dirty="0" smtClean="0"/>
              <a:t>Gli </a:t>
            </a:r>
            <a:r>
              <a:rPr lang="it-IT" sz="1800" i="1" dirty="0"/>
              <a:t>incarichi di progettazione, di coordinamento della sicurezza in fase di progettazione, di direzione dei lavori, di direzione dell’esecuzione, di coordinamento della sicurezza in fase di esecuzione e di collaudo di importo pari o superiore a 40.000 e inferiore a 100.000 euro possono essere affidati dalle stazioni appaltanti a cura del responsabile del procedimento, nel rispetto dei principi di non discriminazione, parità di trattamento, proporzionalità e trasparenza, e secondo la procedura prevista </a:t>
            </a:r>
            <a:r>
              <a:rPr lang="it-IT" sz="1800" b="1" i="1" u="sng" dirty="0"/>
              <a:t>dall'articolo 36, comma 2, lettera b)</a:t>
            </a:r>
            <a:r>
              <a:rPr lang="it-IT" sz="1800" i="1" dirty="0"/>
              <a:t>; l'invito è rivolto ad almeno cinque soggetti, se sussistono in tale numero aspiranti idonei nel rispetto del criterio di rotazione degli </a:t>
            </a:r>
            <a:r>
              <a:rPr lang="it-IT" sz="1800" i="1" dirty="0" smtClean="0"/>
              <a:t>inviti”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75955307"/>
      </p:ext>
    </p:extLst>
  </p:cSld>
  <p:clrMapOvr>
    <a:masterClrMapping/>
  </p:clrMapOvr>
  <p:timing>
    <p:tnLst>
      <p:par>
        <p:cTn xmlns:p14="http://schemas.microsoft.com/office/powerpoint/2010/mai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dirty="0" smtClean="0"/>
          </a:p>
          <a:p>
            <a:pPr marL="0" indent="0" algn="ctr">
              <a:buNone/>
            </a:pPr>
            <a:endParaRPr lang="it-IT" dirty="0"/>
          </a:p>
          <a:p>
            <a:pPr marL="0" indent="0" algn="ctr">
              <a:buNone/>
            </a:pPr>
            <a:r>
              <a:rPr lang="it-IT" dirty="0" smtClean="0"/>
              <a:t>La procedura negoziata per</a:t>
            </a:r>
          </a:p>
          <a:p>
            <a:pPr marL="0" indent="0" algn="ctr">
              <a:buNone/>
            </a:pPr>
            <a:r>
              <a:rPr lang="it-IT" dirty="0"/>
              <a:t>lavori di importo pari o superiore a euro </a:t>
            </a:r>
            <a:r>
              <a:rPr lang="it-IT" dirty="0" smtClean="0"/>
              <a:t>150.000 </a:t>
            </a:r>
            <a:r>
              <a:rPr lang="it-IT" dirty="0"/>
              <a:t>euro e inferiore a </a:t>
            </a:r>
            <a:r>
              <a:rPr lang="it-IT" dirty="0" smtClean="0"/>
              <a:t>350.000</a:t>
            </a: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87005196"/>
      </p:ext>
    </p:extLst>
  </p:cSld>
  <p:clrMapOvr>
    <a:masterClrMapping/>
  </p:clrMapOvr>
  <p:timing>
    <p:tnLst>
      <p:par>
        <p:cTn xmlns:p14="http://schemas.microsoft.com/office/powerpoint/2010/mai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La </a:t>
            </a:r>
            <a:r>
              <a:rPr lang="it-IT" sz="1800" dirty="0" err="1" smtClean="0"/>
              <a:t>lett</a:t>
            </a:r>
            <a:r>
              <a:rPr lang="it-IT" sz="1800" dirty="0" smtClean="0"/>
              <a:t>. </a:t>
            </a:r>
            <a:r>
              <a:rPr lang="it-IT" sz="1800" dirty="0"/>
              <a:t>c</a:t>
            </a:r>
            <a:r>
              <a:rPr lang="it-IT" sz="1800" dirty="0" smtClean="0"/>
              <a:t>) viene abrogata</a:t>
            </a:r>
          </a:p>
          <a:p>
            <a:pPr>
              <a:buFont typeface="Wingdings" charset="2"/>
              <a:buChar char="Ø"/>
            </a:pPr>
            <a:endParaRPr lang="it-IT" sz="1800" dirty="0"/>
          </a:p>
          <a:p>
            <a:pPr>
              <a:buFontTx/>
              <a:buChar char="-"/>
            </a:pPr>
            <a:r>
              <a:rPr lang="it-IT" sz="1800" dirty="0" smtClean="0"/>
              <a:t>“</a:t>
            </a:r>
            <a:r>
              <a:rPr lang="it-IT" sz="1800" i="1" strike="sngStrike" dirty="0" smtClean="0"/>
              <a:t>c</a:t>
            </a:r>
            <a:r>
              <a:rPr lang="it-IT" sz="1800" i="1" strike="sngStrike" dirty="0"/>
              <a:t>) per i lavori di importo pari o superiore a 150.000 euro e inferiore a 1.000.000 di euro, mediante procedura negoziata con consultazione di almeno quindici operatori economici, ove esistenti, nel rispetto di un criterio di rotazione degli inviti, individuati sulla base di indagini di mercato o tramite elenchi di operatori economici. L’avviso sui risultati della procedura di affidamento, contiene l’indicazione anche dei soggetti </a:t>
            </a:r>
            <a:r>
              <a:rPr lang="it-IT" sz="1800" i="1" strike="sngStrike" dirty="0" smtClean="0"/>
              <a:t>invitati”</a:t>
            </a:r>
          </a:p>
          <a:p>
            <a:pPr>
              <a:buFontTx/>
              <a:buChar char="-"/>
            </a:pPr>
            <a:r>
              <a:rPr lang="it-IT" sz="1800" i="1" strike="sngStrike" dirty="0" smtClean="0"/>
              <a:t> </a:t>
            </a:r>
            <a:endParaRPr lang="it-IT" sz="1800" i="1" strike="sngStrike"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32422145"/>
      </p:ext>
    </p:extLst>
  </p:cSld>
  <p:clrMapOvr>
    <a:masterClrMapping/>
  </p:clrMapOvr>
  <p:timing>
    <p:tnLst>
      <p:par>
        <p:cTn xmlns:p14="http://schemas.microsoft.com/office/powerpoint/2010/mai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sostituita con la seguente</a:t>
            </a:r>
          </a:p>
          <a:p>
            <a:pPr>
              <a:buFont typeface="Wingdings" charset="2"/>
              <a:buChar char="Ø"/>
            </a:pPr>
            <a:endParaRPr lang="it-IT" sz="1800" dirty="0"/>
          </a:p>
          <a:p>
            <a:pPr>
              <a:buFontTx/>
              <a:buChar char="-"/>
            </a:pPr>
            <a:r>
              <a:rPr lang="it-IT" sz="1800" dirty="0" smtClean="0"/>
              <a:t>“</a:t>
            </a:r>
            <a:r>
              <a:rPr lang="it-IT" sz="1800" b="1" i="1" dirty="0" smtClean="0"/>
              <a:t>c</a:t>
            </a:r>
            <a:r>
              <a:rPr lang="it-IT" sz="1800" b="1" i="1" dirty="0"/>
              <a:t>) per affidamenti di lavori di importo pari o superiore a 150.000 euro e inferiore a 350.000 euro, mediante la procedura negoziata di cui all’articolo 63 previa consultazione, ove esistenti, di almeno dieci operatori economici, nel rispetto di un criterio di rotazione degli inviti, individuati sulla base di indagini di mercato o tramite elenchi di operatori economici. L’avviso sui risultati della procedura di affidamento contiene l’indicazione anche dei soggetti </a:t>
            </a:r>
            <a:r>
              <a:rPr lang="it-IT" sz="1800" b="1" i="1" dirty="0" smtClean="0"/>
              <a:t>invitati</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36432609"/>
      </p:ext>
    </p:extLst>
  </p:cSld>
  <p:clrMapOvr>
    <a:masterClrMapping/>
  </p:clrMapOvr>
  <p:timing>
    <p:tnLst>
      <p:par>
        <p:cTn xmlns:p14="http://schemas.microsoft.com/office/powerpoint/2010/mai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Quindi:</a:t>
            </a:r>
          </a:p>
          <a:p>
            <a:pPr>
              <a:buFont typeface="Wingdings" charset="2"/>
              <a:buChar char="Ø"/>
            </a:pPr>
            <a:endParaRPr lang="it-IT" sz="1800" dirty="0"/>
          </a:p>
          <a:p>
            <a:pPr>
              <a:buFont typeface="Wingdings" charset="2"/>
              <a:buChar char="§"/>
            </a:pPr>
            <a:endParaRPr lang="it-IT" sz="1800" dirty="0" smtClean="0"/>
          </a:p>
          <a:p>
            <a:pPr>
              <a:buFont typeface="Wingdings" charset="2"/>
              <a:buChar char="§"/>
            </a:pPr>
            <a:r>
              <a:rPr lang="it-IT" sz="1800" dirty="0" smtClean="0"/>
              <a:t>Lavori =&gt; 150.000 e &lt; 350.000</a:t>
            </a:r>
            <a:endParaRPr lang="it-IT" sz="1800" dirty="0"/>
          </a:p>
          <a:p>
            <a:pPr>
              <a:buFont typeface="Wingdings" charset="2"/>
              <a:buChar char="§"/>
            </a:pPr>
            <a:r>
              <a:rPr lang="it-IT" sz="1800" dirty="0" smtClean="0"/>
              <a:t>procedura negoziata ex art. 63 </a:t>
            </a:r>
            <a:r>
              <a:rPr lang="it-IT" sz="1800" dirty="0" err="1" smtClean="0"/>
              <a:t>D.Lgs.</a:t>
            </a:r>
            <a:r>
              <a:rPr lang="it-IT" sz="1800" dirty="0" smtClean="0"/>
              <a:t> 50/2016</a:t>
            </a:r>
          </a:p>
          <a:p>
            <a:pPr>
              <a:buFont typeface="Wingdings" charset="2"/>
              <a:buChar char="§"/>
            </a:pPr>
            <a:r>
              <a:rPr lang="it-IT" sz="1800" dirty="0" smtClean="0"/>
              <a:t>con consultazione di almeno 10 operatori economici</a:t>
            </a:r>
          </a:p>
          <a:p>
            <a:pPr>
              <a:buFont typeface="Wingdings" charset="2"/>
              <a:buChar char="§"/>
            </a:pPr>
            <a:r>
              <a:rPr lang="it-IT" sz="1800" dirty="0" smtClean="0"/>
              <a:t>Selezione tramite indagine di mercato o elenchi di operatori</a:t>
            </a:r>
          </a:p>
          <a:p>
            <a:pPr>
              <a:buFont typeface="Wingdings" charset="2"/>
              <a:buChar char="§"/>
            </a:pPr>
            <a:r>
              <a:rPr lang="it-IT" sz="1800" dirty="0" smtClean="0"/>
              <a:t>Rispetto del principio di rotazione</a:t>
            </a:r>
          </a:p>
          <a:p>
            <a:pPr>
              <a:buFontTx/>
              <a:buChar char="-"/>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9279205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endParaRPr lang="it-IT" sz="1800" dirty="0" smtClean="0"/>
          </a:p>
          <a:p>
            <a:pPr>
              <a:buFont typeface="Wingdings" charset="2"/>
              <a:buChar char="Ø"/>
            </a:pPr>
            <a:r>
              <a:rPr lang="it-IT" sz="1800" dirty="0" smtClean="0"/>
              <a:t>Ai sensi dell’art. 3 comma 1 </a:t>
            </a:r>
            <a:r>
              <a:rPr lang="it-IT" sz="1800" dirty="0" err="1" smtClean="0"/>
              <a:t>lett</a:t>
            </a:r>
            <a:r>
              <a:rPr lang="it-IT" sz="1800" dirty="0" smtClean="0"/>
              <a:t>. </a:t>
            </a:r>
            <a:r>
              <a:rPr lang="it-IT" sz="1800" dirty="0" err="1" smtClean="0"/>
              <a:t>ggggg</a:t>
            </a:r>
            <a:r>
              <a:rPr lang="it-IT" sz="1800" dirty="0" err="1"/>
              <a:t>-nonies</a:t>
            </a:r>
            <a:r>
              <a:rPr lang="it-IT" sz="1800" dirty="0"/>
              <a:t>) </a:t>
            </a:r>
            <a:r>
              <a:rPr lang="it-IT" sz="1800" dirty="0" smtClean="0"/>
              <a:t>per «</a:t>
            </a:r>
            <a:r>
              <a:rPr lang="it-IT" sz="1800" dirty="0"/>
              <a:t>quadro </a:t>
            </a:r>
            <a:r>
              <a:rPr lang="it-IT" sz="1800" dirty="0" err="1"/>
              <a:t>esigenziale</a:t>
            </a:r>
            <a:r>
              <a:rPr lang="it-IT" sz="1800" dirty="0" smtClean="0"/>
              <a:t>» si intende</a:t>
            </a:r>
          </a:p>
          <a:p>
            <a:pPr>
              <a:buFont typeface="Wingdings" charset="2"/>
              <a:buChar char="Ø"/>
            </a:pPr>
            <a:endParaRPr lang="it-IT" sz="1800" dirty="0"/>
          </a:p>
          <a:p>
            <a:pPr>
              <a:buFontTx/>
              <a:buChar char="-"/>
            </a:pPr>
            <a:r>
              <a:rPr lang="it-IT" sz="1800" dirty="0" smtClean="0"/>
              <a:t>“</a:t>
            </a:r>
            <a:r>
              <a:rPr lang="it-IT" sz="1800" i="1" dirty="0" smtClean="0"/>
              <a:t>il </a:t>
            </a:r>
            <a:r>
              <a:rPr lang="it-IT" sz="1800" i="1" dirty="0"/>
              <a:t>documento che viene redatto ed approvato dall'amministrazione in fase antecedente alla programmazione dell'intervento e che individua, sulla base dei dati disponibili, in relazione alla tipologia dell'opera o dell'intervento da realizzare gli obiettivi generali da perseguire attraverso la realizzazione dell'intervento, i fabbisogni della collettività posti a base dell'intervento, le specifiche esigenze qualitative e quantitative che devono essere soddisfatte attraverso la realizzazione dell'intervento, anche in relazione alla specifica tipologia di utenza alla quale gli interventi stessi sono </a:t>
            </a:r>
            <a:r>
              <a:rPr lang="it-IT" sz="1800" i="1" dirty="0" smtClean="0"/>
              <a:t>destinati”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6934712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La procedura negoziata di cui all’art. 63 comma 6 del </a:t>
            </a:r>
            <a:r>
              <a:rPr lang="it-IT" sz="1800" dirty="0" err="1" smtClean="0"/>
              <a:t>D.Lgs.</a:t>
            </a:r>
            <a:r>
              <a:rPr lang="it-IT" sz="1800" dirty="0" smtClean="0"/>
              <a:t> 50/2016</a:t>
            </a:r>
          </a:p>
          <a:p>
            <a:pPr>
              <a:buFont typeface="Wingdings" charset="2"/>
              <a:buChar char="Ø"/>
            </a:pPr>
            <a:endParaRPr lang="it-IT" sz="1800" dirty="0"/>
          </a:p>
          <a:p>
            <a:pPr>
              <a:buFontTx/>
              <a:buChar char="-"/>
            </a:pPr>
            <a:r>
              <a:rPr lang="it-IT" sz="1800" dirty="0" smtClean="0"/>
              <a:t>“</a:t>
            </a:r>
            <a:r>
              <a:rPr lang="it-IT" sz="1800" i="1" dirty="0" smtClean="0"/>
              <a:t>Le </a:t>
            </a:r>
            <a:r>
              <a:rPr lang="it-IT" sz="1800" i="1" dirty="0"/>
              <a:t>amministrazioni aggiudicatrici individuano gli operatori economici da consultare sulla base di informazioni riguardanti le caratteristiche di qualificazione economica e finanziaria e tecniche e professionali desunte dal mercato, nel rispetto dei principi di trasparenza, concorrenza, rotazione, e selezionano almeno cinque operatori economici, se sussistono in tale numero soggetti idonei. L'amministrazione aggiudicatrice sceglie l'operatore economico che ha offerto le condizioni più vantaggiose, ai sensi dell'articolo 95, previa verifica del possesso dei requisiti di partecipazione previsti per l'affidamento di contratti di uguale importo mediante procedura aperta, ristretta o mediante procedura competitiva con </a:t>
            </a:r>
            <a:r>
              <a:rPr lang="it-IT" sz="1800" i="1" dirty="0" smtClean="0"/>
              <a:t>negoziazione”</a:t>
            </a:r>
          </a:p>
          <a:p>
            <a:pPr>
              <a:buFontTx/>
              <a:buChar char="-"/>
            </a:pPr>
            <a:endParaRPr lang="it-IT" sz="1800" i="1" dirty="0" smtClean="0"/>
          </a:p>
          <a:p>
            <a:pPr>
              <a:buFont typeface="Wingdings" charset="2"/>
              <a:buChar char="Ø"/>
            </a:pPr>
            <a:endParaRPr lang="it-IT" i="1"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88789429"/>
      </p:ext>
    </p:extLst>
  </p:cSld>
  <p:clrMapOvr>
    <a:masterClrMapping/>
  </p:clrMapOvr>
  <p:timing>
    <p:tnLst>
      <p:par>
        <p:cTn xmlns:p14="http://schemas.microsoft.com/office/powerpoint/2010/mai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dirty="0" smtClean="0"/>
          </a:p>
          <a:p>
            <a:pPr marL="0" indent="0" algn="ctr">
              <a:buNone/>
            </a:pPr>
            <a:r>
              <a:rPr lang="it-IT" dirty="0" smtClean="0"/>
              <a:t>La </a:t>
            </a:r>
            <a:r>
              <a:rPr lang="it-IT" dirty="0"/>
              <a:t>procedura negoziata per </a:t>
            </a:r>
          </a:p>
          <a:p>
            <a:pPr marL="0" indent="0" algn="ctr">
              <a:buNone/>
            </a:pPr>
            <a:r>
              <a:rPr lang="it-IT" dirty="0" smtClean="0"/>
              <a:t> lavori </a:t>
            </a:r>
            <a:r>
              <a:rPr lang="it-IT" dirty="0"/>
              <a:t>di importo pari o superiore a euro 350.000,00 euro e inferiore a 1.000.000,00 euro</a:t>
            </a:r>
          </a:p>
          <a:p>
            <a:pPr algn="ct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44424078"/>
      </p:ext>
    </p:extLst>
  </p:cSld>
  <p:clrMapOvr>
    <a:masterClrMapping/>
  </p:clrMapOvr>
  <p:timing>
    <p:tnLst>
      <p:par>
        <p:cTn xmlns:p14="http://schemas.microsoft.com/office/powerpoint/2010/mai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Viene introdotta la </a:t>
            </a:r>
            <a:r>
              <a:rPr lang="it-IT" sz="1800" dirty="0" err="1" smtClean="0"/>
              <a:t>lett</a:t>
            </a:r>
            <a:r>
              <a:rPr lang="it-IT" sz="1800" dirty="0" smtClean="0"/>
              <a:t>. c-bis secondo cui</a:t>
            </a:r>
          </a:p>
          <a:p>
            <a:pPr>
              <a:buFont typeface="Wingdings" charset="2"/>
              <a:buChar char="Ø"/>
            </a:pPr>
            <a:endParaRPr lang="it-IT" sz="1800" dirty="0"/>
          </a:p>
          <a:p>
            <a:pPr>
              <a:buFontTx/>
              <a:buChar char="-"/>
            </a:pPr>
            <a:endParaRPr lang="it-IT" sz="1800" b="1" i="1" dirty="0" smtClean="0"/>
          </a:p>
          <a:p>
            <a:pPr>
              <a:buFontTx/>
              <a:buChar char="-"/>
            </a:pPr>
            <a:r>
              <a:rPr lang="it-IT" sz="1800" b="1" i="1" dirty="0" smtClean="0"/>
              <a:t>“c</a:t>
            </a:r>
            <a:r>
              <a:rPr lang="it-IT" sz="1800" b="1" i="1" dirty="0"/>
              <a:t>-bis) per affidamenti di lavori di importo pari o superiore a 350.000 euro e inferiore a 1.000.000 di euro, mediante la procedura negoziata di cui all’articolo 63 previa consultazione, ove esistenti, di almeno quindici operatori economici, nel rispetto di un criterio di rotazione degli inviti, individuati sulla base di indagini di mercato o tramite elenchi di operatori economici. L’avviso sui risultati della procedura di affidamento contiene l’indicazione anche dei soggetti </a:t>
            </a:r>
            <a:r>
              <a:rPr lang="it-IT" sz="1800" b="1" i="1" dirty="0" smtClean="0"/>
              <a:t>invitati”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938284262"/>
      </p:ext>
    </p:extLst>
  </p:cSld>
  <p:clrMapOvr>
    <a:masterClrMapping/>
  </p:clrMapOvr>
  <p:timing>
    <p:tnLst>
      <p:par>
        <p:cTn xmlns:p14="http://schemas.microsoft.com/office/powerpoint/2010/mai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Quindi:</a:t>
            </a:r>
          </a:p>
          <a:p>
            <a:pPr>
              <a:buFont typeface="Wingdings" charset="2"/>
              <a:buChar char="Ø"/>
            </a:pPr>
            <a:endParaRPr lang="it-IT" sz="1800" dirty="0"/>
          </a:p>
          <a:p>
            <a:pPr>
              <a:buFont typeface="Wingdings" charset="2"/>
              <a:buChar char="§"/>
            </a:pPr>
            <a:endParaRPr lang="it-IT" sz="1800" dirty="0" smtClean="0"/>
          </a:p>
          <a:p>
            <a:pPr>
              <a:buFont typeface="Wingdings" charset="2"/>
              <a:buChar char="§"/>
            </a:pPr>
            <a:r>
              <a:rPr lang="it-IT" sz="1800" dirty="0" smtClean="0"/>
              <a:t>Lavori =&gt; 350.000 e &lt; 1000.000</a:t>
            </a:r>
            <a:endParaRPr lang="it-IT" sz="1800" dirty="0"/>
          </a:p>
          <a:p>
            <a:pPr>
              <a:buFont typeface="Wingdings" charset="2"/>
              <a:buChar char="§"/>
            </a:pPr>
            <a:r>
              <a:rPr lang="it-IT" sz="1800" dirty="0"/>
              <a:t>procedura negoziata ex art. 63 </a:t>
            </a:r>
            <a:r>
              <a:rPr lang="it-IT" sz="1800" dirty="0" err="1"/>
              <a:t>D.Lgs.</a:t>
            </a:r>
            <a:r>
              <a:rPr lang="it-IT" sz="1800" dirty="0"/>
              <a:t> 50/2016</a:t>
            </a:r>
          </a:p>
          <a:p>
            <a:pPr>
              <a:buFont typeface="Wingdings" charset="2"/>
              <a:buChar char="§"/>
            </a:pPr>
            <a:r>
              <a:rPr lang="it-IT" sz="1800" dirty="0"/>
              <a:t>con consultazione di almeno </a:t>
            </a:r>
            <a:r>
              <a:rPr lang="it-IT" sz="1800" dirty="0" smtClean="0"/>
              <a:t>15 </a:t>
            </a:r>
            <a:r>
              <a:rPr lang="it-IT" sz="1800" dirty="0"/>
              <a:t>operatori economici</a:t>
            </a:r>
          </a:p>
          <a:p>
            <a:pPr>
              <a:buFont typeface="Wingdings" charset="2"/>
              <a:buChar char="§"/>
            </a:pPr>
            <a:r>
              <a:rPr lang="it-IT" sz="1800" dirty="0"/>
              <a:t>Selezione tramite indagine di mercato o elenchi di operatori</a:t>
            </a:r>
          </a:p>
          <a:p>
            <a:pPr>
              <a:buFont typeface="Wingdings" charset="2"/>
              <a:buChar char="§"/>
            </a:pPr>
            <a:r>
              <a:rPr lang="it-IT" sz="1800" dirty="0"/>
              <a:t>Rispetto del principio di rotazione</a:t>
            </a:r>
          </a:p>
          <a:p>
            <a:pPr>
              <a:buFont typeface="Wingdings" charset="2"/>
              <a:buChar char="§"/>
            </a:pPr>
            <a:r>
              <a:rPr lang="it-IT" sz="1800" dirty="0" smtClean="0"/>
              <a:t>Si applica il termine dilatorio del 35 giorni</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942362630"/>
      </p:ext>
    </p:extLst>
  </p:cSld>
  <p:clrMapOvr>
    <a:masterClrMapping/>
  </p:clrMapOvr>
  <p:timing>
    <p:tnLst>
      <p:par>
        <p:cTn xmlns:p14="http://schemas.microsoft.com/office/powerpoint/2010/mai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Lavori di importo pari o superiore a € 1.000.000 e inferiore alla soglia comunitaria </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28872697"/>
      </p:ext>
    </p:extLst>
  </p:cSld>
  <p:clrMapOvr>
    <a:masterClrMapping/>
  </p:clrMapOvr>
  <p:timing>
    <p:tnLst>
      <p:par>
        <p:cTn xmlns:p14="http://schemas.microsoft.com/office/powerpoint/2010/mai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Viene abrogata la </a:t>
            </a:r>
            <a:r>
              <a:rPr lang="it-IT" sz="1800" dirty="0" err="1" smtClean="0"/>
              <a:t>lett</a:t>
            </a:r>
            <a:r>
              <a:rPr lang="it-IT" sz="1800" dirty="0" smtClean="0"/>
              <a:t>. </a:t>
            </a:r>
            <a:r>
              <a:rPr lang="it-IT" sz="1800" dirty="0"/>
              <a:t>d</a:t>
            </a:r>
            <a:r>
              <a:rPr lang="it-IT" sz="1800" dirty="0" smtClean="0"/>
              <a:t>) </a:t>
            </a:r>
          </a:p>
          <a:p>
            <a:pPr marL="0" indent="0">
              <a:buNone/>
            </a:pPr>
            <a:endParaRPr lang="it-IT" sz="1800" dirty="0" smtClean="0"/>
          </a:p>
          <a:p>
            <a:pPr>
              <a:buFontTx/>
              <a:buChar char="-"/>
            </a:pPr>
            <a:endParaRPr lang="it-IT" sz="1800" dirty="0" smtClean="0"/>
          </a:p>
          <a:p>
            <a:pPr>
              <a:buFontTx/>
              <a:buChar char="-"/>
            </a:pPr>
            <a:endParaRPr lang="it-IT" sz="1800" dirty="0"/>
          </a:p>
          <a:p>
            <a:pPr>
              <a:buFontTx/>
              <a:buChar char="-"/>
            </a:pPr>
            <a:r>
              <a:rPr lang="it-IT" sz="1800" dirty="0" smtClean="0"/>
              <a:t>“</a:t>
            </a:r>
            <a:r>
              <a:rPr lang="it-IT" sz="1800" strike="sngStrike" dirty="0" smtClean="0"/>
              <a:t>per </a:t>
            </a:r>
            <a:r>
              <a:rPr lang="it-IT" sz="1800" strike="sngStrike" dirty="0"/>
              <a:t>i lavori di importo pari o superiore a 1.000.000 di euro mediante ricorso alle procedure ordinarie fermo restando quanto previsto dall’articolo 95, comma 4, lettera a</a:t>
            </a:r>
            <a:r>
              <a:rPr lang="it-IT" sz="1800" strike="sngStrike" dirty="0" smtClean="0"/>
              <a:t>)”</a:t>
            </a:r>
          </a:p>
          <a:p>
            <a:pPr>
              <a:buFontTx/>
              <a:buChar char="-"/>
            </a:pPr>
            <a:endParaRPr lang="it-IT" dirty="0" smtClean="0"/>
          </a:p>
          <a:p>
            <a:pPr>
              <a:buFont typeface="Wingdings" charset="2"/>
              <a:buChar char="Ø"/>
            </a:pPr>
            <a:endParaRPr lang="it-IT"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46553552"/>
      </p:ext>
    </p:extLst>
  </p:cSld>
  <p:clrMapOvr>
    <a:masterClrMapping/>
  </p:clrMapOvr>
  <p:timing>
    <p:tnLst>
      <p:par>
        <p:cTn xmlns:p14="http://schemas.microsoft.com/office/powerpoint/2010/mai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sostituita con la seguente</a:t>
            </a:r>
          </a:p>
          <a:p>
            <a:pPr>
              <a:buFont typeface="Wingdings" charset="2"/>
              <a:buChar char="Ø"/>
            </a:pPr>
            <a:endParaRPr lang="it-IT" sz="1800" dirty="0"/>
          </a:p>
          <a:p>
            <a:pPr>
              <a:buFontTx/>
              <a:buChar char="-"/>
            </a:pPr>
            <a:endParaRPr lang="it-IT" sz="1800" dirty="0" smtClean="0"/>
          </a:p>
          <a:p>
            <a:pPr>
              <a:buFontTx/>
              <a:buChar char="-"/>
            </a:pPr>
            <a:r>
              <a:rPr lang="it-IT" sz="1800" dirty="0" smtClean="0"/>
              <a:t>“</a:t>
            </a:r>
            <a:r>
              <a:rPr lang="it-IT" sz="1800" b="1" i="1" dirty="0" smtClean="0"/>
              <a:t>d</a:t>
            </a:r>
            <a:r>
              <a:rPr lang="it-IT" sz="1800" b="1" i="1" dirty="0"/>
              <a:t>) per affidamenti di lavori di importo pari o superiore a 1.000.000 di euro e fino alle soglie di cui all’articolo 35, mediante ricorso alle procedure di cui all’articolo 60, fatto salvo quanto previsto dall’articolo 97, comma </a:t>
            </a:r>
            <a:r>
              <a:rPr lang="it-IT" sz="1800" b="1" i="1" dirty="0" smtClean="0"/>
              <a:t>8”</a:t>
            </a:r>
          </a:p>
          <a:p>
            <a:pPr>
              <a:buFontTx/>
              <a:buChar char="-"/>
            </a:pPr>
            <a:endParaRPr lang="it-IT" sz="1800" b="1"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01135927"/>
      </p:ext>
    </p:extLst>
  </p:cSld>
  <p:clrMapOvr>
    <a:masterClrMapping/>
  </p:clrMapOvr>
  <p:timing>
    <p:tnLst>
      <p:par>
        <p:cTn xmlns:p14="http://schemas.microsoft.com/office/powerpoint/2010/mai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Quindi:</a:t>
            </a:r>
          </a:p>
          <a:p>
            <a:pPr>
              <a:buFont typeface="Wingdings" charset="2"/>
              <a:buChar char="Ø"/>
            </a:pPr>
            <a:endParaRPr lang="it-IT" sz="1800" dirty="0"/>
          </a:p>
          <a:p>
            <a:pPr>
              <a:buFont typeface="Wingdings" charset="2"/>
              <a:buChar char="Ø"/>
            </a:pPr>
            <a:endParaRPr lang="it-IT" sz="1800" dirty="0" smtClean="0"/>
          </a:p>
          <a:p>
            <a:pPr>
              <a:buFont typeface="Wingdings" charset="2"/>
              <a:buChar char="§"/>
            </a:pPr>
            <a:r>
              <a:rPr lang="it-IT" sz="1800" dirty="0" smtClean="0"/>
              <a:t>Lavori =&gt; a € 1.000.000 fino a € 5.548.000</a:t>
            </a:r>
          </a:p>
          <a:p>
            <a:pPr>
              <a:buFont typeface="Wingdings" charset="2"/>
              <a:buChar char="§"/>
            </a:pPr>
            <a:r>
              <a:rPr lang="it-IT" sz="1800" dirty="0" smtClean="0"/>
              <a:t>Affidamento in via esclusiva con procedura aperta ex art. 60 del Codice</a:t>
            </a:r>
          </a:p>
          <a:p>
            <a:pPr>
              <a:buFont typeface="Wingdings" charset="2"/>
              <a:buChar char="§"/>
            </a:pPr>
            <a:r>
              <a:rPr lang="it-IT" sz="1800" dirty="0" smtClean="0"/>
              <a:t>Obbligo esclusione automatica delle offerte anomale in caso di sussistenza dei presupposti di cui all’art. 97 comma 8 del Codice</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94696276"/>
      </p:ext>
    </p:extLst>
  </p:cSld>
  <p:clrMapOvr>
    <a:masterClrMapping/>
  </p:clrMapOvr>
  <p:timing>
    <p:tnLst>
      <p:par>
        <p:cTn xmlns:p14="http://schemas.microsoft.com/office/powerpoint/2010/mai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sz="1800" dirty="0" smtClean="0"/>
          </a:p>
          <a:p>
            <a:pPr marL="0" indent="0">
              <a:buNone/>
            </a:pPr>
            <a:endParaRPr lang="it-IT" sz="1800" dirty="0" smtClean="0"/>
          </a:p>
          <a:p>
            <a:pPr>
              <a:buFont typeface="Wingdings" charset="2"/>
              <a:buChar char="Ø"/>
            </a:pPr>
            <a:r>
              <a:rPr lang="it-IT" sz="1800" dirty="0" smtClean="0"/>
              <a:t>Il comma 5 dell’art. 36 è stato abrogato</a:t>
            </a:r>
          </a:p>
          <a:p>
            <a:pPr>
              <a:buFont typeface="Wingdings" charset="2"/>
              <a:buChar char="Ø"/>
            </a:pPr>
            <a:endParaRPr lang="it-IT" sz="1800" dirty="0"/>
          </a:p>
          <a:p>
            <a:pPr>
              <a:buFontTx/>
              <a:buChar char="-"/>
            </a:pPr>
            <a:r>
              <a:rPr lang="it-IT" sz="1800" i="1" strike="sngStrike" dirty="0" smtClean="0"/>
              <a:t>5</a:t>
            </a:r>
            <a:r>
              <a:rPr lang="it-IT" sz="1800" i="1" strike="sngStrike" dirty="0"/>
              <a:t>. Nel caso in cui la stazione appaltante abbia fatto ricorso alle procedure negoziate di cui al comma 2, la verifica dei requisiti avviene sull’aggiudicatario. La stazione appaltante può, comunque, estendere le verifiche agli altri partecipanti. Le stazioni appaltanti devono verificare il possesso dei requisiti economici e finanziari e tecnico professionali, se richiesti nella lettera di </a:t>
            </a:r>
            <a:r>
              <a:rPr lang="it-IT" sz="1800" i="1" strike="sngStrike" dirty="0" smtClean="0"/>
              <a:t>invito</a:t>
            </a:r>
          </a:p>
          <a:p>
            <a:pPr>
              <a:buFontTx/>
              <a:buChar char="-"/>
            </a:pPr>
            <a:r>
              <a:rPr lang="it-IT" sz="1800" dirty="0" smtClean="0"/>
              <a:t>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926196062"/>
      </p:ext>
    </p:extLst>
  </p:cSld>
  <p:clrMapOvr>
    <a:masterClrMapping/>
  </p:clrMapOvr>
  <p:timing>
    <p:tnLst>
      <p:par>
        <p:cTn xmlns:p14="http://schemas.microsoft.com/office/powerpoint/2010/mai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endParaRPr lang="it-IT" sz="1800" dirty="0" smtClean="0"/>
          </a:p>
          <a:p>
            <a:pPr>
              <a:buFont typeface="Wingdings" charset="2"/>
              <a:buChar char="Ø"/>
            </a:pPr>
            <a:r>
              <a:rPr lang="it-IT" sz="1800" dirty="0" smtClean="0"/>
              <a:t> Il comma 6 bis dell’art. 36 è stato abrogato</a:t>
            </a:r>
          </a:p>
          <a:p>
            <a:pPr>
              <a:buFont typeface="Wingdings" charset="2"/>
              <a:buChar char="Ø"/>
            </a:pPr>
            <a:endParaRPr lang="it-IT" sz="1800" dirty="0" smtClean="0"/>
          </a:p>
          <a:p>
            <a:pPr>
              <a:buFontTx/>
              <a:buChar char="-"/>
            </a:pPr>
            <a:r>
              <a:rPr lang="it-IT" sz="1800" i="1" strike="sngStrike" dirty="0" smtClean="0"/>
              <a:t>6</a:t>
            </a:r>
            <a:r>
              <a:rPr lang="it-IT" sz="1800" i="1" strike="sngStrike" dirty="0"/>
              <a:t>-bis. Nei mercati elettronici di cui al comma 6, per gli affidamenti di importo inferiore a 40.000 euro, la verifica sull’assenza dei motivi di esclusione di cui all’articolo 80 è effettuata su un campione significativo in fase di ammissione e di permanenza, dal soggetto responsabile dell’ammissione al mercato elettronico. Resta ferma la verifica sull'aggiudicatario ai sensi del comma 5</a:t>
            </a:r>
            <a:r>
              <a:rPr lang="it-IT" sz="1800" i="1" strike="sngStrike"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7112862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buFont typeface="Wingdings" charset="2"/>
              <a:buChar char="Ø"/>
            </a:pPr>
            <a:r>
              <a:rPr lang="it-IT" sz="1800" dirty="0"/>
              <a:t>Art. 24 (Progettazione interna e esterna alle amministrazioni aggiudicatrici in materia di lavori pubblici)</a:t>
            </a:r>
          </a:p>
          <a:p>
            <a:pPr algn="just">
              <a:buFont typeface="Wingdings" charset="2"/>
              <a:buChar char="Ø"/>
            </a:pPr>
            <a:endParaRPr lang="it-IT" sz="1800" dirty="0" smtClean="0"/>
          </a:p>
          <a:p>
            <a:pPr algn="just">
              <a:buFont typeface="Wingdings" charset="2"/>
              <a:buChar char="Ø"/>
            </a:pPr>
            <a:r>
              <a:rPr lang="it-IT" sz="1800" dirty="0" smtClean="0"/>
              <a:t>Il comma 7 viene modificato parzialmente</a:t>
            </a:r>
          </a:p>
          <a:p>
            <a:pPr marL="0" indent="0">
              <a:buNone/>
            </a:pPr>
            <a:endParaRPr lang="it-IT" sz="1800" dirty="0" smtClean="0"/>
          </a:p>
          <a:p>
            <a:pPr>
              <a:buFontTx/>
              <a:buChar char="-"/>
            </a:pPr>
            <a:r>
              <a:rPr lang="it-IT" sz="1800" i="1" dirty="0" smtClean="0"/>
              <a:t>7</a:t>
            </a:r>
            <a:r>
              <a:rPr lang="it-IT" sz="1800" i="1" dirty="0"/>
              <a:t>. Fermo restando quanto previsto dall’articolo 59, comma 1, quarto periodo, gli affidatari di incarichi di progettazione per progetti posti a base di gara non possono essere affidatari degli appalti </a:t>
            </a:r>
            <a:r>
              <a:rPr lang="it-IT" sz="1800" i="1" strike="sngStrike" dirty="0"/>
              <a:t>o delle concessioni di lavori pubblici, </a:t>
            </a:r>
            <a:r>
              <a:rPr lang="it-IT" sz="1800" i="1" dirty="0"/>
              <a:t>nonché degli eventuali subappalti o cottimi, per i quali abbiano svolto la suddetta attività di progettazione. Ai medesimi appalti, </a:t>
            </a:r>
            <a:r>
              <a:rPr lang="it-IT" sz="1800" i="1" strike="sngStrike" dirty="0"/>
              <a:t>concessioni di lavori pubblici</a:t>
            </a:r>
            <a:r>
              <a:rPr lang="it-IT" sz="1800" i="1" dirty="0"/>
              <a:t>, subappalti e cottimi non può partecipare un soggetto controllato, controllante o collegato all'affidatario di incarichi di progettazione. Le situazioni di controllo e di collegamento si determinano con riferimento a quanto previsto dall'articolo 2359 del codice civile. I divieti di cui al presente comma sono estesi ai dipendenti dell'affidatario dell'incarico di progettazione, ai suoi collaboratori nello svolgimento dell'incarico e ai loro dipendenti, nonché agli affidatari di attività di supporto alla progettazione e ai loro </a:t>
            </a:r>
            <a:r>
              <a:rPr lang="it-IT" sz="1800" i="1" dirty="0" smtClean="0"/>
              <a:t>dipendenti…</a:t>
            </a:r>
            <a:r>
              <a:rPr lang="it-IT" sz="1800" dirty="0" smtClean="0"/>
              <a:t>…SEGUE </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339560984"/>
      </p:ext>
    </p:extLst>
  </p:cSld>
  <p:clrMapOvr>
    <a:masterClrMapping/>
  </p:clrMapOvr>
  <p:timing>
    <p:tnLst>
      <p:par>
        <p:cTn xmlns:p14="http://schemas.microsoft.com/office/powerpoint/2010/mai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stato sostituito con il seguente</a:t>
            </a:r>
          </a:p>
          <a:p>
            <a:pPr>
              <a:buFont typeface="Wingdings" charset="2"/>
              <a:buChar char="Ø"/>
            </a:pPr>
            <a:endParaRPr lang="it-IT" sz="1800" dirty="0"/>
          </a:p>
          <a:p>
            <a:pPr>
              <a:buFontTx/>
              <a:buChar char="-"/>
            </a:pPr>
            <a:r>
              <a:rPr lang="it-IT" sz="1800" dirty="0" smtClean="0"/>
              <a:t>“</a:t>
            </a:r>
            <a:r>
              <a:rPr lang="it-IT" sz="1800" b="1" i="1" dirty="0" smtClean="0"/>
              <a:t>6</a:t>
            </a:r>
            <a:r>
              <a:rPr lang="it-IT" sz="1800" b="1" i="1" dirty="0"/>
              <a:t>-bis. Ai fini dell’ammissione e della permanenza degli operatori economici nei mercati elettronici di cui al comma 6, il soggetto responsabile dell’ammissione verifica l’assenza dei motivi di esclusione di cui all’articolo 80 su un campione significativo di operatori economici. Dalla data di entrata in vigore del decreto di cui all’articolo 81, comma 2, tale verifica è effettuata attraverso la Banca dati nazionale degli operatori economici di cui all’articolo 81, anche mediante interoperabilità fra sistemi. I soggetti responsabili dell’ammissione possono consentire l’accesso ai propri sistemi agli operatori economici per la consultazione dei dati, certificati e informazioni disponibili mediante la Banca dati di cui all’articolo 81 per la predisposizione della domanda di ammissione e di permanenza nei mercati </a:t>
            </a:r>
            <a:r>
              <a:rPr lang="it-IT" sz="1800" b="1" i="1" dirty="0" smtClean="0"/>
              <a:t>elettronici</a:t>
            </a:r>
            <a:r>
              <a:rPr lang="it-IT" sz="1800" dirty="0" smtClean="0"/>
              <a:t>”</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49499260"/>
      </p:ext>
    </p:extLst>
  </p:cSld>
  <p:clrMapOvr>
    <a:masterClrMapping/>
  </p:clrMapOvr>
  <p:timing>
    <p:tnLst>
      <p:par>
        <p:cTn xmlns:p14="http://schemas.microsoft.com/office/powerpoint/2010/mai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a:buFont typeface="Wingdings" charset="2"/>
              <a:buChar char="Ø"/>
            </a:pPr>
            <a:endParaRPr lang="it-IT" sz="1800" dirty="0" smtClean="0"/>
          </a:p>
          <a:p>
            <a:pPr>
              <a:buFont typeface="Wingdings" charset="2"/>
              <a:buChar char="Ø"/>
            </a:pPr>
            <a:r>
              <a:rPr lang="it-IT" sz="1800" dirty="0" smtClean="0"/>
              <a:t>E’ stato introdotto il comma 6 ter</a:t>
            </a:r>
          </a:p>
          <a:p>
            <a:pPr>
              <a:buFont typeface="Wingdings" charset="2"/>
              <a:buChar char="Ø"/>
            </a:pPr>
            <a:endParaRPr lang="it-IT" sz="1800" dirty="0" smtClean="0"/>
          </a:p>
          <a:p>
            <a:pPr>
              <a:buFontTx/>
              <a:buChar char="-"/>
            </a:pPr>
            <a:r>
              <a:rPr lang="it-IT" sz="1800" b="1" i="1" dirty="0" smtClean="0"/>
              <a:t>“6</a:t>
            </a:r>
            <a:r>
              <a:rPr lang="it-IT" sz="1800" b="1" i="1" dirty="0"/>
              <a:t>-ter. Nelle procedure di affidamento effettuate nell’ambito dei mercati elettronici di cui al comma 6, la stazione appaltante verifica esclusivamente il possesso da parte dell’aggiudicatario dei requisiti economici e finanziari e tecnico professionali ferma restando la verifica del possesso dei requisiti generali effettuata dalla stazione appaltante qualora il soggetto aggiudicatario non rientri tra gli operatori economici verificati a campione ai sensi del comma 6-</a:t>
            </a:r>
            <a:r>
              <a:rPr lang="it-IT" sz="1800" b="1" i="1" dirty="0" smtClean="0"/>
              <a:t>bis</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00777386"/>
      </p:ext>
    </p:extLst>
  </p:cSld>
  <p:clrMapOvr>
    <a:masterClrMapping/>
  </p:clrMapOvr>
  <p:timing>
    <p:tnLst>
      <p:par>
        <p:cTn xmlns:p14="http://schemas.microsoft.com/office/powerpoint/2010/mai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In sintesi:</a:t>
            </a:r>
          </a:p>
          <a:p>
            <a:pPr>
              <a:buFont typeface="Wingdings" charset="2"/>
              <a:buChar char="Ø"/>
            </a:pPr>
            <a:endParaRPr lang="it-IT" sz="1800" dirty="0" smtClean="0"/>
          </a:p>
          <a:p>
            <a:pPr>
              <a:buFont typeface="Wingdings" charset="2"/>
              <a:buChar char="Ø"/>
            </a:pPr>
            <a:r>
              <a:rPr lang="it-IT" sz="1800" dirty="0" smtClean="0"/>
              <a:t>Il soggetto gestore del mercato elettronico effettua la verifica a campione del possesso dei requisiti di ordine generale di cui all’art. 80 del Codice</a:t>
            </a:r>
            <a:endParaRPr lang="it-IT" sz="1800" dirty="0"/>
          </a:p>
          <a:p>
            <a:pPr>
              <a:buFontTx/>
              <a:buChar char="-"/>
            </a:pPr>
            <a:endParaRPr lang="it-IT" sz="1800" dirty="0" smtClean="0"/>
          </a:p>
          <a:p>
            <a:pPr>
              <a:buFontTx/>
              <a:buChar char="-"/>
            </a:pPr>
            <a:r>
              <a:rPr lang="it-IT" sz="1800" dirty="0" smtClean="0"/>
              <a:t>La stazione appaltante di norma verifica i requisiti di ordine generale ex art. 80 e speciale ex art. 83 nei confronti dell’aggiudicatario</a:t>
            </a:r>
          </a:p>
          <a:p>
            <a:pPr>
              <a:buFontTx/>
              <a:buChar char="-"/>
            </a:pPr>
            <a:endParaRPr lang="it-IT" sz="1800" dirty="0" smtClean="0"/>
          </a:p>
          <a:p>
            <a:pPr>
              <a:buFontTx/>
              <a:buChar char="-"/>
            </a:pPr>
            <a:r>
              <a:rPr lang="it-IT" sz="1800" dirty="0" smtClean="0"/>
              <a:t>Eccezione: non effettua la verifica dei requisiti di ordine generale ex art. 80 qualora essa sia stata già eseguita (a campione) dall’amministrazione che gestisce il mercato elettronico </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87622536"/>
      </p:ext>
    </p:extLst>
  </p:cSld>
  <p:clrMapOvr>
    <a:masterClrMapping/>
  </p:clrMapOvr>
  <p:timing>
    <p:tnLst>
      <p:par>
        <p:cTn xmlns:p14="http://schemas.microsoft.com/office/powerpoint/2010/mai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endParaRPr lang="it-IT" sz="1800" dirty="0"/>
          </a:p>
          <a:p>
            <a:pPr>
              <a:buFont typeface="Wingdings" charset="2"/>
              <a:buChar char="Ø"/>
            </a:pPr>
            <a:r>
              <a:rPr lang="it-IT" sz="1800" dirty="0" smtClean="0"/>
              <a:t> E’ stato introdotto il comma 9 bis</a:t>
            </a:r>
          </a:p>
          <a:p>
            <a:pPr>
              <a:buFont typeface="Wingdings" charset="2"/>
              <a:buChar char="Ø"/>
            </a:pPr>
            <a:endParaRPr lang="it-IT" sz="1800" dirty="0"/>
          </a:p>
          <a:p>
            <a:pPr>
              <a:buFontTx/>
              <a:buChar char="-"/>
            </a:pPr>
            <a:r>
              <a:rPr lang="it-IT" sz="1800" b="1" i="1" dirty="0" smtClean="0"/>
              <a:t>“9</a:t>
            </a:r>
            <a:r>
              <a:rPr lang="it-IT" sz="1800" b="1" i="1" dirty="0"/>
              <a:t>-bis. Fatto salvo quanto previsto all’articolo 95, comma 3, le stazioni appaltanti procedono all’aggiudicazione dei contratti di cui al presente articolo sulla base del criterio del minor prezzo ovvero sulla base del criterio dell’offerta economicamente più </a:t>
            </a:r>
            <a:r>
              <a:rPr lang="it-IT" sz="1800" b="1" i="1" dirty="0" smtClean="0"/>
              <a:t>vantaggiosa”</a:t>
            </a:r>
          </a:p>
          <a:p>
            <a:pPr>
              <a:buFontTx/>
              <a:buChar char="-"/>
            </a:pPr>
            <a:endParaRPr lang="it-IT" sz="1800" b="1"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08902420"/>
      </p:ext>
    </p:extLst>
  </p:cSld>
  <p:clrMapOvr>
    <a:masterClrMapping/>
  </p:clrMapOvr>
  <p:timing>
    <p:tnLst>
      <p:par>
        <p:cTn xmlns:p14="http://schemas.microsoft.com/office/powerpoint/2010/mai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029200"/>
          </a:xfrm>
        </p:spPr>
        <p:txBody>
          <a:bodyPr/>
          <a:lstStyle/>
          <a:p>
            <a:pPr>
              <a:buFont typeface="Wingdings" charset="2"/>
              <a:buChar char="Ø"/>
            </a:pPr>
            <a:r>
              <a:rPr lang="it-IT" sz="1800" dirty="0" smtClean="0"/>
              <a:t>In sostanza:</a:t>
            </a:r>
          </a:p>
          <a:p>
            <a:pPr>
              <a:buFontTx/>
              <a:buChar char="-"/>
            </a:pPr>
            <a:endParaRPr lang="it-IT" sz="1800" dirty="0"/>
          </a:p>
          <a:p>
            <a:pPr>
              <a:buFontTx/>
              <a:buChar char="-"/>
            </a:pPr>
            <a:r>
              <a:rPr lang="it-IT" sz="1800" dirty="0" smtClean="0"/>
              <a:t>Per gli affidamenti diretti e per le procedure negoziate sotto soglia ex art. 36 del Codice</a:t>
            </a:r>
            <a:r>
              <a:rPr lang="it-IT" sz="1800" dirty="0"/>
              <a:t> </a:t>
            </a:r>
            <a:r>
              <a:rPr lang="it-IT" sz="1800" dirty="0" smtClean="0"/>
              <a:t>può essere utilizzato discrezionalmente il criterio del prezzo più basso o quello dell’offerta economicamente più vantaggiosa</a:t>
            </a:r>
          </a:p>
          <a:p>
            <a:pPr>
              <a:buFontTx/>
              <a:buChar char="-"/>
            </a:pPr>
            <a:endParaRPr lang="it-IT" sz="1800" dirty="0"/>
          </a:p>
          <a:p>
            <a:pPr>
              <a:buFontTx/>
              <a:buChar char="-"/>
            </a:pPr>
            <a:endParaRPr lang="it-IT" sz="1800" dirty="0" smtClean="0"/>
          </a:p>
          <a:p>
            <a:pPr>
              <a:buFontTx/>
              <a:buChar char="-"/>
            </a:pPr>
            <a:r>
              <a:rPr lang="it-IT" sz="1800" dirty="0" smtClean="0"/>
              <a:t>Fatte salve le ipotesi previste </a:t>
            </a:r>
            <a:r>
              <a:rPr lang="it-IT" sz="1800" dirty="0"/>
              <a:t>dall’art. 95 comma 3 del </a:t>
            </a:r>
            <a:r>
              <a:rPr lang="it-IT" sz="1800" dirty="0" smtClean="0"/>
              <a:t>Codice. In tal caso </a:t>
            </a:r>
            <a:r>
              <a:rPr lang="it-IT" sz="1800" dirty="0"/>
              <a:t>è</a:t>
            </a:r>
            <a:r>
              <a:rPr lang="it-IT" sz="1800" dirty="0" smtClean="0"/>
              <a:t> fatto obbligo anche per gli affidamenti sotto soglia di utilizzare il criterio dell’offerta economicamente più vantaggiosa</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35092119"/>
      </p:ext>
    </p:extLst>
  </p:cSld>
  <p:clrMapOvr>
    <a:masterClrMapping/>
  </p:clrMapOvr>
  <p:timing>
    <p:tnLst>
      <p:par>
        <p:cTn xmlns:p14="http://schemas.microsoft.com/office/powerpoint/2010/mai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dirty="0" smtClean="0"/>
              <a:t>Vi </a:t>
            </a:r>
            <a:r>
              <a:rPr lang="it-IT" sz="1800" dirty="0"/>
              <a:t>è l’obbligo di utilizzare il criterio dell’offerta economicamente più vantaggiosa nei casi previsti dall’art. 95 comma 3, </a:t>
            </a:r>
            <a:r>
              <a:rPr lang="it-IT" sz="1800" dirty="0" smtClean="0"/>
              <a:t>ovvero:</a:t>
            </a:r>
          </a:p>
          <a:p>
            <a:pPr>
              <a:buFontTx/>
              <a:buChar char="-"/>
            </a:pPr>
            <a:endParaRPr lang="it-IT" sz="1800" dirty="0"/>
          </a:p>
          <a:p>
            <a:pPr>
              <a:buFontTx/>
              <a:buChar char="-"/>
            </a:pPr>
            <a:r>
              <a:rPr lang="it-IT" sz="1800" dirty="0" smtClean="0"/>
              <a:t>“</a:t>
            </a:r>
            <a:r>
              <a:rPr lang="it-IT" sz="1800" i="1" dirty="0"/>
              <a:t>a) i contratti relativi ai servizi sociali e di ristorazione ospedaliera, assistenziale e scolastica, nonché ai servizi ad alta intensità di manodopera, fatti salvi gli affidamenti ai sensi dell'articolo 36, comma 2, lettera a)</a:t>
            </a:r>
            <a:r>
              <a:rPr lang="it-IT" sz="1800" i="1" dirty="0" smtClean="0"/>
              <a:t>;</a:t>
            </a:r>
          </a:p>
          <a:p>
            <a:pPr>
              <a:buFontTx/>
              <a:buChar char="-"/>
            </a:pPr>
            <a:endParaRPr lang="it-IT" sz="1800" i="1" dirty="0"/>
          </a:p>
          <a:p>
            <a:pPr>
              <a:buFontTx/>
              <a:buChar char="-"/>
            </a:pPr>
            <a:r>
              <a:rPr lang="it-IT" sz="1800" i="1" dirty="0" smtClean="0"/>
              <a:t>b</a:t>
            </a:r>
            <a:r>
              <a:rPr lang="it-IT" sz="1800" i="1" dirty="0"/>
              <a:t>) i contratti relativi all'affidamento dei servizi di ingegneria e architettura e degli altri servizi di natura tecnica e intellettuale di importo pari o superiore a 40.000 euro; </a:t>
            </a:r>
          </a:p>
          <a:p>
            <a:pPr>
              <a:buFontTx/>
              <a:buChar char="-"/>
            </a:pPr>
            <a:endParaRPr lang="it-IT" sz="1800" i="1" dirty="0" smtClean="0"/>
          </a:p>
          <a:p>
            <a:pPr>
              <a:buFontTx/>
              <a:buChar char="-"/>
            </a:pPr>
            <a:r>
              <a:rPr lang="it-IT" sz="1800" i="1" dirty="0" smtClean="0"/>
              <a:t>b</a:t>
            </a:r>
            <a:r>
              <a:rPr lang="it-IT" sz="1800" i="1" dirty="0"/>
              <a:t>-bis) i contratti di servizi e le forniture di importo pari o superiore a 40.000 euro caratterizzati da notevole contenuto tecnologico o che hanno un carattere innovativo</a:t>
            </a:r>
            <a:r>
              <a:rPr lang="it-IT" sz="1800" dirty="0"/>
              <a:t>. </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31603225"/>
      </p:ext>
    </p:extLst>
  </p:cSld>
  <p:clrMapOvr>
    <a:masterClrMapping/>
  </p:clrMapOvr>
  <p:timing>
    <p:tnLst>
      <p:par>
        <p:cTn xmlns:p14="http://schemas.microsoft.com/office/powerpoint/2010/mai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algn="ctr">
              <a:buFont typeface="Wingdings" charset="2"/>
              <a:buChar char="Ø"/>
            </a:pPr>
            <a:r>
              <a:rPr lang="it-IT" dirty="0" smtClean="0"/>
              <a:t> L’inversione procedimentale</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38837895"/>
      </p:ext>
    </p:extLst>
  </p:cSld>
  <p:clrMapOvr>
    <a:masterClrMapping/>
  </p:clrMapOvr>
  <p:timing>
    <p:tnLst>
      <p:par>
        <p:cTn xmlns:p14="http://schemas.microsoft.com/office/powerpoint/2010/mai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L’inversione procedimentale</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Ai sensi dell’art. 1 comma 3 della Legge 55/2019</a:t>
            </a:r>
          </a:p>
          <a:p>
            <a:pPr>
              <a:buFont typeface="Wingdings" charset="2"/>
              <a:buChar char="Ø"/>
            </a:pPr>
            <a:endParaRPr lang="it-IT" sz="1800" dirty="0"/>
          </a:p>
          <a:p>
            <a:pPr>
              <a:buFontTx/>
              <a:buChar char="-"/>
            </a:pPr>
            <a:endParaRPr lang="it-IT" sz="1800" dirty="0" smtClean="0"/>
          </a:p>
          <a:p>
            <a:pPr>
              <a:buFontTx/>
              <a:buChar char="-"/>
            </a:pPr>
            <a:r>
              <a:rPr lang="it-IT" sz="1800" dirty="0" smtClean="0"/>
              <a:t>“</a:t>
            </a:r>
            <a:r>
              <a:rPr lang="it-IT" sz="1800" i="1" dirty="0" smtClean="0"/>
              <a:t>Fino </a:t>
            </a:r>
            <a:r>
              <a:rPr lang="it-IT" sz="1800" i="1" dirty="0"/>
              <a:t>al 31 dicembre 2020 si applica </a:t>
            </a:r>
            <a:r>
              <a:rPr lang="it-IT" sz="1800" b="1" i="1" dirty="0"/>
              <a:t>anche ai settori ordinari </a:t>
            </a:r>
            <a:r>
              <a:rPr lang="it-IT" sz="1800" i="1" dirty="0" smtClean="0"/>
              <a:t>la norma </a:t>
            </a:r>
            <a:r>
              <a:rPr lang="it-IT" sz="1800" i="1" dirty="0"/>
              <a:t>prevista dall'articolo 133, comma 8, del decreto legislativo </a:t>
            </a:r>
            <a:r>
              <a:rPr lang="it-IT" sz="1800" i="1" dirty="0" smtClean="0"/>
              <a:t>18 aprile </a:t>
            </a:r>
            <a:r>
              <a:rPr lang="it-IT" sz="1800" i="1" dirty="0"/>
              <a:t>2016, n. 50, per i settori </a:t>
            </a:r>
            <a:r>
              <a:rPr lang="it-IT" sz="1800" i="1" dirty="0" smtClean="0"/>
              <a:t>speciali”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51184785"/>
      </p:ext>
    </p:extLst>
  </p:cSld>
  <p:clrMapOvr>
    <a:masterClrMapping/>
  </p:clrMapOvr>
  <p:timing>
    <p:tnLst>
      <p:par>
        <p:cTn xmlns:p14="http://schemas.microsoft.com/office/powerpoint/2010/mai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Ai sensi dell’art. 133 comma 8 del Codice</a:t>
            </a:r>
          </a:p>
          <a:p>
            <a:pPr>
              <a:buFont typeface="Wingdings" charset="2"/>
              <a:buChar char="Ø"/>
            </a:pPr>
            <a:endParaRPr lang="it-IT" sz="1800" dirty="0" smtClean="0"/>
          </a:p>
          <a:p>
            <a:pPr>
              <a:buFontTx/>
              <a:buChar char="-"/>
            </a:pPr>
            <a:r>
              <a:rPr lang="it-IT" sz="1800" dirty="0" smtClean="0"/>
              <a:t>“</a:t>
            </a:r>
            <a:r>
              <a:rPr lang="it-IT" sz="1800" b="1" i="1" u="sng" dirty="0" smtClean="0"/>
              <a:t>Nelle </a:t>
            </a:r>
            <a:r>
              <a:rPr lang="it-IT" sz="1800" b="1" i="1" u="sng" dirty="0"/>
              <a:t>procedure aperte</a:t>
            </a:r>
            <a:r>
              <a:rPr lang="it-IT" sz="1800" i="1" dirty="0"/>
              <a:t>, gli enti aggiudicatori possono decidere che le offerte saranno esaminate prima della verifica dell'idoneità degli offerenti. Tale facoltà può essere esercitata se specificamente prevista nel bando di gara o nell'avviso con cui si indice la gara. Se si avvalgono di tale possibilità, le amministrazioni aggiudicatrici garantiscono che la verifica dell'assenza di motivi di esclusione e del rispetto dei criteri di selezione sia effettuata in maniera imparziale e trasparente, in modo che nessun appalto sia aggiudicato a un offerente che avrebbe dovuto essere escluso a norma dell'articolo 136 o che non soddisfa i criteri di selezione stabiliti dall'amministrazione </a:t>
            </a:r>
            <a:r>
              <a:rPr lang="it-IT" sz="1800" i="1" dirty="0" smtClean="0"/>
              <a:t>aggiudicatrice</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85438502"/>
      </p:ext>
    </p:extLst>
  </p:cSld>
  <p:clrMapOvr>
    <a:masterClrMapping/>
  </p:clrMapOvr>
  <p:timing>
    <p:tnLst>
      <p:par>
        <p:cTn xmlns:p14="http://schemas.microsoft.com/office/powerpoint/2010/mai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Tale disposizione è prevista anche dall’art. 56 comma 2 della Direttiva comunitaria 24/2014</a:t>
            </a:r>
          </a:p>
          <a:p>
            <a:pPr marL="0" indent="0">
              <a:buNone/>
            </a:pPr>
            <a:endParaRPr lang="it-IT" sz="1800" dirty="0"/>
          </a:p>
          <a:p>
            <a:pPr>
              <a:buFontTx/>
              <a:buChar char="-"/>
            </a:pPr>
            <a:r>
              <a:rPr lang="it-IT" sz="1800" dirty="0" smtClean="0"/>
              <a:t>“</a:t>
            </a:r>
            <a:r>
              <a:rPr lang="it-IT" sz="1800" b="1" i="1" u="sng" dirty="0" smtClean="0"/>
              <a:t>Nelle procedure aperte</a:t>
            </a:r>
            <a:r>
              <a:rPr lang="it-IT" sz="1800" i="1" dirty="0" smtClean="0"/>
              <a:t>, le amministrazioni aggiudicatrici </a:t>
            </a:r>
            <a:r>
              <a:rPr lang="it-IT" sz="1800" i="1" dirty="0"/>
              <a:t>possono decidere di esaminare le offerte prima di verificare l’assenza di motivi di esclusione e il rispetto dei criteri di </a:t>
            </a:r>
            <a:r>
              <a:rPr lang="it-IT" sz="1800" i="1" dirty="0" smtClean="0"/>
              <a:t>selezione </a:t>
            </a:r>
            <a:r>
              <a:rPr lang="it-IT" sz="1800" i="1" dirty="0"/>
              <a:t>ai sensi degli articoli da 57 a 64. Se si avvalgono di tale </a:t>
            </a:r>
            <a:r>
              <a:rPr lang="it-IT" sz="1800" i="1" dirty="0" err="1"/>
              <a:t>possibilita</a:t>
            </a:r>
            <a:r>
              <a:rPr lang="it-IT" sz="1800" i="1" dirty="0"/>
              <a:t>̀, le amministrazioni aggiudicatrici garantiscono che la verifica dell’assenza di motivi di esclusione e del </a:t>
            </a:r>
            <a:r>
              <a:rPr lang="it-IT" sz="1800" i="1" dirty="0" smtClean="0"/>
              <a:t>rispetto dei </a:t>
            </a:r>
            <a:r>
              <a:rPr lang="it-IT" sz="1800" i="1" dirty="0"/>
              <a:t>criteri di selezione sia effettuata in maniera imparziale e </a:t>
            </a:r>
            <a:r>
              <a:rPr lang="it-IT" sz="1800" i="1" dirty="0" smtClean="0"/>
              <a:t>trasp</a:t>
            </a:r>
            <a:r>
              <a:rPr lang="it-IT" sz="1800" i="1" dirty="0"/>
              <a:t>a</a:t>
            </a:r>
            <a:r>
              <a:rPr lang="it-IT" sz="1800" i="1" dirty="0" smtClean="0"/>
              <a:t>rente</a:t>
            </a:r>
            <a:r>
              <a:rPr lang="it-IT" sz="1800" i="1" dirty="0"/>
              <a:t>, in modo che nessun appalto sia aggiudicato ad un </a:t>
            </a:r>
            <a:r>
              <a:rPr lang="it-IT" sz="1800" i="1" dirty="0" smtClean="0"/>
              <a:t>offerente </a:t>
            </a:r>
            <a:r>
              <a:rPr lang="it-IT" sz="1800" i="1" dirty="0"/>
              <a:t>che avrebbe dovuto essere escluso a norma dell’articolo 57 o che non soddisfa i criteri di selezione stabiliti </a:t>
            </a:r>
            <a:r>
              <a:rPr lang="it-IT" sz="1800" i="1" dirty="0" smtClean="0"/>
              <a:t>dall’amministrazione aggiudicatrice. </a:t>
            </a:r>
            <a:r>
              <a:rPr lang="it-IT" sz="1800" b="1" i="1" u="sng" dirty="0" smtClean="0"/>
              <a:t>Gli </a:t>
            </a:r>
            <a:r>
              <a:rPr lang="it-IT" sz="1800" b="1" i="1" u="sng" dirty="0"/>
              <a:t>Stati membri possono escludere o limitare l’uso della pro­ </a:t>
            </a:r>
            <a:r>
              <a:rPr lang="it-IT" sz="1800" b="1" i="1" u="sng" dirty="0" err="1"/>
              <a:t>cedura</a:t>
            </a:r>
            <a:r>
              <a:rPr lang="it-IT" sz="1800" b="1" i="1" u="sng" dirty="0"/>
              <a:t> di cui al primo comma per determinati tipi di appalti o a circostanze </a:t>
            </a:r>
            <a:r>
              <a:rPr lang="it-IT" sz="1800" b="1" i="1" u="sng" dirty="0" smtClean="0"/>
              <a:t>specifiche</a:t>
            </a:r>
            <a:r>
              <a:rPr lang="it-IT" sz="1800" i="1"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79648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endParaRPr lang="it-IT" sz="1800" dirty="0" smtClean="0"/>
          </a:p>
          <a:p>
            <a:pPr>
              <a:buFontTx/>
              <a:buChar char="-"/>
            </a:pPr>
            <a:r>
              <a:rPr lang="it-IT" sz="1800" i="1" dirty="0" smtClean="0"/>
              <a:t>…..Tali </a:t>
            </a:r>
            <a:r>
              <a:rPr lang="it-IT" sz="1800" i="1" dirty="0"/>
              <a:t>divieti non si applicano laddove i soggetti ivi indicati dimostrino che l'esperienza acquisita nell'espletamento degli incarichi di progettazione non è tale da determinare un vantaggio che possa falsare la concorrenza con gli altri operatori. </a:t>
            </a:r>
            <a:endParaRPr lang="it-IT" sz="1800" i="1" dirty="0" smtClean="0"/>
          </a:p>
          <a:p>
            <a:pPr>
              <a:buFontTx/>
              <a:buChar char="-"/>
            </a:pPr>
            <a:endParaRPr lang="it-IT" sz="1800" dirty="0"/>
          </a:p>
          <a:p>
            <a:pPr>
              <a:buFont typeface="Wingdings" charset="2"/>
              <a:buChar char="Ø"/>
            </a:pPr>
            <a:r>
              <a:rPr lang="it-IT" sz="1800" dirty="0" smtClean="0"/>
              <a:t>E’ stato eliminato il seguente periodo introdotto dal D.L. 32/2019</a:t>
            </a:r>
          </a:p>
          <a:p>
            <a:pPr>
              <a:buFontTx/>
              <a:buChar char="-"/>
            </a:pPr>
            <a:endParaRPr lang="it-IT" sz="1800" i="1" dirty="0" smtClean="0"/>
          </a:p>
          <a:p>
            <a:pPr>
              <a:buFontTx/>
              <a:buChar char="-"/>
            </a:pPr>
            <a:r>
              <a:rPr lang="it-IT" sz="1800" i="1" dirty="0" smtClean="0"/>
              <a:t>“</a:t>
            </a:r>
            <a:r>
              <a:rPr lang="it-IT" sz="1800" i="1" strike="sngStrike" dirty="0" smtClean="0"/>
              <a:t>Gli </a:t>
            </a:r>
            <a:r>
              <a:rPr lang="it-IT" sz="1800" i="1" strike="sngStrike" dirty="0"/>
              <a:t>affidatari di incarichi di progettazione per progetti posti a base di gara possono essere affidatari delle concessioni di lavori pubblici a condizione che il concedente adotti misure adeguate per garantire che la concorrenza non sia falsata dalla loro </a:t>
            </a:r>
            <a:r>
              <a:rPr lang="it-IT" sz="1800" i="1" strike="sngStrike" dirty="0" smtClean="0"/>
              <a:t>partecipazione</a:t>
            </a:r>
            <a:r>
              <a:rPr lang="it-IT" sz="1800" i="1" dirty="0" smtClean="0"/>
              <a:t>”</a:t>
            </a:r>
          </a:p>
          <a:p>
            <a:pPr>
              <a:buFontTx/>
              <a:buChar char="-"/>
            </a:pPr>
            <a:endParaRPr lang="it-IT" sz="1800" u="sng"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27701862"/>
      </p:ext>
    </p:extLst>
  </p:cSld>
  <p:clrMapOvr>
    <a:masterClrMapping/>
  </p:clrMapOvr>
  <p:timing>
    <p:tnLst>
      <p:par>
        <p:cTn xmlns:p14="http://schemas.microsoft.com/office/powerpoint/2010/mai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In sede di conversione è stato eliminato il comma 5 del D.L. 32/2019 il quale</a:t>
            </a:r>
          </a:p>
          <a:p>
            <a:pPr>
              <a:buFontTx/>
              <a:buChar char="-"/>
            </a:pPr>
            <a:endParaRPr lang="it-IT" sz="1800" dirty="0" smtClean="0"/>
          </a:p>
          <a:p>
            <a:pPr>
              <a:buFontTx/>
              <a:buChar char="-"/>
            </a:pPr>
            <a:r>
              <a:rPr lang="it-IT" sz="1800" dirty="0" smtClean="0"/>
              <a:t>Prevedeva che l’inversione procedimentale dovesse applicarsi ai soli affidamenti sotto soglia</a:t>
            </a:r>
          </a:p>
          <a:p>
            <a:pPr>
              <a:buFontTx/>
              <a:buChar char="-"/>
            </a:pPr>
            <a:endParaRPr lang="it-IT" sz="1800" dirty="0" smtClean="0"/>
          </a:p>
          <a:p>
            <a:pPr>
              <a:buFontTx/>
              <a:buChar char="-"/>
            </a:pPr>
            <a:r>
              <a:rPr lang="it-IT" sz="1800" dirty="0" smtClean="0"/>
              <a:t>Richiedeva una modalità articolata che rischiava di appesantire la procedura</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91193294"/>
      </p:ext>
    </p:extLst>
  </p:cSld>
  <p:clrMapOvr>
    <a:masterClrMapping/>
  </p:clrMapOvr>
  <p:timing>
    <p:tnLst>
      <p:par>
        <p:cTn xmlns:p14="http://schemas.microsoft.com/office/powerpoint/2010/mai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Art. 36 comma 5 del D.L. 32/2019</a:t>
            </a:r>
          </a:p>
          <a:p>
            <a:endParaRPr lang="it-IT" sz="1800" dirty="0" smtClean="0"/>
          </a:p>
          <a:p>
            <a:pPr>
              <a:buFontTx/>
              <a:buChar char="-"/>
            </a:pPr>
            <a:r>
              <a:rPr lang="it-IT" sz="1800" i="1" strike="sngStrike" dirty="0" smtClean="0"/>
              <a:t>“Le </a:t>
            </a:r>
            <a:r>
              <a:rPr lang="it-IT" sz="1800" i="1" strike="sngStrike" dirty="0"/>
              <a:t>stazioni appaltanti possono decidere che le offerte siano esaminate prima della verifica della documentazione relativa al possesso dei requisiti di carattere generale e di quelli di idoneità e di capacità degli offerenti. Tale facoltà può essere esercitata se specificamente prevista nel bando di gara o nell'avviso con cui si indice la procedura. Se si avvalgono di tale facoltà, le stazioni appaltanti verificano in maniera imparziale e trasparente che nei confronti del miglior offerente non ricorrano motivi di esclusione e che sussistano i requisiti e le capacità di cui all’articolo 83 stabiliti dalla stazione appaltante; tale controllo è esteso, a campione, anche sugli altri partecipanti, secondo le modalità indicate nei documenti di gara. Sulla base dell’esito di detta verifica, si procede eventualmente a ricalcolare la soglia di anomalia di cui all’articolo 97. Resta salva, dopo l’aggiudicazione, la verifica sul possesso dei requisiti richiesti ai fini della stipula del </a:t>
            </a:r>
            <a:r>
              <a:rPr lang="it-IT" sz="1800" i="1" strike="sngStrike" dirty="0" smtClean="0"/>
              <a:t>contratto”</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01403628"/>
      </p:ext>
    </p:extLst>
  </p:cSld>
  <p:clrMapOvr>
    <a:masterClrMapping/>
  </p:clrMapOvr>
  <p:timing>
    <p:tnLst>
      <p:par>
        <p:cTn xmlns:p14="http://schemas.microsoft.com/office/powerpoint/2010/mai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4876800"/>
          </a:xfrm>
        </p:spPr>
        <p:txBody>
          <a:bodyPr/>
          <a:lstStyle/>
          <a:p>
            <a:pPr>
              <a:buFont typeface="Wingdings" charset="2"/>
              <a:buChar char="Ø"/>
            </a:pPr>
            <a:r>
              <a:rPr lang="it-IT" sz="1800" dirty="0"/>
              <a:t>La valutazione in ordine all’applicazione dell’inversione procedimentale anche agli appalti sotto soglia è molto importante</a:t>
            </a:r>
          </a:p>
          <a:p>
            <a:pPr>
              <a:buFont typeface="Wingdings" charset="2"/>
              <a:buChar char="Ø"/>
            </a:pPr>
            <a:endParaRPr lang="it-IT" sz="1800" dirty="0"/>
          </a:p>
          <a:p>
            <a:pPr>
              <a:buFont typeface="Wingdings" charset="2"/>
              <a:buChar char="Ø"/>
            </a:pPr>
            <a:r>
              <a:rPr lang="it-IT" sz="1800" dirty="0"/>
              <a:t>Di </a:t>
            </a:r>
            <a:r>
              <a:rPr lang="it-IT" sz="1800" dirty="0" smtClean="0"/>
              <a:t>recente il Consiglio di Stato ha ammesso, come principio generale, la possibilità di utilizzare l’inversione procedimentale in caso di criterio del prezzo più basso.</a:t>
            </a:r>
          </a:p>
          <a:p>
            <a:pPr marL="0" indent="0">
              <a:buNone/>
            </a:pPr>
            <a:endParaRPr lang="it-IT" sz="1800" dirty="0"/>
          </a:p>
          <a:p>
            <a:pPr>
              <a:buFontTx/>
              <a:buChar char="-"/>
            </a:pPr>
            <a:r>
              <a:rPr lang="it-IT" sz="1800" dirty="0" smtClean="0"/>
              <a:t>“</a:t>
            </a:r>
            <a:r>
              <a:rPr lang="it-IT" sz="1800" i="1" dirty="0" smtClean="0"/>
              <a:t>Sulle </a:t>
            </a:r>
            <a:r>
              <a:rPr lang="it-IT" sz="1800" i="1" dirty="0"/>
              <a:t>esposte premesse si osserva che, nel caso in esame: a) è incontestato che la gara dovesse essere aggiudicata, trattandosi di prestazioni standardizzate, con il criterio del massimo ribasso, che sollecitava il confronto concorrenziale su profili di ordine esclusivamente economico, senza formulazione di una offerta tecnica; b) per l’effetto, l’inversione nell’esame delle buste contenenti la documentazione e quelle contenenti l’offerta non era, per definizione, idonea né compromettere né a mettere in pericolo i principi di par condicio, trasparenza, segretezza delle offerte</a:t>
            </a:r>
            <a:r>
              <a:rPr lang="it-IT" sz="1800" dirty="0" smtClean="0"/>
              <a:t>“ (</a:t>
            </a:r>
            <a:r>
              <a:rPr lang="it-IT" sz="1800" dirty="0" err="1" smtClean="0"/>
              <a:t>Cons</a:t>
            </a:r>
            <a:r>
              <a:rPr lang="it-IT" sz="1800" dirty="0" smtClean="0"/>
              <a:t>. Stato Sez. V 2.09.2019 n. 6017)</a:t>
            </a:r>
          </a:p>
          <a:p>
            <a:pPr>
              <a:buFontTx/>
              <a:buChar char="-"/>
            </a:pPr>
            <a:endParaRPr lang="it-IT" sz="1800"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32067235"/>
      </p:ext>
    </p:extLst>
  </p:cSld>
  <p:clrMapOvr>
    <a:masterClrMapping/>
  </p:clrMapOvr>
  <p:timing>
    <p:tnLst>
      <p:par>
        <p:cTn xmlns:p14="http://schemas.microsoft.com/office/powerpoint/2010/mai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L’utilizzo delle Centrali di committenza da parte dei Comuni non capoluogo di Provincia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55622287"/>
      </p:ext>
    </p:extLst>
  </p:cSld>
  <p:clrMapOvr>
    <a:masterClrMapping/>
  </p:clrMapOvr>
  <p:timing>
    <p:tnLst>
      <p:par>
        <p:cTn xmlns:p14="http://schemas.microsoft.com/office/powerpoint/2010/mai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a:defRPr/>
            </a:pPr>
            <a:endParaRPr lang="it-IT">
              <a:ea typeface="+mj-ea"/>
            </a:endParaRPr>
          </a:p>
        </p:txBody>
      </p:sp>
      <p:sp>
        <p:nvSpPr>
          <p:cNvPr id="6147" name="Segnaposto contenuto 2"/>
          <p:cNvSpPr>
            <a:spLocks noGrp="1"/>
          </p:cNvSpPr>
          <p:nvPr>
            <p:ph idx="1"/>
          </p:nvPr>
        </p:nvSpPr>
        <p:spPr>
          <a:xfrm>
            <a:off x="679450" y="1557338"/>
            <a:ext cx="7742238" cy="4078287"/>
          </a:xfrm>
        </p:spPr>
        <p:txBody>
          <a:bodyPr/>
          <a:lstStyle/>
          <a:p>
            <a:pPr eaLnBrk="1">
              <a:buFont typeface="Wingdings" charset="0"/>
              <a:buChar char="Ø"/>
              <a:defRPr/>
            </a:pPr>
            <a:r>
              <a:rPr lang="it-IT" sz="1800" dirty="0">
                <a:latin typeface="Arial" charset="0"/>
                <a:cs typeface="Arial" charset="0"/>
              </a:rPr>
              <a:t> La centrale di committenza viene positivizzata dalla Direttiva comunitaria 18/</a:t>
            </a:r>
            <a:r>
              <a:rPr lang="it-IT" sz="1800" dirty="0" smtClean="0">
                <a:latin typeface="Arial" charset="0"/>
                <a:cs typeface="Arial" charset="0"/>
              </a:rPr>
              <a:t>2004 e confermata dalla Direttiva 24/2014</a:t>
            </a:r>
            <a:endParaRPr lang="it-IT" sz="1800" dirty="0">
              <a:latin typeface="Arial" charset="0"/>
              <a:cs typeface="Arial" charset="0"/>
            </a:endParaRPr>
          </a:p>
          <a:p>
            <a:pPr eaLnBrk="1">
              <a:buFont typeface="Wingdings" charset="0"/>
              <a:buChar char="Ø"/>
              <a:defRPr/>
            </a:pPr>
            <a:endParaRPr lang="it-IT" sz="1800" dirty="0">
              <a:latin typeface="Arial" charset="0"/>
              <a:cs typeface="Arial" charset="0"/>
            </a:endParaRPr>
          </a:p>
          <a:p>
            <a:pPr eaLnBrk="1">
              <a:buFont typeface="Wingdings" charset="0"/>
              <a:buChar char="Ø"/>
              <a:defRPr/>
            </a:pPr>
            <a:r>
              <a:rPr lang="it-IT" sz="1800" dirty="0" smtClean="0">
                <a:cs typeface="Arial" charset="0"/>
              </a:rPr>
              <a:t>Secondo l’art</a:t>
            </a:r>
            <a:r>
              <a:rPr lang="it-IT" sz="1800" dirty="0">
                <a:cs typeface="Arial" charset="0"/>
              </a:rPr>
              <a:t>. 2 par. </a:t>
            </a:r>
            <a:r>
              <a:rPr lang="it-IT" sz="1800" dirty="0" smtClean="0">
                <a:cs typeface="Arial" charset="0"/>
              </a:rPr>
              <a:t>16 </a:t>
            </a:r>
            <a:r>
              <a:rPr lang="it-IT" sz="1800" dirty="0">
                <a:cs typeface="Arial" charset="0"/>
              </a:rPr>
              <a:t>della Direttiva comunitaria 24/2014 </a:t>
            </a:r>
            <a:r>
              <a:rPr lang="it-IT" sz="1800" i="1" dirty="0">
                <a:cs typeface="Arial" charset="0"/>
              </a:rPr>
              <a:t>per </a:t>
            </a:r>
            <a:r>
              <a:rPr lang="it-IT" sz="1800" dirty="0" smtClean="0"/>
              <a:t>«</a:t>
            </a:r>
            <a:r>
              <a:rPr lang="it-IT" sz="1800" dirty="0"/>
              <a:t>centrale di committenza</a:t>
            </a:r>
            <a:r>
              <a:rPr lang="it-IT" sz="1800" dirty="0" smtClean="0"/>
              <a:t>» si intende: </a:t>
            </a:r>
          </a:p>
          <a:p>
            <a:pPr eaLnBrk="1">
              <a:buFont typeface="Wingdings" charset="0"/>
              <a:buChar char="Ø"/>
              <a:defRPr/>
            </a:pPr>
            <a:endParaRPr lang="it-IT" sz="1800" dirty="0"/>
          </a:p>
          <a:p>
            <a:pPr eaLnBrk="1">
              <a:buFontTx/>
              <a:buChar char="-"/>
              <a:defRPr/>
            </a:pPr>
            <a:r>
              <a:rPr lang="it-IT" sz="1800" i="1" dirty="0" smtClean="0"/>
              <a:t>“un’amministrazione </a:t>
            </a:r>
            <a:r>
              <a:rPr lang="it-IT" sz="1800" i="1" dirty="0"/>
              <a:t>aggiudicatrice che fornisce attività di centralizzazione delle committenze e, se del caso, attività di committenza </a:t>
            </a:r>
            <a:r>
              <a:rPr lang="it-IT" sz="1800" i="1" dirty="0" smtClean="0"/>
              <a:t>ausiliarie</a:t>
            </a:r>
            <a:r>
              <a:rPr lang="it-IT" sz="1800" dirty="0" smtClean="0"/>
              <a:t>”</a:t>
            </a:r>
          </a:p>
          <a:p>
            <a:pPr eaLnBrk="1">
              <a:buFontTx/>
              <a:buChar char="-"/>
              <a:defRPr/>
            </a:pPr>
            <a:endParaRPr lang="it-IT" sz="1800" i="1" dirty="0">
              <a:latin typeface="Arial" charset="0"/>
              <a:cs typeface="Arial" charset="0"/>
            </a:endParaRPr>
          </a:p>
        </p:txBody>
      </p:sp>
      <p:sp>
        <p:nvSpPr>
          <p:cNvPr id="6148" name="Segnaposto piè di pagina 3"/>
          <p:cNvSpPr>
            <a:spLocks noGrp="1"/>
          </p:cNvSpPr>
          <p:nvPr>
            <p:ph type="ftr" sz="quarter" idx="12"/>
          </p:nvPr>
        </p:nvSpPr>
        <p:spPr/>
        <p:txBody>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3200">
                <a:solidFill>
                  <a:schemeClr val="tx1"/>
                </a:solidFill>
                <a:latin typeface="Arial" charset="0"/>
                <a:ea typeface="ＭＳ Ｐゴシック" charset="0"/>
                <a:cs typeface="Arial" charset="0"/>
              </a:defRPr>
            </a:lvl1pPr>
            <a:lvl2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800">
                <a:solidFill>
                  <a:schemeClr val="tx1"/>
                </a:solidFill>
                <a:latin typeface="Arial" charset="0"/>
                <a:ea typeface="Arial" charset="0"/>
                <a:cs typeface="Arial" charset="0"/>
              </a:defRPr>
            </a:lvl2pPr>
            <a:lvl3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tx1"/>
                </a:solidFill>
                <a:latin typeface="Arial" charset="0"/>
                <a:ea typeface="Arial" charset="0"/>
                <a:cs typeface="Arial" charset="0"/>
              </a:defRPr>
            </a:lvl3pPr>
            <a:lvl4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4pPr>
            <a:lvl5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5pPr>
            <a:lvl6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6pPr>
            <a:lvl7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7pPr>
            <a:lvl8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8pPr>
            <a:lvl9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9pPr>
          </a:lstStyle>
          <a:p>
            <a:pPr algn="r">
              <a:lnSpc>
                <a:spcPct val="101000"/>
              </a:lnSpc>
              <a:buFont typeface="Times New Roman" charset="0"/>
              <a:buNone/>
              <a:defRPr/>
            </a:pPr>
            <a:r>
              <a:rPr lang="it-IT" sz="1000" smtClean="0">
                <a:solidFill>
                  <a:srgbClr val="000080"/>
                </a:solidFill>
                <a:latin typeface="Verdana" charset="0"/>
              </a:rPr>
              <a:t>Avv. Francesco Mascia</a:t>
            </a:r>
          </a:p>
        </p:txBody>
      </p:sp>
    </p:spTree>
    <p:extLst>
      <p:ext uri="{BB962C8B-B14F-4D97-AF65-F5344CB8AC3E}">
        <p14:creationId xmlns:p14="http://schemas.microsoft.com/office/powerpoint/2010/main" val="1184330398"/>
      </p:ext>
    </p:extLst>
  </p:cSld>
  <p:clrMapOvr>
    <a:masterClrMapping/>
  </p:clrMapOvr>
  <p:timing>
    <p:tnLst>
      <p:par>
        <p:cTn xmlns:p14="http://schemas.microsoft.com/office/powerpoint/2010/mai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eaLnBrk="1">
              <a:buFont typeface="Wingdings" charset="0"/>
              <a:buChar char="Ø"/>
              <a:defRPr/>
            </a:pPr>
            <a:r>
              <a:rPr lang="it-IT" sz="1800" dirty="0">
                <a:latin typeface="+mj-lt"/>
                <a:cs typeface="Arial" charset="0"/>
              </a:rPr>
              <a:t>Ai sensi dell’art. 2 par. 14 della Direttiva comunitaria 24/2014 </a:t>
            </a:r>
            <a:r>
              <a:rPr lang="it-IT" sz="1800" i="1" dirty="0">
                <a:latin typeface="+mj-lt"/>
                <a:cs typeface="Arial" charset="0"/>
              </a:rPr>
              <a:t>per «</a:t>
            </a:r>
            <a:r>
              <a:rPr lang="it-IT" sz="1800" dirty="0">
                <a:latin typeface="+mj-lt"/>
              </a:rPr>
              <a:t>«attività di centralizzazione delle committenze» si intendono</a:t>
            </a:r>
          </a:p>
          <a:p>
            <a:pPr eaLnBrk="1">
              <a:buFontTx/>
              <a:buChar char="-"/>
              <a:defRPr/>
            </a:pPr>
            <a:endParaRPr lang="it-IT" sz="1800" dirty="0">
              <a:latin typeface="+mj-lt"/>
            </a:endParaRPr>
          </a:p>
          <a:p>
            <a:pPr eaLnBrk="1">
              <a:buFontTx/>
              <a:buChar char="-"/>
              <a:defRPr/>
            </a:pPr>
            <a:r>
              <a:rPr lang="it-IT" sz="1800" dirty="0">
                <a:latin typeface="+mj-lt"/>
              </a:rPr>
              <a:t>“</a:t>
            </a:r>
            <a:r>
              <a:rPr lang="it-IT" sz="1800" i="1" dirty="0">
                <a:latin typeface="+mj-lt"/>
              </a:rPr>
              <a:t>attività svolte su base permanente, in una delle seguenti forme:</a:t>
            </a:r>
          </a:p>
          <a:p>
            <a:pPr marL="0" indent="0" eaLnBrk="1">
              <a:buNone/>
              <a:defRPr/>
            </a:pPr>
            <a:r>
              <a:rPr lang="it-IT" sz="1800" i="1" dirty="0">
                <a:latin typeface="+mj-lt"/>
              </a:rPr>
              <a:t>      </a:t>
            </a:r>
            <a:endParaRPr lang="it-IT" sz="1800" i="1" dirty="0" smtClean="0">
              <a:latin typeface="+mj-lt"/>
            </a:endParaRPr>
          </a:p>
          <a:p>
            <a:pPr marL="0" indent="0" eaLnBrk="1">
              <a:buNone/>
              <a:defRPr/>
            </a:pPr>
            <a:r>
              <a:rPr lang="it-IT" sz="1800" i="1" dirty="0">
                <a:latin typeface="+mj-lt"/>
              </a:rPr>
              <a:t> </a:t>
            </a:r>
            <a:r>
              <a:rPr lang="it-IT" sz="1800" i="1" dirty="0" smtClean="0">
                <a:latin typeface="+mj-lt"/>
              </a:rPr>
              <a:t>     a</a:t>
            </a:r>
            <a:r>
              <a:rPr lang="it-IT" sz="1800" i="1" dirty="0">
                <a:latin typeface="+mj-lt"/>
              </a:rPr>
              <a:t>)l’acquisizione di forniture e/o servizi destinati ad amministrazioni    </a:t>
            </a:r>
          </a:p>
          <a:p>
            <a:pPr marL="0" indent="0" eaLnBrk="1">
              <a:buNone/>
              <a:defRPr/>
            </a:pPr>
            <a:r>
              <a:rPr lang="it-IT" sz="1800" i="1" dirty="0">
                <a:latin typeface="+mj-lt"/>
              </a:rPr>
              <a:t>      aggiudicatrici;</a:t>
            </a:r>
          </a:p>
          <a:p>
            <a:pPr marL="0" indent="0" eaLnBrk="1">
              <a:buNone/>
              <a:defRPr/>
            </a:pPr>
            <a:r>
              <a:rPr lang="it-IT" sz="1800" i="1" dirty="0">
                <a:latin typeface="+mj-lt"/>
              </a:rPr>
              <a:t>     </a:t>
            </a:r>
          </a:p>
          <a:p>
            <a:pPr marL="0" indent="0" eaLnBrk="1">
              <a:buNone/>
              <a:defRPr/>
            </a:pPr>
            <a:r>
              <a:rPr lang="it-IT" sz="1800" i="1" dirty="0" smtClean="0">
                <a:latin typeface="+mj-lt"/>
              </a:rPr>
              <a:t>      b</a:t>
            </a:r>
            <a:r>
              <a:rPr lang="it-IT" sz="1800" i="1" dirty="0">
                <a:latin typeface="+mj-lt"/>
              </a:rPr>
              <a:t>)l’aggiudicazione di appalti o la conclusione di accordi quadro per     </a:t>
            </a:r>
          </a:p>
          <a:p>
            <a:pPr marL="0" indent="0" eaLnBrk="1">
              <a:buNone/>
              <a:defRPr/>
            </a:pPr>
            <a:r>
              <a:rPr lang="it-IT" sz="1800" i="1" dirty="0">
                <a:latin typeface="+mj-lt"/>
              </a:rPr>
              <a:t>     lavori, forniture o servizi destinati ad amministrazioni aggiudicatrici</a:t>
            </a:r>
            <a:r>
              <a:rPr lang="it-IT" sz="1800" dirty="0">
                <a:latin typeface="+mj-lt"/>
              </a:rPr>
              <a:t>”	</a:t>
            </a:r>
          </a:p>
          <a:p>
            <a:pPr marL="0" indent="0" eaLnBrk="1">
              <a:buNone/>
              <a:defRPr/>
            </a:pPr>
            <a:r>
              <a:rPr lang="it-IT" i="1" dirty="0">
                <a:latin typeface="Arial" charset="0"/>
                <a:cs typeface="Arial" charset="0"/>
              </a:rPr>
              <a:t> </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780228496"/>
      </p:ext>
    </p:extLst>
  </p:cSld>
  <p:clrMapOvr>
    <a:masterClrMapping/>
  </p:clrMapOvr>
  <p:timing>
    <p:tnLst>
      <p:par>
        <p:cTn xmlns:p14="http://schemas.microsoft.com/office/powerpoint/2010/mai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sz="1800" dirty="0" smtClean="0"/>
          </a:p>
          <a:p>
            <a:pPr>
              <a:buFont typeface="Wingdings" charset="2"/>
              <a:buChar char="Ø"/>
            </a:pPr>
            <a:r>
              <a:rPr lang="it-IT" sz="1800" dirty="0">
                <a:cs typeface="Arial" charset="0"/>
              </a:rPr>
              <a:t>Ai sensi dell’art. 2 par. </a:t>
            </a:r>
            <a:r>
              <a:rPr lang="it-IT" sz="1800" dirty="0" smtClean="0">
                <a:cs typeface="Arial" charset="0"/>
              </a:rPr>
              <a:t>15 </a:t>
            </a:r>
            <a:r>
              <a:rPr lang="it-IT" sz="1800" dirty="0">
                <a:cs typeface="Arial" charset="0"/>
              </a:rPr>
              <a:t>della Direttiva comunitaria 24/2014 </a:t>
            </a:r>
            <a:r>
              <a:rPr lang="it-IT" sz="1800" i="1" dirty="0" smtClean="0">
                <a:cs typeface="Arial" charset="0"/>
              </a:rPr>
              <a:t>per </a:t>
            </a:r>
            <a:r>
              <a:rPr lang="it-IT" sz="1800" dirty="0" smtClean="0"/>
              <a:t>«</a:t>
            </a:r>
            <a:r>
              <a:rPr lang="it-IT" sz="1800" dirty="0"/>
              <a:t>attività di committenza ausiliarie</a:t>
            </a:r>
            <a:r>
              <a:rPr lang="it-IT" sz="1800" dirty="0" smtClean="0"/>
              <a:t>»</a:t>
            </a:r>
            <a:r>
              <a:rPr lang="it-IT" sz="1800" dirty="0"/>
              <a:t> </a:t>
            </a:r>
            <a:r>
              <a:rPr lang="it-IT" sz="1800" dirty="0" smtClean="0"/>
              <a:t>si intendono</a:t>
            </a:r>
          </a:p>
          <a:p>
            <a:pPr>
              <a:buFont typeface="Wingdings" charset="2"/>
              <a:buChar char="Ø"/>
            </a:pPr>
            <a:endParaRPr lang="it-IT" sz="1800" dirty="0"/>
          </a:p>
          <a:p>
            <a:pPr>
              <a:buFontTx/>
              <a:buChar char="-"/>
            </a:pPr>
            <a:r>
              <a:rPr lang="it-IT" sz="1800" dirty="0" smtClean="0"/>
              <a:t>“</a:t>
            </a:r>
            <a:r>
              <a:rPr lang="it-IT" sz="1800" i="1" dirty="0" smtClean="0"/>
              <a:t>attività </a:t>
            </a:r>
            <a:r>
              <a:rPr lang="it-IT" sz="1800" i="1" dirty="0"/>
              <a:t>che consistono nella prestazione di supporto alle attività di committenza, in particolare nelle forme </a:t>
            </a:r>
            <a:r>
              <a:rPr lang="it-IT" sz="1800" i="1" dirty="0" smtClean="0"/>
              <a:t>seguenti:</a:t>
            </a:r>
          </a:p>
          <a:p>
            <a:pPr>
              <a:buFontTx/>
              <a:buChar char="-"/>
            </a:pPr>
            <a:r>
              <a:rPr lang="it-IT" sz="1800" i="1" dirty="0" smtClean="0"/>
              <a:t>a) infrastrutture </a:t>
            </a:r>
            <a:r>
              <a:rPr lang="it-IT" sz="1800" i="1" dirty="0"/>
              <a:t>tecniche che consentano alle amministrazioni aggiudicatrici di aggiudicare appalti pubblici o di concludere accordi quadro per lavori, forniture o servizi</a:t>
            </a:r>
            <a:r>
              <a:rPr lang="it-IT" sz="1800" i="1" dirty="0" smtClean="0"/>
              <a:t>;</a:t>
            </a:r>
          </a:p>
          <a:p>
            <a:pPr>
              <a:buFontTx/>
              <a:buChar char="-"/>
            </a:pPr>
            <a:r>
              <a:rPr lang="it-IT" sz="1800" i="1" dirty="0" smtClean="0"/>
              <a:t>b</a:t>
            </a:r>
            <a:r>
              <a:rPr lang="it-IT" sz="1800" i="1" dirty="0"/>
              <a:t>)consulenza sullo svolgimento o sulla progettazione delle procedure di appalto</a:t>
            </a:r>
            <a:r>
              <a:rPr lang="it-IT" sz="1800" i="1" dirty="0" smtClean="0"/>
              <a:t>;</a:t>
            </a:r>
          </a:p>
          <a:p>
            <a:pPr>
              <a:buFontTx/>
              <a:buChar char="-"/>
            </a:pPr>
            <a:r>
              <a:rPr lang="it-IT" sz="1800" i="1" dirty="0" smtClean="0"/>
              <a:t>c</a:t>
            </a:r>
            <a:r>
              <a:rPr lang="it-IT" sz="1800" i="1" dirty="0"/>
              <a:t>)preparazione e gestione delle procedure di appalto in nome e per conto dell’amministrazione aggiudicatrice </a:t>
            </a:r>
            <a:r>
              <a:rPr lang="it-IT" sz="1800" i="1" dirty="0" smtClean="0"/>
              <a:t>interessata</a:t>
            </a:r>
            <a:r>
              <a:rPr lang="it-IT" sz="1800" dirty="0" smtClean="0"/>
              <a:t>”</a:t>
            </a:r>
            <a:r>
              <a:rPr lang="it-IT" dirty="0"/>
              <a:t>	</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02484539"/>
      </p:ext>
    </p:extLst>
  </p:cSld>
  <p:clrMapOvr>
    <a:masterClrMapping/>
  </p:clrMapOvr>
  <p:timing>
    <p:tnLst>
      <p:par>
        <p:cTn xmlns:p14="http://schemas.microsoft.com/office/powerpoint/2010/mai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endParaRPr>
          </a:p>
        </p:txBody>
      </p:sp>
      <p:sp>
        <p:nvSpPr>
          <p:cNvPr id="3" name="Segnaposto contenuto 2"/>
          <p:cNvSpPr>
            <a:spLocks noGrp="1"/>
          </p:cNvSpPr>
          <p:nvPr>
            <p:ph idx="1"/>
          </p:nvPr>
        </p:nvSpPr>
        <p:spPr/>
        <p:txBody>
          <a:bodyPr/>
          <a:lstStyle/>
          <a:p>
            <a:pPr>
              <a:buFont typeface="Wingdings" charset="2"/>
              <a:buChar char="Ø"/>
            </a:pPr>
            <a:r>
              <a:rPr lang="it-IT" sz="1800" b="1" dirty="0" smtClean="0">
                <a:effectLst/>
                <a:latin typeface="Arial" charset="0"/>
                <a:cs typeface="Arial" charset="0"/>
              </a:rPr>
              <a:t> </a:t>
            </a:r>
            <a:r>
              <a:rPr lang="it-IT" sz="1800" dirty="0"/>
              <a:t>L’art.  37 </a:t>
            </a:r>
            <a:r>
              <a:rPr lang="it-IT" sz="1800" dirty="0" smtClean="0"/>
              <a:t>della Direttiva specifica </a:t>
            </a:r>
            <a:r>
              <a:rPr lang="it-IT" sz="1800" dirty="0"/>
              <a:t>inoltre che:</a:t>
            </a:r>
          </a:p>
          <a:p>
            <a:pPr>
              <a:buFont typeface="Wingdings" charset="2"/>
              <a:buChar char="Ø"/>
            </a:pPr>
            <a:endParaRPr lang="it-IT" sz="1800" i="1" dirty="0"/>
          </a:p>
          <a:p>
            <a:pPr>
              <a:buFontTx/>
              <a:buChar char="-"/>
            </a:pPr>
            <a:r>
              <a:rPr lang="it-IT" sz="1800" dirty="0" smtClean="0"/>
              <a:t>Gli </a:t>
            </a:r>
            <a:r>
              <a:rPr lang="it-IT" sz="1800" dirty="0"/>
              <a:t>Stati membri </a:t>
            </a:r>
            <a:r>
              <a:rPr lang="it-IT" sz="1800" dirty="0" smtClean="0"/>
              <a:t>possano </a:t>
            </a:r>
            <a:r>
              <a:rPr lang="it-IT" sz="1800" dirty="0"/>
              <a:t>prevedere la possibilità per le amministrazioni aggiudicatrici di acquistare forniture e/o servizi da una centrale di committenza che offre l’attività di centralizzazione delle committenze di cui all’articolo 2, paragrafo 1, punto 14, lettera a)</a:t>
            </a:r>
            <a:r>
              <a:rPr lang="it-IT" sz="1800" dirty="0" smtClean="0"/>
              <a:t>.</a:t>
            </a:r>
          </a:p>
          <a:p>
            <a:pPr>
              <a:buFontTx/>
              <a:buChar char="-"/>
            </a:pPr>
            <a:endParaRPr lang="it-IT" sz="1800" dirty="0" smtClean="0"/>
          </a:p>
          <a:p>
            <a:pPr>
              <a:buFontTx/>
              <a:buChar char="-"/>
            </a:pPr>
            <a:r>
              <a:rPr lang="it-IT" sz="1800" dirty="0" smtClean="0"/>
              <a:t>Gli </a:t>
            </a:r>
            <a:r>
              <a:rPr lang="it-IT" sz="1800" dirty="0"/>
              <a:t>Stati membri possono altresì prevedere la possibilità per le amministrazioni aggiudicatrici di acquistare lavori, forniture e servizi mediante contratti aggiudicati da una centrale di committenza, mediante sistemi dinamici di acquisizione gestiti da una centrale di committenza oppure, </a:t>
            </a:r>
            <a:r>
              <a:rPr lang="it-IT" sz="1800" dirty="0" smtClean="0"/>
              <a:t>mediante </a:t>
            </a:r>
            <a:r>
              <a:rPr lang="it-IT" sz="1800" dirty="0"/>
              <a:t>un accordo quadro concluso da una centrale di committenza </a:t>
            </a:r>
          </a:p>
          <a:p>
            <a:pPr>
              <a:buFontTx/>
              <a:buChar char="-"/>
            </a:pPr>
            <a:endParaRPr lang="it-IT" sz="1800" dirty="0" smtClean="0"/>
          </a:p>
          <a:p>
            <a:pPr>
              <a:buFontTx/>
              <a:buChar char="-"/>
            </a:pPr>
            <a:r>
              <a:rPr lang="it-IT" sz="1800" u="sng" dirty="0" smtClean="0"/>
              <a:t>Gli Stati </a:t>
            </a:r>
            <a:r>
              <a:rPr lang="it-IT" sz="1800" u="sng" dirty="0"/>
              <a:t>membri possono prevedere che determinati appalti siano realizzati mediante ricorso alle centrali di committenza o a una o più centrali di committenza specifiche.</a:t>
            </a:r>
          </a:p>
          <a:p>
            <a:pPr>
              <a:buFont typeface="Wingdings" charset="0"/>
              <a:buChar char="Ø"/>
              <a:defRPr/>
            </a:pPr>
            <a:endParaRPr lang="it-IT" sz="1800" i="1" dirty="0">
              <a:effectLst/>
              <a:latin typeface="Arial" charset="0"/>
              <a:cs typeface="Arial" charset="0"/>
            </a:endParaRPr>
          </a:p>
          <a:p>
            <a:pPr>
              <a:defRPr/>
            </a:pPr>
            <a:endParaRPr lang="it-IT" i="1" dirty="0">
              <a:latin typeface="Arial" charset="0"/>
              <a:cs typeface="Arial" charset="0"/>
            </a:endParaRPr>
          </a:p>
        </p:txBody>
      </p:sp>
      <p:sp>
        <p:nvSpPr>
          <p:cNvPr id="4" name="Segnaposto piè di pagina 3"/>
          <p:cNvSpPr>
            <a:spLocks noGrp="1"/>
          </p:cNvSpPr>
          <p:nvPr>
            <p:ph type="ftr" sz="quarter" idx="12"/>
          </p:nvPr>
        </p:nvSpPr>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ea typeface="Arial" charset="0"/>
                <a:cs typeface="Arial" charset="0"/>
              </a:defRPr>
            </a:lvl9pPr>
          </a:lstStyle>
          <a:p>
            <a:pPr>
              <a:defRPr/>
            </a:pPr>
            <a:r>
              <a:rPr lang="it-IT" smtClean="0"/>
              <a:t>Avv. Francesco Mascia</a:t>
            </a:r>
          </a:p>
        </p:txBody>
      </p:sp>
    </p:spTree>
    <p:extLst>
      <p:ext uri="{BB962C8B-B14F-4D97-AF65-F5344CB8AC3E}">
        <p14:creationId xmlns:p14="http://schemas.microsoft.com/office/powerpoint/2010/main" val="3674817692"/>
      </p:ext>
    </p:extLst>
  </p:cSld>
  <p:clrMapOvr>
    <a:masterClrMapping/>
  </p:clrMapOvr>
  <p:timing>
    <p:tnLst>
      <p:par>
        <p:cTn xmlns:p14="http://schemas.microsoft.com/office/powerpoint/2010/mai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endParaRPr>
          </a:p>
        </p:txBody>
      </p:sp>
      <p:sp>
        <p:nvSpPr>
          <p:cNvPr id="7171" name="Segnaposto contenuto 2"/>
          <p:cNvSpPr>
            <a:spLocks noGrp="1"/>
          </p:cNvSpPr>
          <p:nvPr>
            <p:ph idx="1"/>
          </p:nvPr>
        </p:nvSpPr>
        <p:spPr/>
        <p:txBody>
          <a:bodyPr/>
          <a:lstStyle/>
          <a:p>
            <a:pPr eaLnBrk="1">
              <a:buFont typeface="Wingdings" charset="0"/>
              <a:buChar char="Ø"/>
              <a:defRPr/>
            </a:pPr>
            <a:endParaRPr lang="it-IT" sz="1800" dirty="0">
              <a:latin typeface="Arial" charset="0"/>
              <a:cs typeface="Arial" charset="0"/>
            </a:endParaRPr>
          </a:p>
          <a:p>
            <a:pPr eaLnBrk="1">
              <a:buFont typeface="Wingdings" charset="0"/>
              <a:buChar char="Ø"/>
              <a:defRPr/>
            </a:pPr>
            <a:r>
              <a:rPr lang="it-IT" sz="1800" dirty="0">
                <a:latin typeface="Arial" charset="0"/>
                <a:cs typeface="Arial" charset="0"/>
              </a:rPr>
              <a:t>Secondo il legislatore comunitario </a:t>
            </a:r>
            <a:r>
              <a:rPr lang="it-IT" sz="1800" dirty="0" smtClean="0">
                <a:latin typeface="Arial" charset="0"/>
                <a:cs typeface="Arial" charset="0"/>
              </a:rPr>
              <a:t>la </a:t>
            </a:r>
            <a:r>
              <a:rPr lang="it-IT" sz="1800" dirty="0">
                <a:latin typeface="Arial" charset="0"/>
                <a:cs typeface="Arial" charset="0"/>
              </a:rPr>
              <a:t>centrale di committenza</a:t>
            </a:r>
          </a:p>
          <a:p>
            <a:pPr eaLnBrk="1">
              <a:buFontTx/>
              <a:buChar char="-"/>
              <a:defRPr/>
            </a:pPr>
            <a:endParaRPr lang="it-IT" sz="1800" dirty="0">
              <a:latin typeface="Arial" charset="0"/>
              <a:cs typeface="Arial" charset="0"/>
            </a:endParaRPr>
          </a:p>
          <a:p>
            <a:pPr eaLnBrk="1">
              <a:buFontTx/>
              <a:buChar char="-"/>
              <a:defRPr/>
            </a:pPr>
            <a:endParaRPr lang="it-IT" sz="1800" dirty="0" smtClean="0">
              <a:latin typeface="Arial" charset="0"/>
              <a:cs typeface="Arial" charset="0"/>
            </a:endParaRPr>
          </a:p>
          <a:p>
            <a:pPr eaLnBrk="1">
              <a:buFontTx/>
              <a:buChar char="-"/>
              <a:defRPr/>
            </a:pPr>
            <a:r>
              <a:rPr lang="it-IT" sz="1800" dirty="0" smtClean="0">
                <a:latin typeface="Arial" charset="0"/>
                <a:cs typeface="Arial" charset="0"/>
              </a:rPr>
              <a:t>Avrebbe </a:t>
            </a:r>
            <a:r>
              <a:rPr lang="it-IT" sz="1800" dirty="0">
                <a:latin typeface="Arial" charset="0"/>
                <a:cs typeface="Arial" charset="0"/>
              </a:rPr>
              <a:t>accresciuto il volume degli acquisti e pertanto consentito un aumento della concorrenza e dell’efficacia della commessa pubblica </a:t>
            </a:r>
          </a:p>
          <a:p>
            <a:pPr eaLnBrk="1">
              <a:buFontTx/>
              <a:buChar char="-"/>
              <a:defRPr/>
            </a:pPr>
            <a:endParaRPr lang="it-IT" dirty="0">
              <a:latin typeface="Arial" charset="0"/>
              <a:cs typeface="Arial" charset="0"/>
            </a:endParaRPr>
          </a:p>
          <a:p>
            <a:pPr eaLnBrk="1">
              <a:buFontTx/>
              <a:buChar char="-"/>
              <a:defRPr/>
            </a:pPr>
            <a:endParaRPr lang="it-IT" i="1" dirty="0">
              <a:latin typeface="Arial" charset="0"/>
              <a:cs typeface="Arial" charset="0"/>
            </a:endParaRPr>
          </a:p>
          <a:p>
            <a:pPr eaLnBrk="1">
              <a:buFont typeface="Wingdings" charset="0"/>
              <a:buChar char="Ø"/>
              <a:defRPr/>
            </a:pPr>
            <a:endParaRPr lang="it-IT" dirty="0">
              <a:latin typeface="Arial" charset="0"/>
              <a:cs typeface="Arial" charset="0"/>
            </a:endParaRPr>
          </a:p>
          <a:p>
            <a:pPr>
              <a:defRPr/>
            </a:pPr>
            <a:endParaRPr lang="it-IT" dirty="0">
              <a:latin typeface="Arial" charset="0"/>
              <a:cs typeface="Arial" charset="0"/>
            </a:endParaRPr>
          </a:p>
        </p:txBody>
      </p:sp>
      <p:sp>
        <p:nvSpPr>
          <p:cNvPr id="7172" name="Segnaposto piè di pagina 3"/>
          <p:cNvSpPr>
            <a:spLocks noGrp="1"/>
          </p:cNvSpPr>
          <p:nvPr>
            <p:ph type="ftr" sz="quarter" idx="12"/>
          </p:nvPr>
        </p:nvSpPr>
        <p:spPr>
          <a:xfrm>
            <a:off x="6553200" y="6243638"/>
            <a:ext cx="2133600" cy="457200"/>
          </a:xfrm>
        </p:spPr>
        <p:txBody>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3200">
                <a:solidFill>
                  <a:schemeClr val="tx1"/>
                </a:solidFill>
                <a:latin typeface="Arial" charset="0"/>
                <a:ea typeface="ＭＳ Ｐゴシック" charset="0"/>
                <a:cs typeface="Arial" charset="0"/>
              </a:defRPr>
            </a:lvl1pPr>
            <a:lvl2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800">
                <a:solidFill>
                  <a:schemeClr val="tx1"/>
                </a:solidFill>
                <a:latin typeface="Arial" charset="0"/>
                <a:ea typeface="Arial" charset="0"/>
                <a:cs typeface="Arial" charset="0"/>
              </a:defRPr>
            </a:lvl2pPr>
            <a:lvl3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tx1"/>
                </a:solidFill>
                <a:latin typeface="Arial" charset="0"/>
                <a:ea typeface="Arial" charset="0"/>
                <a:cs typeface="Arial" charset="0"/>
              </a:defRPr>
            </a:lvl3pPr>
            <a:lvl4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4pPr>
            <a:lvl5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5pPr>
            <a:lvl6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6pPr>
            <a:lvl7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7pPr>
            <a:lvl8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8pPr>
            <a:lvl9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9pPr>
          </a:lstStyle>
          <a:p>
            <a:pPr algn="r">
              <a:lnSpc>
                <a:spcPct val="101000"/>
              </a:lnSpc>
              <a:buFont typeface="Times New Roman" charset="0"/>
              <a:buNone/>
              <a:defRPr/>
            </a:pPr>
            <a:r>
              <a:rPr lang="it-IT" sz="1000" smtClean="0">
                <a:solidFill>
                  <a:srgbClr val="000080"/>
                </a:solidFill>
                <a:latin typeface="Verdana" charset="0"/>
              </a:rPr>
              <a:t>Avv. Francesco Mascia</a:t>
            </a:r>
          </a:p>
        </p:txBody>
      </p:sp>
    </p:spTree>
    <p:extLst>
      <p:ext uri="{BB962C8B-B14F-4D97-AF65-F5344CB8AC3E}">
        <p14:creationId xmlns:p14="http://schemas.microsoft.com/office/powerpoint/2010/main" val="1917029103"/>
      </p:ext>
    </p:extLst>
  </p:cSld>
  <p:clrMapOvr>
    <a:masterClrMapping/>
  </p:clrMapOvr>
  <p:timing>
    <p:tnLst>
      <p:par>
        <p:cTn xmlns:p14="http://schemas.microsoft.com/office/powerpoint/2010/mai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a:defRPr/>
            </a:pPr>
            <a:endParaRPr lang="it-IT">
              <a:ea typeface="+mj-ea"/>
            </a:endParaRPr>
          </a:p>
        </p:txBody>
      </p:sp>
      <p:sp>
        <p:nvSpPr>
          <p:cNvPr id="3" name="Segnaposto contenuto 2"/>
          <p:cNvSpPr>
            <a:spLocks noGrp="1"/>
          </p:cNvSpPr>
          <p:nvPr>
            <p:ph idx="1"/>
          </p:nvPr>
        </p:nvSpPr>
        <p:spPr>
          <a:xfrm>
            <a:off x="703263" y="1412875"/>
            <a:ext cx="7742237" cy="4078288"/>
          </a:xfrm>
        </p:spPr>
        <p:txBody>
          <a:bodyPr/>
          <a:lstStyle/>
          <a:p>
            <a:pPr eaLnBrk="1">
              <a:buFont typeface="Wingdings" charset="0"/>
              <a:buChar char="Ø"/>
              <a:defRPr/>
            </a:pPr>
            <a:endParaRPr lang="it-IT" sz="1800" dirty="0">
              <a:latin typeface="Arial" charset="0"/>
              <a:cs typeface="Arial" charset="0"/>
            </a:endParaRPr>
          </a:p>
          <a:p>
            <a:pPr eaLnBrk="1">
              <a:buFont typeface="Wingdings" charset="0"/>
              <a:buChar char="Ø"/>
              <a:defRPr/>
            </a:pPr>
            <a:r>
              <a:rPr lang="it-IT" sz="1800" dirty="0">
                <a:latin typeface="Arial" charset="0"/>
                <a:cs typeface="Arial" charset="0"/>
              </a:rPr>
              <a:t>La nozione di centrale di committenza secondo il </a:t>
            </a:r>
            <a:r>
              <a:rPr lang="it-IT" sz="1800" dirty="0" err="1" smtClean="0">
                <a:latin typeface="Arial" charset="0"/>
                <a:cs typeface="Arial" charset="0"/>
              </a:rPr>
              <a:t>D.Lgs.</a:t>
            </a:r>
            <a:r>
              <a:rPr lang="it-IT" sz="1800" dirty="0" smtClean="0">
                <a:latin typeface="Arial" charset="0"/>
                <a:cs typeface="Arial" charset="0"/>
              </a:rPr>
              <a:t> 50/2016</a:t>
            </a:r>
            <a:endParaRPr lang="it-IT" sz="1800" dirty="0">
              <a:latin typeface="Arial" charset="0"/>
              <a:cs typeface="Arial" charset="0"/>
            </a:endParaRPr>
          </a:p>
          <a:p>
            <a:pPr eaLnBrk="1">
              <a:buFont typeface="Wingdings" charset="0"/>
              <a:buChar char="Ø"/>
              <a:defRPr/>
            </a:pPr>
            <a:endParaRPr lang="it-IT" sz="1800" dirty="0">
              <a:latin typeface="Arial" charset="0"/>
              <a:cs typeface="Arial" charset="0"/>
            </a:endParaRPr>
          </a:p>
          <a:p>
            <a:pPr eaLnBrk="1">
              <a:buFont typeface="Wingdings" charset="0"/>
              <a:buChar char="Ø"/>
              <a:defRPr/>
            </a:pPr>
            <a:endParaRPr lang="it-IT" sz="1800" dirty="0" smtClean="0">
              <a:latin typeface="Arial" charset="0"/>
              <a:cs typeface="Arial" charset="0"/>
            </a:endParaRPr>
          </a:p>
          <a:p>
            <a:pPr eaLnBrk="1">
              <a:buFont typeface="Wingdings" charset="0"/>
              <a:buChar char="Ø"/>
              <a:defRPr/>
            </a:pPr>
            <a:r>
              <a:rPr lang="it-IT" sz="1800" dirty="0" smtClean="0">
                <a:latin typeface="Arial" charset="0"/>
                <a:cs typeface="Arial" charset="0"/>
              </a:rPr>
              <a:t>In </a:t>
            </a:r>
            <a:r>
              <a:rPr lang="it-IT" sz="1800" dirty="0">
                <a:latin typeface="Arial" charset="0"/>
                <a:cs typeface="Arial" charset="0"/>
              </a:rPr>
              <a:t>attuazione della Direttiva comunitaria </a:t>
            </a:r>
            <a:r>
              <a:rPr lang="it-IT" sz="1800" dirty="0" smtClean="0">
                <a:latin typeface="Arial" charset="0"/>
                <a:cs typeface="Arial" charset="0"/>
              </a:rPr>
              <a:t>l’art. 3 comma 1 </a:t>
            </a:r>
            <a:r>
              <a:rPr lang="it-IT" sz="1800" dirty="0" err="1" smtClean="0">
                <a:latin typeface="Arial" charset="0"/>
                <a:cs typeface="Arial" charset="0"/>
              </a:rPr>
              <a:t>lett</a:t>
            </a:r>
            <a:r>
              <a:rPr lang="it-IT" sz="1800" dirty="0" smtClean="0">
                <a:latin typeface="Arial" charset="0"/>
                <a:cs typeface="Arial" charset="0"/>
              </a:rPr>
              <a:t>. </a:t>
            </a:r>
            <a:r>
              <a:rPr lang="it-IT" sz="1800" dirty="0" smtClean="0"/>
              <a:t>i) prevede che per </a:t>
            </a:r>
            <a:r>
              <a:rPr lang="it-IT" sz="1800" dirty="0"/>
              <a:t>«centrale di committenza», </a:t>
            </a:r>
            <a:r>
              <a:rPr lang="it-IT" sz="1800" dirty="0" smtClean="0"/>
              <a:t>si intenda</a:t>
            </a:r>
          </a:p>
          <a:p>
            <a:pPr eaLnBrk="1">
              <a:buFontTx/>
              <a:buChar char="-"/>
              <a:defRPr/>
            </a:pPr>
            <a:endParaRPr lang="it-IT" sz="1800" dirty="0" smtClean="0"/>
          </a:p>
          <a:p>
            <a:pPr eaLnBrk="1">
              <a:buFontTx/>
              <a:buChar char="-"/>
              <a:defRPr/>
            </a:pPr>
            <a:r>
              <a:rPr lang="it-IT" sz="1800" dirty="0" smtClean="0"/>
              <a:t>“</a:t>
            </a:r>
            <a:r>
              <a:rPr lang="it-IT" sz="1800" i="1" dirty="0" smtClean="0"/>
              <a:t>un'amministrazione </a:t>
            </a:r>
            <a:r>
              <a:rPr lang="it-IT" sz="1800" i="1" dirty="0"/>
              <a:t>aggiudicatrice o un ente aggiudicatore che forniscono attività di centralizzazione delle committenze e, se del caso, attività di committenza </a:t>
            </a:r>
            <a:r>
              <a:rPr lang="it-IT" sz="1800" i="1" dirty="0" smtClean="0"/>
              <a:t>ausiliarie</a:t>
            </a:r>
            <a:r>
              <a:rPr lang="it-IT" sz="1800" dirty="0" smtClean="0"/>
              <a:t>”</a:t>
            </a:r>
          </a:p>
          <a:p>
            <a:pPr eaLnBrk="1">
              <a:buFontTx/>
              <a:buChar char="-"/>
              <a:defRPr/>
            </a:pPr>
            <a:r>
              <a:rPr lang="it-IT" sz="1800" dirty="0" smtClean="0"/>
              <a:t>  </a:t>
            </a:r>
            <a:endParaRPr lang="it-IT" dirty="0">
              <a:latin typeface="Arial" charset="0"/>
              <a:cs typeface="Arial" charset="0"/>
            </a:endParaRPr>
          </a:p>
        </p:txBody>
      </p:sp>
      <p:sp>
        <p:nvSpPr>
          <p:cNvPr id="8196" name="Segnaposto piè di pagina 3"/>
          <p:cNvSpPr>
            <a:spLocks noGrp="1"/>
          </p:cNvSpPr>
          <p:nvPr>
            <p:ph type="ftr" sz="quarter" idx="12"/>
          </p:nvPr>
        </p:nvSpPr>
        <p:spPr/>
        <p:txBody>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3200">
                <a:solidFill>
                  <a:schemeClr val="tx1"/>
                </a:solidFill>
                <a:latin typeface="Arial" charset="0"/>
                <a:ea typeface="ＭＳ Ｐゴシック" charset="0"/>
                <a:cs typeface="Arial" charset="0"/>
              </a:defRPr>
            </a:lvl1pPr>
            <a:lvl2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800">
                <a:solidFill>
                  <a:schemeClr val="tx1"/>
                </a:solidFill>
                <a:latin typeface="Arial" charset="0"/>
                <a:ea typeface="Arial" charset="0"/>
                <a:cs typeface="Arial" charset="0"/>
              </a:defRPr>
            </a:lvl2pPr>
            <a:lvl3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tx1"/>
                </a:solidFill>
                <a:latin typeface="Arial" charset="0"/>
                <a:ea typeface="Arial" charset="0"/>
                <a:cs typeface="Arial" charset="0"/>
              </a:defRPr>
            </a:lvl3pPr>
            <a:lvl4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4pPr>
            <a:lvl5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5pPr>
            <a:lvl6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6pPr>
            <a:lvl7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7pPr>
            <a:lvl8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8pPr>
            <a:lvl9pPr defTabSz="407988" eaLnBrk="0" hangingPunct="0">
              <a:buFont typeface="Wingdings" charset="0"/>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000">
                <a:solidFill>
                  <a:schemeClr val="tx1"/>
                </a:solidFill>
                <a:latin typeface="Arial" charset="0"/>
                <a:ea typeface="Arial" charset="0"/>
                <a:cs typeface="Arial" charset="0"/>
              </a:defRPr>
            </a:lvl9pPr>
          </a:lstStyle>
          <a:p>
            <a:pPr algn="r">
              <a:lnSpc>
                <a:spcPct val="101000"/>
              </a:lnSpc>
              <a:buFont typeface="Times New Roman" charset="0"/>
              <a:buNone/>
              <a:defRPr/>
            </a:pPr>
            <a:r>
              <a:rPr lang="it-IT" sz="1000" smtClean="0">
                <a:solidFill>
                  <a:srgbClr val="000080"/>
                </a:solidFill>
                <a:latin typeface="Verdana" charset="0"/>
              </a:rPr>
              <a:t>Avv. Francesco Mascia</a:t>
            </a:r>
          </a:p>
        </p:txBody>
      </p:sp>
    </p:spTree>
    <p:extLst>
      <p:ext uri="{BB962C8B-B14F-4D97-AF65-F5344CB8AC3E}">
        <p14:creationId xmlns:p14="http://schemas.microsoft.com/office/powerpoint/2010/main" val="232034366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a:buFont typeface="Wingdings" charset="2"/>
              <a:buChar char="Ø"/>
            </a:pPr>
            <a:r>
              <a:rPr lang="it-IT" sz="1800" dirty="0" smtClean="0"/>
              <a:t> Art. </a:t>
            </a:r>
            <a:r>
              <a:rPr lang="it-IT" sz="1800" dirty="0"/>
              <a:t>46  (Operatori economici per l’affidamento dei servizi di architettura e ingegneria</a:t>
            </a:r>
            <a:r>
              <a:rPr lang="it-IT" sz="1800" dirty="0" smtClean="0"/>
              <a:t>)</a:t>
            </a:r>
          </a:p>
          <a:p>
            <a:pPr>
              <a:buFont typeface="Wingdings" charset="2"/>
              <a:buChar char="Ø"/>
            </a:pPr>
            <a:endParaRPr lang="it-IT" sz="1800" dirty="0" smtClean="0"/>
          </a:p>
          <a:p>
            <a:pPr>
              <a:buFont typeface="Wingdings" charset="2"/>
              <a:buChar char="Ø"/>
            </a:pPr>
            <a:r>
              <a:rPr lang="it-IT" sz="1800" dirty="0" smtClean="0"/>
              <a:t>E’ stato integrato il comma 1 </a:t>
            </a:r>
            <a:r>
              <a:rPr lang="it-IT" sz="1800" dirty="0" err="1" smtClean="0"/>
              <a:t>lett</a:t>
            </a:r>
            <a:r>
              <a:rPr lang="it-IT" sz="1800" dirty="0" smtClean="0"/>
              <a:t>. a)</a:t>
            </a:r>
          </a:p>
          <a:p>
            <a:pPr>
              <a:buFont typeface="Wingdings" charset="2"/>
              <a:buChar char="Ø"/>
            </a:pPr>
            <a:endParaRPr lang="it-IT" sz="1800" dirty="0"/>
          </a:p>
          <a:p>
            <a:pPr>
              <a:buFontTx/>
              <a:buChar char="-"/>
            </a:pPr>
            <a:r>
              <a:rPr lang="it-IT" sz="1600" dirty="0" smtClean="0"/>
              <a:t>“</a:t>
            </a:r>
            <a:r>
              <a:rPr lang="it-IT" sz="1600" i="1" dirty="0" smtClean="0"/>
              <a:t>Sono </a:t>
            </a:r>
            <a:r>
              <a:rPr lang="it-IT" sz="1600" i="1" dirty="0"/>
              <a:t>ammessi a partecipare alle procedure di affidamento dei servizi attinenti all’architettura e all’ingegneria</a:t>
            </a:r>
            <a:r>
              <a:rPr lang="it-IT" sz="1600" i="1" dirty="0" smtClean="0"/>
              <a:t>:</a:t>
            </a:r>
          </a:p>
          <a:p>
            <a:pPr>
              <a:buFontTx/>
              <a:buChar char="-"/>
            </a:pPr>
            <a:r>
              <a:rPr lang="it-IT" sz="1600" i="1" dirty="0" smtClean="0"/>
              <a:t>“I prestatori </a:t>
            </a:r>
            <a:r>
              <a:rPr lang="it-IT" sz="1600" i="1" dirty="0"/>
              <a:t>di servizi di ingegneria e architettura: i professionisti singoli, associati, le società tra professionisti di cui alla lettera b), le società di ingegneria di cui alla lettera c), i consorzi, i GEIE, i raggruppamenti temporanei fra i predetti soggetti che rendono a committenti pubblici e privati, operando sul mercato, servizi di ingegneria e di architettura, nonché attività tecnico-amministrative e studi di fattibilità economico-finanziaria ad esse connesse, ivi compresi, con riferimento agli interventi inerenti al restauro e alla manutenzione di beni mobili e delle superfici decorate di beni architettonici, i soggetti con qualifica di restauratore di beni culturali ai sensi della vigente normativa; </a:t>
            </a:r>
            <a:r>
              <a:rPr lang="it-IT" sz="1600" b="1" i="1" dirty="0"/>
              <a:t>gli </a:t>
            </a:r>
            <a:r>
              <a:rPr lang="it-IT" sz="1600" b="1" i="1" dirty="0" smtClean="0"/>
              <a:t>archeologi</a:t>
            </a:r>
            <a:r>
              <a:rPr lang="it-IT" sz="1600" i="1" dirty="0" smtClean="0"/>
              <a:t>”</a:t>
            </a:r>
          </a:p>
          <a:p>
            <a:pPr>
              <a:buFontTx/>
              <a:buChar char="-"/>
            </a:pPr>
            <a:endParaRPr lang="it-IT" sz="1800"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12495906"/>
      </p:ext>
    </p:extLst>
  </p:cSld>
  <p:clrMapOvr>
    <a:masterClrMapping/>
  </p:clrMapOvr>
  <p:timing>
    <p:tnLst>
      <p:par>
        <p:cTn xmlns:p14="http://schemas.microsoft.com/office/powerpoint/2010/mai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eaLnBrk="1">
              <a:buFont typeface="Wingdings" charset="2"/>
              <a:buChar char="Ø"/>
              <a:defRPr/>
            </a:pPr>
            <a:r>
              <a:rPr lang="it-IT" sz="1800" dirty="0">
                <a:latin typeface="+mj-lt"/>
              </a:rPr>
              <a:t>L</a:t>
            </a:r>
            <a:r>
              <a:rPr lang="it-IT" sz="1800" dirty="0" smtClean="0">
                <a:latin typeface="+mj-lt"/>
              </a:rPr>
              <a:t>’art. 3 comma 1 </a:t>
            </a:r>
            <a:r>
              <a:rPr lang="it-IT" sz="1800" dirty="0" err="1" smtClean="0">
                <a:latin typeface="+mj-lt"/>
              </a:rPr>
              <a:t>lett</a:t>
            </a:r>
            <a:r>
              <a:rPr lang="it-IT" sz="1800" dirty="0" smtClean="0">
                <a:latin typeface="+mj-lt"/>
              </a:rPr>
              <a:t>. l</a:t>
            </a:r>
            <a:r>
              <a:rPr lang="it-IT" sz="1800" dirty="0">
                <a:latin typeface="+mj-lt"/>
              </a:rPr>
              <a:t>) </a:t>
            </a:r>
            <a:r>
              <a:rPr lang="it-IT" sz="1800" dirty="0" smtClean="0">
                <a:latin typeface="+mj-lt"/>
              </a:rPr>
              <a:t>definisce le «</a:t>
            </a:r>
            <a:r>
              <a:rPr lang="it-IT" sz="1800" dirty="0">
                <a:latin typeface="+mj-lt"/>
              </a:rPr>
              <a:t>attività di centralizzazione delle committenze», </a:t>
            </a:r>
            <a:r>
              <a:rPr lang="it-IT" sz="1800" dirty="0" smtClean="0">
                <a:latin typeface="+mj-lt"/>
              </a:rPr>
              <a:t>quelle</a:t>
            </a:r>
          </a:p>
          <a:p>
            <a:pPr eaLnBrk="1">
              <a:buFont typeface="Wingdings" charset="2"/>
              <a:buChar char="Ø"/>
              <a:defRPr/>
            </a:pPr>
            <a:endParaRPr lang="it-IT" sz="1800" dirty="0">
              <a:latin typeface="+mj-lt"/>
            </a:endParaRPr>
          </a:p>
          <a:p>
            <a:pPr eaLnBrk="1">
              <a:buFontTx/>
              <a:buChar char="-"/>
              <a:defRPr/>
            </a:pPr>
            <a:r>
              <a:rPr lang="it-IT" sz="1800" dirty="0" smtClean="0">
                <a:latin typeface="+mj-lt"/>
              </a:rPr>
              <a:t>“</a:t>
            </a:r>
            <a:r>
              <a:rPr lang="it-IT" sz="1800" i="1" dirty="0" smtClean="0">
                <a:latin typeface="+mj-lt"/>
              </a:rPr>
              <a:t>svolte </a:t>
            </a:r>
            <a:r>
              <a:rPr lang="it-IT" sz="1800" i="1" dirty="0">
                <a:latin typeface="+mj-lt"/>
              </a:rPr>
              <a:t>su base permanente riguardanti</a:t>
            </a:r>
            <a:r>
              <a:rPr lang="it-IT" sz="1800" i="1" dirty="0" smtClean="0">
                <a:latin typeface="+mj-lt"/>
              </a:rPr>
              <a:t>:</a:t>
            </a:r>
          </a:p>
          <a:p>
            <a:pPr eaLnBrk="1">
              <a:buFontTx/>
              <a:buChar char="-"/>
              <a:defRPr/>
            </a:pPr>
            <a:endParaRPr lang="it-IT" sz="1800" i="1" dirty="0" smtClean="0">
              <a:latin typeface="+mj-lt"/>
            </a:endParaRPr>
          </a:p>
          <a:p>
            <a:pPr eaLnBrk="1">
              <a:buFontTx/>
              <a:buChar char="-"/>
              <a:defRPr/>
            </a:pPr>
            <a:r>
              <a:rPr lang="it-IT" sz="1800" i="1" dirty="0" smtClean="0">
                <a:latin typeface="+mj-lt"/>
              </a:rPr>
              <a:t>1</a:t>
            </a:r>
            <a:r>
              <a:rPr lang="it-IT" sz="1800" i="1" dirty="0">
                <a:latin typeface="+mj-lt"/>
              </a:rPr>
              <a:t>) l'acquisizione di forniture o servizi destinati a stazioni appaltanti; </a:t>
            </a:r>
            <a:r>
              <a:rPr lang="it-IT" sz="1800" i="1" dirty="0" smtClean="0">
                <a:latin typeface="+mj-lt"/>
              </a:rPr>
              <a:t> </a:t>
            </a:r>
          </a:p>
          <a:p>
            <a:pPr eaLnBrk="1">
              <a:buFontTx/>
              <a:buChar char="-"/>
              <a:defRPr/>
            </a:pPr>
            <a:r>
              <a:rPr lang="it-IT" sz="1800" i="1" dirty="0" smtClean="0">
                <a:latin typeface="+mj-lt"/>
              </a:rPr>
              <a:t>2</a:t>
            </a:r>
            <a:r>
              <a:rPr lang="it-IT" sz="1800" i="1" dirty="0">
                <a:latin typeface="+mj-lt"/>
              </a:rPr>
              <a:t>) l'aggiudicazione di appalti o la conclusione di accordi quadro per lavori, forniture o servizi destinati a stazioni </a:t>
            </a:r>
            <a:r>
              <a:rPr lang="it-IT" sz="1800" i="1" dirty="0" smtClean="0">
                <a:latin typeface="+mj-lt"/>
              </a:rPr>
              <a:t>appaltanti</a:t>
            </a:r>
            <a:r>
              <a:rPr lang="it-IT" sz="1800" dirty="0" smtClean="0">
                <a:latin typeface="+mj-lt"/>
              </a:rPr>
              <a:t>”</a:t>
            </a:r>
            <a:endParaRPr lang="it-IT" sz="1800" dirty="0">
              <a:latin typeface="+mj-lt"/>
              <a:cs typeface="Arial" charset="0"/>
            </a:endParaRPr>
          </a:p>
          <a:p>
            <a:pPr eaLnBrk="1">
              <a:buFontTx/>
              <a:buChar char="-"/>
              <a:defRPr/>
            </a:pPr>
            <a:endParaRPr lang="it-IT" sz="1800" dirty="0">
              <a:latin typeface="+mj-lt"/>
              <a:cs typeface="Arial" charset="0"/>
            </a:endParaRPr>
          </a:p>
          <a:p>
            <a:pPr algn="just" eaLnBrk="1">
              <a:defRPr/>
            </a:pPr>
            <a:endParaRPr lang="it-IT" sz="1800" dirty="0">
              <a:latin typeface="+mj-lt"/>
              <a:cs typeface="Arial" charset="0"/>
            </a:endParaRPr>
          </a:p>
          <a:p>
            <a:endParaRPr lang="it-IT" sz="1800" dirty="0">
              <a:latin typeface="+mj-lt"/>
            </a:endParaRP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53311012"/>
      </p:ext>
    </p:extLst>
  </p:cSld>
  <p:clrMapOvr>
    <a:masterClrMapping/>
  </p:clrMapOvr>
  <p:timing>
    <p:tnLst>
      <p:par>
        <p:cTn xmlns:p14="http://schemas.microsoft.com/office/powerpoint/2010/mai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L’art. 3 comma 1 </a:t>
            </a:r>
            <a:r>
              <a:rPr lang="it-IT" sz="1800" dirty="0" err="1" smtClean="0"/>
              <a:t>lett</a:t>
            </a:r>
            <a:r>
              <a:rPr lang="it-IT" sz="1800" dirty="0" smtClean="0"/>
              <a:t>. m) precisa che le «</a:t>
            </a:r>
            <a:r>
              <a:rPr lang="it-IT" sz="1800" dirty="0"/>
              <a:t>attività di committenza ausiliarie», </a:t>
            </a:r>
            <a:r>
              <a:rPr lang="it-IT" sz="1800" dirty="0" smtClean="0"/>
              <a:t>sono quelle che </a:t>
            </a:r>
          </a:p>
          <a:p>
            <a:pPr>
              <a:buFont typeface="Wingdings" charset="2"/>
              <a:buChar char="Ø"/>
            </a:pPr>
            <a:endParaRPr lang="it-IT" sz="1800" dirty="0"/>
          </a:p>
          <a:p>
            <a:pPr>
              <a:buFontTx/>
              <a:buChar char="-"/>
            </a:pPr>
            <a:r>
              <a:rPr lang="it-IT" sz="1800" dirty="0" smtClean="0"/>
              <a:t>“</a:t>
            </a:r>
            <a:r>
              <a:rPr lang="it-IT" sz="1800" i="1" dirty="0" smtClean="0"/>
              <a:t>consistono </a:t>
            </a:r>
            <a:r>
              <a:rPr lang="it-IT" sz="1800" i="1" dirty="0"/>
              <a:t>nella prestazione di supporto alle attività di committenza, in particolare nelle forme seguenti</a:t>
            </a:r>
            <a:r>
              <a:rPr lang="it-IT" sz="1800" i="1" dirty="0" smtClean="0"/>
              <a:t>:</a:t>
            </a:r>
          </a:p>
          <a:p>
            <a:pPr>
              <a:buFontTx/>
              <a:buChar char="-"/>
            </a:pPr>
            <a:r>
              <a:rPr lang="it-IT" sz="1800" i="1" dirty="0" smtClean="0"/>
              <a:t>1</a:t>
            </a:r>
            <a:r>
              <a:rPr lang="it-IT" sz="1800" i="1" dirty="0"/>
              <a:t>) infrastrutture tecniche che consentano alle stazioni appaltanti di aggiudicare appalti pubblici o di concludere accordi quadro per lavori, forniture o servizi;  2) consulenza sullo svolgimento o sulla progettazione delle procedure di appalto;  3) preparazione delle procedure di appalto in nome e per conto della stazione appaltante interessata;  4) gestione delle procedure di appalto in nome e per conto della stazione appaltante </a:t>
            </a:r>
            <a:r>
              <a:rPr lang="it-IT" sz="1800" i="1" dirty="0" smtClean="0"/>
              <a:t>interessata”</a:t>
            </a: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19755503"/>
      </p:ext>
    </p:extLst>
  </p:cSld>
  <p:clrMapOvr>
    <a:masterClrMapping/>
  </p:clrMapOvr>
  <p:timing>
    <p:tnLst>
      <p:par>
        <p:cTn xmlns:p14="http://schemas.microsoft.com/office/powerpoint/2010/mai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lgn="ctr">
              <a:defRPr/>
            </a:pPr>
            <a:r>
              <a:rPr lang="it-IT" sz="1800" dirty="0" smtClean="0"/>
              <a:t>Il </a:t>
            </a:r>
            <a:r>
              <a:rPr lang="it-IT" sz="1800" dirty="0" err="1" smtClean="0"/>
              <a:t>D.Lgs.</a:t>
            </a:r>
            <a:r>
              <a:rPr lang="it-IT" sz="1800" dirty="0" smtClean="0"/>
              <a:t> 50/2016 disciplina le Centrali </a:t>
            </a:r>
            <a:r>
              <a:rPr lang="it-IT" sz="1800" dirty="0"/>
              <a:t>di committenza </a:t>
            </a:r>
            <a:r>
              <a:rPr lang="it-IT" sz="1800" dirty="0" smtClean="0"/>
              <a:t>agli artt</a:t>
            </a:r>
            <a:r>
              <a:rPr lang="it-IT" sz="1800" dirty="0"/>
              <a:t>. 37 e </a:t>
            </a:r>
            <a:r>
              <a:rPr lang="it-IT" sz="1800" dirty="0" smtClean="0"/>
              <a:t>38</a:t>
            </a:r>
            <a:endParaRPr lang="it-IT" sz="1800" dirty="0"/>
          </a:p>
          <a:p>
            <a:pPr algn="ctr">
              <a:defRPr/>
            </a:pPr>
            <a:endParaRPr lang="it-IT" sz="1800" dirty="0"/>
          </a:p>
          <a:p>
            <a:pPr algn="just">
              <a:buFont typeface="Arial"/>
              <a:buChar char="•"/>
              <a:defRPr/>
            </a:pPr>
            <a:r>
              <a:rPr lang="it-IT" sz="1800" dirty="0"/>
              <a:t>Al riguardo </a:t>
            </a:r>
            <a:r>
              <a:rPr lang="it-IT" sz="1800" dirty="0" smtClean="0"/>
              <a:t>l’art. 37 precisa </a:t>
            </a:r>
            <a:r>
              <a:rPr lang="it-IT" sz="1800" dirty="0"/>
              <a:t>che:</a:t>
            </a:r>
          </a:p>
          <a:p>
            <a:pPr>
              <a:buFont typeface="Wingdings" charset="2"/>
              <a:buChar char="Ø"/>
              <a:defRPr/>
            </a:pPr>
            <a:endParaRPr lang="it-IT" sz="1800" dirty="0"/>
          </a:p>
          <a:p>
            <a:pPr>
              <a:buFont typeface="Wingdings" charset="2"/>
              <a:buChar char="Ø"/>
              <a:defRPr/>
            </a:pPr>
            <a:r>
              <a:rPr lang="it-IT" sz="1800" dirty="0"/>
              <a:t>le stazioni appaltanti </a:t>
            </a:r>
            <a:r>
              <a:rPr lang="it-IT" sz="1800" dirty="0" smtClean="0"/>
              <a:t>(fermi </a:t>
            </a:r>
            <a:r>
              <a:rPr lang="it-IT" sz="1800" dirty="0"/>
              <a:t>restando gli obblighi di utilizzo di strumenti di acquisto e di negoziazione, anche </a:t>
            </a:r>
            <a:r>
              <a:rPr lang="it-IT" sz="1800" dirty="0" smtClean="0"/>
              <a:t>telematici) possano </a:t>
            </a:r>
            <a:r>
              <a:rPr lang="it-IT" sz="1800" dirty="0"/>
              <a:t>procedere direttamente e autonomamente </a:t>
            </a:r>
            <a:r>
              <a:rPr lang="it-IT" sz="1800" dirty="0" smtClean="0"/>
              <a:t>all’acquisizione di: </a:t>
            </a:r>
          </a:p>
          <a:p>
            <a:pPr>
              <a:buFontTx/>
              <a:buChar char="-"/>
              <a:defRPr/>
            </a:pPr>
            <a:endParaRPr lang="it-IT" sz="1800" dirty="0" smtClean="0"/>
          </a:p>
          <a:p>
            <a:pPr>
              <a:buFontTx/>
              <a:buChar char="-"/>
              <a:defRPr/>
            </a:pPr>
            <a:r>
              <a:rPr lang="it-IT" sz="1800" dirty="0" smtClean="0"/>
              <a:t>Forniture </a:t>
            </a:r>
            <a:r>
              <a:rPr lang="it-IT" sz="1800" dirty="0"/>
              <a:t>e Servizi: di importo inferiore a 40.000 euro </a:t>
            </a:r>
          </a:p>
          <a:p>
            <a:pPr>
              <a:buFontTx/>
              <a:buChar char="-"/>
              <a:defRPr/>
            </a:pPr>
            <a:endParaRPr lang="it-IT" sz="1800" dirty="0" smtClean="0"/>
          </a:p>
          <a:p>
            <a:pPr>
              <a:buFontTx/>
              <a:buChar char="-"/>
              <a:defRPr/>
            </a:pPr>
            <a:r>
              <a:rPr lang="it-IT" sz="1800" dirty="0" smtClean="0"/>
              <a:t>Lavori</a:t>
            </a:r>
            <a:r>
              <a:rPr lang="it-IT" sz="1800" dirty="0"/>
              <a:t>: di importo inferiore a 150.000 euro</a:t>
            </a:r>
          </a:p>
          <a:p>
            <a:pPr marL="0" indent="0">
              <a:buFont typeface="Wingdings" charset="0"/>
              <a:buNone/>
              <a:defRPr/>
            </a:pPr>
            <a:endParaRPr lang="it-IT" sz="1800" dirty="0"/>
          </a:p>
          <a:p>
            <a:pPr>
              <a:buFontTx/>
              <a:buChar char="-"/>
              <a:defRPr/>
            </a:pPr>
            <a:r>
              <a:rPr lang="it-IT" sz="1800" dirty="0" smtClean="0"/>
              <a:t>“</a:t>
            </a:r>
            <a:r>
              <a:rPr lang="it-IT" sz="1800" i="1" dirty="0" smtClean="0"/>
              <a:t>nonché </a:t>
            </a:r>
            <a:r>
              <a:rPr lang="it-IT" sz="1800" i="1" dirty="0"/>
              <a:t>attraverso l’effettuazione di ordini a valere su strumenti di acquisto messi a disposizione dalle centrali di </a:t>
            </a:r>
            <a:r>
              <a:rPr lang="it-IT" sz="1800" i="1" dirty="0" smtClean="0"/>
              <a:t>committenza</a:t>
            </a:r>
            <a:r>
              <a:rPr lang="it-IT" sz="1800" dirty="0" smtClean="0"/>
              <a:t>”</a:t>
            </a:r>
            <a:endParaRPr lang="it-IT" sz="1800" dirty="0">
              <a:effectLst/>
            </a:endParaRPr>
          </a:p>
        </p:txBody>
      </p:sp>
      <p:sp>
        <p:nvSpPr>
          <p:cNvPr id="4" name="Segnaposto piè di pagina 3"/>
          <p:cNvSpPr>
            <a:spLocks noGrp="1"/>
          </p:cNvSpPr>
          <p:nvPr>
            <p:ph type="ftr" sz="quarter" idx="12"/>
          </p:nvPr>
        </p:nvSpPr>
        <p:spPr/>
        <p:txBody>
          <a:bodyPr/>
          <a:lstStyle/>
          <a:p>
            <a:pPr>
              <a:defRPr/>
            </a:pPr>
            <a:r>
              <a:rPr lang="it-IT"/>
              <a:t>Avv. Francesco Mascia</a:t>
            </a:r>
          </a:p>
        </p:txBody>
      </p:sp>
    </p:spTree>
    <p:extLst>
      <p:ext uri="{BB962C8B-B14F-4D97-AF65-F5344CB8AC3E}">
        <p14:creationId xmlns:p14="http://schemas.microsoft.com/office/powerpoint/2010/main" val="2650600181"/>
      </p:ext>
    </p:extLst>
  </p:cSld>
  <p:clrMapOvr>
    <a:masterClrMapping/>
  </p:clrMapOvr>
  <p:timing>
    <p:tnLst>
      <p:par>
        <p:cTn xmlns:p14="http://schemas.microsoft.com/office/powerpoint/2010/mai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Gli “strumenti di acquisto” messi a disposizione dalle centrali di committenza sono definiti dall’art. 3, comma 1, </a:t>
            </a:r>
            <a:r>
              <a:rPr lang="it-IT" sz="1800" dirty="0" err="1"/>
              <a:t>lett</a:t>
            </a:r>
            <a:r>
              <a:rPr lang="it-IT" sz="1800" dirty="0"/>
              <a:t>. </a:t>
            </a:r>
            <a:r>
              <a:rPr lang="it-IT" sz="1800" dirty="0" err="1"/>
              <a:t>cccc</a:t>
            </a:r>
            <a:r>
              <a:rPr lang="it-IT" sz="1800" dirty="0"/>
              <a:t>)  </a:t>
            </a:r>
            <a:r>
              <a:rPr lang="it-IT" sz="1800" dirty="0" smtClean="0"/>
              <a:t>del Codice, come segue</a:t>
            </a:r>
            <a:endParaRPr lang="it-IT" sz="1800" dirty="0"/>
          </a:p>
          <a:p>
            <a:endParaRPr lang="it-IT" sz="1800" dirty="0" smtClean="0"/>
          </a:p>
          <a:p>
            <a:pPr>
              <a:buFontTx/>
              <a:buChar char="-"/>
            </a:pPr>
            <a:r>
              <a:rPr lang="it-IT" sz="1800" dirty="0" smtClean="0"/>
              <a:t>1</a:t>
            </a:r>
            <a:r>
              <a:rPr lang="it-IT" sz="1800" dirty="0"/>
              <a:t>) le convenzioni quadro di cui all’articolo 26 della legge 23 dicembre 1999, n. 488, stipulate, ai sensi della normativa vigente, da CONSIP S.p.A. e dai soggetti aggregatori; </a:t>
            </a:r>
            <a:endParaRPr lang="it-IT" sz="1800" dirty="0" smtClean="0"/>
          </a:p>
          <a:p>
            <a:pPr>
              <a:buFontTx/>
              <a:buChar char="-"/>
            </a:pPr>
            <a:endParaRPr lang="it-IT" sz="1800" dirty="0"/>
          </a:p>
          <a:p>
            <a:pPr>
              <a:buFontTx/>
              <a:buChar char="-"/>
            </a:pPr>
            <a:r>
              <a:rPr lang="it-IT" sz="1800" dirty="0" smtClean="0"/>
              <a:t>2</a:t>
            </a:r>
            <a:r>
              <a:rPr lang="it-IT" sz="1800" dirty="0"/>
              <a:t>) gli accordi quadro stipulati da centrali di committenza quando gli appalti specifici vengono aggiudicati senza riapertura del confronto competitivo; </a:t>
            </a:r>
            <a:endParaRPr lang="it-IT" sz="1800" dirty="0" smtClean="0"/>
          </a:p>
          <a:p>
            <a:pPr>
              <a:buFontTx/>
              <a:buChar char="-"/>
            </a:pPr>
            <a:endParaRPr lang="it-IT" sz="1800" dirty="0"/>
          </a:p>
          <a:p>
            <a:pPr>
              <a:buFontTx/>
              <a:buChar char="-"/>
            </a:pPr>
            <a:r>
              <a:rPr lang="it-IT" sz="1800" dirty="0" smtClean="0"/>
              <a:t>3</a:t>
            </a:r>
            <a:r>
              <a:rPr lang="it-IT" sz="1800" dirty="0"/>
              <a:t>) il mercato elettronico realizzato da centrale di committenza nel caso di acquisti effettuati a </a:t>
            </a:r>
            <a:r>
              <a:rPr lang="it-IT" sz="1800" dirty="0" smtClean="0"/>
              <a:t>catalogo</a:t>
            </a:r>
            <a:endParaRPr lang="it-IT" sz="1800" i="1" dirty="0" smtClean="0"/>
          </a:p>
          <a:p>
            <a:pPr>
              <a:buFontTx/>
              <a:buChar char="-"/>
            </a:pPr>
            <a:endParaRPr lang="it-IT" sz="1800" i="1" dirty="0"/>
          </a:p>
          <a:p>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90162337"/>
      </p:ext>
    </p:extLst>
  </p:cSld>
  <p:clrMapOvr>
    <a:masterClrMapping/>
  </p:clrMapOvr>
  <p:timing>
    <p:tnLst>
      <p:par>
        <p:cTn xmlns:p14="http://schemas.microsoft.com/office/powerpoint/2010/mai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a:t>Per importi superiori a quelli sopra indicati le stazioni appaltanti devono essere in possesso della qualificazione ex art. 38 </a:t>
            </a:r>
          </a:p>
          <a:p>
            <a:pPr>
              <a:buFont typeface="Wingdings" charset="2"/>
              <a:buChar char="Ø"/>
              <a:defRPr/>
            </a:pPr>
            <a:endParaRPr lang="it-IT" sz="1800" dirty="0"/>
          </a:p>
          <a:p>
            <a:pPr>
              <a:buFont typeface="Wingdings" charset="2"/>
              <a:buChar char="Ø"/>
              <a:defRPr/>
            </a:pPr>
            <a:r>
              <a:rPr lang="it-IT" sz="1800" dirty="0"/>
              <a:t>In difetto procedono all’acquisizione di forniture, servizi e lavori ricorrendo a una centrale di committenza ovvero mediante aggregazione con una o </a:t>
            </a:r>
            <a:r>
              <a:rPr lang="it-IT" sz="1800" dirty="0" err="1"/>
              <a:t>piu</a:t>
            </a:r>
            <a:r>
              <a:rPr lang="it-IT" sz="1800" dirty="0"/>
              <a:t>̀ stazioni appaltanti aventi la necessaria </a:t>
            </a:r>
            <a:r>
              <a:rPr lang="it-IT" sz="1800" dirty="0" smtClean="0"/>
              <a:t>qualifica</a:t>
            </a:r>
            <a:endParaRPr lang="it-IT" sz="1800" dirty="0"/>
          </a:p>
          <a:p>
            <a:pPr marL="0" indent="0">
              <a:buNone/>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06962007"/>
      </p:ext>
    </p:extLst>
  </p:cSld>
  <p:clrMapOvr>
    <a:masterClrMapping/>
  </p:clrMapOvr>
  <p:timing>
    <p:tnLst>
      <p:par>
        <p:cTn xmlns:p14="http://schemas.microsoft.com/office/powerpoint/2010/mai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Ai sensi dell’art. 216 comma 10 del Codice</a:t>
            </a:r>
          </a:p>
          <a:p>
            <a:pPr>
              <a:buFont typeface="Wingdings" charset="2"/>
              <a:buChar char="Ø"/>
            </a:pPr>
            <a:endParaRPr lang="it-IT" sz="1800" dirty="0"/>
          </a:p>
          <a:p>
            <a:pPr>
              <a:buFont typeface="Wingdings" charset="2"/>
              <a:buChar char="Ø"/>
            </a:pPr>
            <a:endParaRPr lang="it-IT" sz="1800" dirty="0" smtClean="0"/>
          </a:p>
          <a:p>
            <a:pPr>
              <a:buFontTx/>
              <a:buChar char="-"/>
            </a:pPr>
            <a:r>
              <a:rPr lang="it-IT" sz="1800" dirty="0" smtClean="0"/>
              <a:t>“</a:t>
            </a:r>
            <a:r>
              <a:rPr lang="it-IT" sz="1800" i="1" dirty="0" smtClean="0"/>
              <a:t>Fino </a:t>
            </a:r>
            <a:r>
              <a:rPr lang="it-IT" sz="1800" i="1" dirty="0"/>
              <a:t>alla data di entrata in vigore del sistema di qualificazione delle stazioni appaltanti di cui all'articolo 38, i requisiti di qualificazione sono soddisfatti mediante l'iscrizione all'anagrafe di cui all'articolo 33-ter del decreto-legge 18 ottobre 2012, n. 179, convertito, con modificazioni, dalla legge 17 dicembre 2012, n. </a:t>
            </a:r>
            <a:r>
              <a:rPr lang="it-IT" sz="1800" i="1" dirty="0" smtClean="0"/>
              <a:t>221</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614435168"/>
      </p:ext>
    </p:extLst>
  </p:cSld>
  <p:clrMapOvr>
    <a:masterClrMapping/>
  </p:clrMapOvr>
  <p:timing>
    <p:tnLst>
      <p:par>
        <p:cTn xmlns:p14="http://schemas.microsoft.com/office/powerpoint/2010/mai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a:t>Qualora la stazione appaltante sia in possesso della qualificazione ex art. 38 del Codice procederà autonomamente mediante ricorso autonomo agli strumenti telematici di negoziazione messi a disposizione dalle centrali di committenza qualificate</a:t>
            </a:r>
          </a:p>
          <a:p>
            <a:pPr>
              <a:buFontTx/>
              <a:buChar char="-"/>
              <a:defRPr/>
            </a:pPr>
            <a:endParaRPr lang="it-IT" sz="1800" dirty="0"/>
          </a:p>
          <a:p>
            <a:pPr>
              <a:buFontTx/>
              <a:buChar char="-"/>
              <a:defRPr/>
            </a:pPr>
            <a:r>
              <a:rPr lang="it-IT" sz="1800" dirty="0"/>
              <a:t>agli acquisti di forniture e servizi di importo superiore a 40.000 euro e inferiore </a:t>
            </a:r>
            <a:r>
              <a:rPr lang="it-IT" sz="1800" dirty="0" smtClean="0"/>
              <a:t>alla soglia comunitaria  (€ 221.000 - € 750.000 – 144.000)</a:t>
            </a:r>
            <a:endParaRPr lang="it-IT" sz="1800" dirty="0"/>
          </a:p>
          <a:p>
            <a:pPr>
              <a:buFontTx/>
              <a:buChar char="-"/>
              <a:defRPr/>
            </a:pPr>
            <a:endParaRPr lang="it-IT" sz="1800" dirty="0"/>
          </a:p>
          <a:p>
            <a:pPr>
              <a:buFontTx/>
              <a:buChar char="-"/>
              <a:defRPr/>
            </a:pPr>
            <a:r>
              <a:rPr lang="it-IT" sz="1800" dirty="0"/>
              <a:t>agli acquisti di lavori di manutenzione ordinaria d’importo superiore a 150.000 euro e inferiore a 1 milione di euro </a:t>
            </a:r>
          </a:p>
          <a:p>
            <a:pPr>
              <a:buFontTx/>
              <a:buChar char="-"/>
              <a:defRPr/>
            </a:pPr>
            <a:endParaRPr lang="it-IT" sz="1800" dirty="0"/>
          </a:p>
          <a:p>
            <a:pPr marL="0" indent="0">
              <a:buFont typeface="Wingdings" charset="0"/>
              <a:buNone/>
              <a:defRPr/>
            </a:pPr>
            <a:endParaRPr lang="it-IT" dirty="0"/>
          </a:p>
        </p:txBody>
      </p:sp>
      <p:sp>
        <p:nvSpPr>
          <p:cNvPr id="4" name="Segnaposto piè di pagina 3"/>
          <p:cNvSpPr>
            <a:spLocks noGrp="1"/>
          </p:cNvSpPr>
          <p:nvPr>
            <p:ph type="ftr" sz="quarter" idx="12"/>
          </p:nvPr>
        </p:nvSpPr>
        <p:spPr/>
        <p:txBody>
          <a:bodyPr/>
          <a:lstStyle/>
          <a:p>
            <a:pPr>
              <a:defRPr/>
            </a:pPr>
            <a:r>
              <a:rPr lang="it-IT"/>
              <a:t>Avv. Francesco Mascia</a:t>
            </a:r>
          </a:p>
        </p:txBody>
      </p:sp>
    </p:spTree>
    <p:extLst>
      <p:ext uri="{BB962C8B-B14F-4D97-AF65-F5344CB8AC3E}">
        <p14:creationId xmlns:p14="http://schemas.microsoft.com/office/powerpoint/2010/main" val="1503398833"/>
      </p:ext>
    </p:extLst>
  </p:cSld>
  <p:clrMapOvr>
    <a:masterClrMapping/>
  </p:clrMapOvr>
  <p:timing>
    <p:tnLst>
      <p:par>
        <p:cTn xmlns:p14="http://schemas.microsoft.com/office/powerpoint/2010/mai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lgn="ctr">
              <a:defRPr/>
            </a:pPr>
            <a:r>
              <a:rPr lang="it-IT" sz="1800" dirty="0" smtClean="0"/>
              <a:t>Gli strumenti di negoziazione (art. 3 </a:t>
            </a:r>
            <a:r>
              <a:rPr lang="it-IT" sz="1800" dirty="0" err="1" smtClean="0"/>
              <a:t>lett</a:t>
            </a:r>
            <a:r>
              <a:rPr lang="it-IT" sz="1800" dirty="0" smtClean="0"/>
              <a:t>. </a:t>
            </a:r>
            <a:r>
              <a:rPr lang="it-IT" sz="1800" dirty="0" err="1" smtClean="0"/>
              <a:t>Dddd</a:t>
            </a:r>
            <a:r>
              <a:rPr lang="it-IT" sz="1800" dirty="0" smtClean="0"/>
              <a:t>)</a:t>
            </a:r>
            <a:endParaRPr lang="it-IT" sz="1800" dirty="0"/>
          </a:p>
          <a:p>
            <a:pPr>
              <a:buFont typeface="Wingdings" charset="2"/>
              <a:buChar char="Ø"/>
              <a:defRPr/>
            </a:pPr>
            <a:r>
              <a:rPr lang="it-IT" sz="1800" dirty="0" smtClean="0"/>
              <a:t>Gli «</a:t>
            </a:r>
            <a:r>
              <a:rPr lang="it-IT" sz="1800" dirty="0"/>
              <a:t>strumenti di negoziazione», </a:t>
            </a:r>
            <a:r>
              <a:rPr lang="it-IT" sz="1800" dirty="0" smtClean="0"/>
              <a:t>sono strumenti </a:t>
            </a:r>
            <a:r>
              <a:rPr lang="it-IT" sz="1800" dirty="0"/>
              <a:t>di acquisizione che richiedono apertura del confronto </a:t>
            </a:r>
            <a:r>
              <a:rPr lang="it-IT" sz="1800" dirty="0" smtClean="0"/>
              <a:t>competitivo</a:t>
            </a:r>
          </a:p>
          <a:p>
            <a:pPr>
              <a:buFont typeface="Wingdings" charset="2"/>
              <a:buChar char="Ø"/>
              <a:defRPr/>
            </a:pPr>
            <a:endParaRPr lang="it-IT" sz="1800" dirty="0"/>
          </a:p>
          <a:p>
            <a:pPr>
              <a:buFont typeface="Wingdings" charset="2"/>
              <a:buChar char="Ø"/>
              <a:defRPr/>
            </a:pPr>
            <a:r>
              <a:rPr lang="it-IT" sz="1800" dirty="0" smtClean="0"/>
              <a:t>Rientrano </a:t>
            </a:r>
            <a:r>
              <a:rPr lang="it-IT" sz="1800" dirty="0"/>
              <a:t>tra gli strumenti di negoziazione: </a:t>
            </a:r>
            <a:endParaRPr lang="it-IT" sz="1800" dirty="0" smtClean="0"/>
          </a:p>
          <a:p>
            <a:pPr>
              <a:buFontTx/>
              <a:buChar char="-"/>
              <a:defRPr/>
            </a:pPr>
            <a:r>
              <a:rPr lang="it-IT" sz="1800" dirty="0" smtClean="0"/>
              <a:t>1</a:t>
            </a:r>
            <a:r>
              <a:rPr lang="it-IT" sz="1800" dirty="0"/>
              <a:t>) gli accordi quadro stipulati da centrali di committenza nel caso in cui gli appalti specifici vengono aggiudicati con riapertura del confronto competitivo</a:t>
            </a:r>
            <a:r>
              <a:rPr lang="it-IT" sz="1800" dirty="0" smtClean="0"/>
              <a:t>;</a:t>
            </a:r>
          </a:p>
          <a:p>
            <a:pPr>
              <a:buFontTx/>
              <a:buChar char="-"/>
              <a:defRPr/>
            </a:pPr>
            <a:r>
              <a:rPr lang="it-IT" sz="1800" dirty="0" smtClean="0"/>
              <a:t>2</a:t>
            </a:r>
            <a:r>
              <a:rPr lang="it-IT" sz="1800" dirty="0"/>
              <a:t>) il sistema dinamico di acquisizione realizzato da centrali di </a:t>
            </a:r>
            <a:r>
              <a:rPr lang="it-IT" sz="1800" dirty="0" smtClean="0"/>
              <a:t>committenza</a:t>
            </a:r>
            <a:endParaRPr lang="it-IT" sz="1800" dirty="0"/>
          </a:p>
          <a:p>
            <a:pPr>
              <a:buFontTx/>
              <a:buChar char="-"/>
              <a:defRPr/>
            </a:pPr>
            <a:r>
              <a:rPr lang="it-IT" sz="1800" dirty="0" smtClean="0"/>
              <a:t>3</a:t>
            </a:r>
            <a:r>
              <a:rPr lang="it-IT" sz="1800" dirty="0"/>
              <a:t>) il mercato elettronico realizzato da centrali di committenza nel caso di acquisti effettuati attraverso confronto concorrenziale; </a:t>
            </a:r>
            <a:endParaRPr lang="it-IT" sz="1800" dirty="0" smtClean="0"/>
          </a:p>
          <a:p>
            <a:pPr>
              <a:buFontTx/>
              <a:buChar char="-"/>
              <a:defRPr/>
            </a:pPr>
            <a:r>
              <a:rPr lang="it-IT" sz="1800" dirty="0" smtClean="0"/>
              <a:t>4</a:t>
            </a:r>
            <a:r>
              <a:rPr lang="it-IT" sz="1800" dirty="0"/>
              <a:t>) i sistemi realizzati da centrali di committenza che comunque consentono lo </a:t>
            </a:r>
            <a:r>
              <a:rPr lang="it-IT" sz="1800" dirty="0" smtClean="0"/>
              <a:t>svolgimento </a:t>
            </a:r>
            <a:r>
              <a:rPr lang="it-IT" sz="1800" dirty="0"/>
              <a:t>delle procedure ai sensi del presente codice;</a:t>
            </a:r>
            <a:br>
              <a:rPr lang="it-IT" sz="1800" dirty="0"/>
            </a:br>
            <a:endParaRPr lang="it-IT" sz="1800" dirty="0"/>
          </a:p>
          <a:p>
            <a:pPr>
              <a:defRPr/>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68434219"/>
      </p:ext>
    </p:extLst>
  </p:cSld>
  <p:clrMapOvr>
    <a:masterClrMapping/>
  </p:clrMapOvr>
  <p:timing>
    <p:tnLst>
      <p:par>
        <p:cTn xmlns:p14="http://schemas.microsoft.com/office/powerpoint/2010/mai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 </a:t>
            </a:r>
            <a:endParaRPr lang="it-IT" dirty="0"/>
          </a:p>
        </p:txBody>
      </p:sp>
      <p:sp>
        <p:nvSpPr>
          <p:cNvPr id="3" name="Segnaposto contenuto 2"/>
          <p:cNvSpPr>
            <a:spLocks noGrp="1"/>
          </p:cNvSpPr>
          <p:nvPr>
            <p:ph idx="1"/>
          </p:nvPr>
        </p:nvSpPr>
        <p:spPr>
          <a:xfrm>
            <a:off x="457200" y="1371600"/>
            <a:ext cx="8229600" cy="4762500"/>
          </a:xfrm>
        </p:spPr>
        <p:txBody>
          <a:bodyPr/>
          <a:lstStyle/>
          <a:p>
            <a:pPr>
              <a:buFont typeface="Wingdings" charset="2"/>
              <a:buChar char="Ø"/>
              <a:defRPr/>
            </a:pPr>
            <a:r>
              <a:rPr lang="it-IT" sz="1800" dirty="0"/>
              <a:t>In caso di </a:t>
            </a:r>
            <a:r>
              <a:rPr lang="it-IT" sz="1800" dirty="0" err="1"/>
              <a:t>indisponibilita</a:t>
            </a:r>
            <a:r>
              <a:rPr lang="it-IT" sz="1800" dirty="0"/>
              <a:t>̀ degli strumenti telematici di negoziazione (anche in relazione alle singole categorie merceologiche), le stazioni appaltanti acquistano forniture, servizi e lavori</a:t>
            </a:r>
          </a:p>
          <a:p>
            <a:pPr>
              <a:buFontTx/>
              <a:buChar char="-"/>
              <a:defRPr/>
            </a:pPr>
            <a:endParaRPr lang="it-IT" sz="1800" dirty="0"/>
          </a:p>
          <a:p>
            <a:pPr>
              <a:buFontTx/>
              <a:buChar char="-"/>
              <a:defRPr/>
            </a:pPr>
            <a:r>
              <a:rPr lang="it-IT" sz="1800" dirty="0"/>
              <a:t>ricorrendo a una centrale di committenza</a:t>
            </a:r>
          </a:p>
          <a:p>
            <a:pPr marL="0" indent="0">
              <a:buFont typeface="Wingdings" charset="0"/>
              <a:buNone/>
              <a:defRPr/>
            </a:pPr>
            <a:endParaRPr lang="it-IT" sz="1800" dirty="0"/>
          </a:p>
          <a:p>
            <a:pPr>
              <a:buFontTx/>
              <a:buChar char="-"/>
              <a:defRPr/>
            </a:pPr>
            <a:endParaRPr lang="it-IT" sz="1800" dirty="0"/>
          </a:p>
          <a:p>
            <a:pPr>
              <a:buFontTx/>
              <a:buChar char="-"/>
              <a:defRPr/>
            </a:pPr>
            <a:r>
              <a:rPr lang="it-IT" sz="1800" dirty="0"/>
              <a:t>ovvero mediante svolgimento di una procedura ordinaria</a:t>
            </a:r>
          </a:p>
          <a:p>
            <a:pPr marL="0" indent="0">
              <a:buFont typeface="Wingdings" charset="0"/>
              <a:buNone/>
              <a:defRPr/>
            </a:pPr>
            <a:r>
              <a:rPr lang="it-IT" sz="1800" dirty="0"/>
              <a:t> </a:t>
            </a:r>
          </a:p>
          <a:p>
            <a:pPr>
              <a:defRPr/>
            </a:pPr>
            <a:endParaRPr lang="it-IT" dirty="0"/>
          </a:p>
        </p:txBody>
      </p:sp>
      <p:sp>
        <p:nvSpPr>
          <p:cNvPr id="4" name="Segnaposto piè di pagina 3"/>
          <p:cNvSpPr>
            <a:spLocks noGrp="1"/>
          </p:cNvSpPr>
          <p:nvPr>
            <p:ph type="ftr" sz="quarter" idx="12"/>
          </p:nvPr>
        </p:nvSpPr>
        <p:spPr/>
        <p:txBody>
          <a:bodyPr/>
          <a:lstStyle/>
          <a:p>
            <a:pPr>
              <a:defRPr/>
            </a:pPr>
            <a:r>
              <a:rPr lang="it-IT"/>
              <a:t>Avv. Francesco Mascia</a:t>
            </a:r>
          </a:p>
        </p:txBody>
      </p:sp>
    </p:spTree>
    <p:extLst>
      <p:ext uri="{BB962C8B-B14F-4D97-AF65-F5344CB8AC3E}">
        <p14:creationId xmlns:p14="http://schemas.microsoft.com/office/powerpoint/2010/main" val="3059400147"/>
      </p:ext>
    </p:extLst>
  </p:cSld>
  <p:clrMapOvr>
    <a:masterClrMapping/>
  </p:clrMapOvr>
  <p:timing>
    <p:tnLst>
      <p:par>
        <p:cTn xmlns:p14="http://schemas.microsoft.com/office/powerpoint/2010/mai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L’utilizzo degli strumenti telematici di negoziazione. Obbligo o facoltà?</a:t>
            </a:r>
          </a:p>
          <a:p>
            <a:pPr>
              <a:buFont typeface="Wingdings" charset="2"/>
              <a:buChar char="Ø"/>
            </a:pPr>
            <a:endParaRPr lang="it-IT" sz="1800" dirty="0"/>
          </a:p>
          <a:p>
            <a:pPr>
              <a:buFont typeface="Wingdings" charset="2"/>
              <a:buChar char="Ø"/>
            </a:pPr>
            <a:r>
              <a:rPr lang="it-IT" sz="1800" dirty="0" smtClean="0"/>
              <a:t>Il legislatore sembrerebbe imporre alle stazioni appaltanti qualificate l’obbligo di utilizzare gli strumenti telematici di negoziazione. La norma infatti prevede</a:t>
            </a:r>
          </a:p>
          <a:p>
            <a:endParaRPr lang="it-IT" sz="1800" dirty="0"/>
          </a:p>
          <a:p>
            <a:pPr>
              <a:buFontTx/>
              <a:buChar char="-"/>
            </a:pPr>
            <a:r>
              <a:rPr lang="it-IT" sz="1800" dirty="0" smtClean="0"/>
              <a:t>“</a:t>
            </a:r>
            <a:r>
              <a:rPr lang="it-IT" sz="1800" i="1" dirty="0" smtClean="0"/>
              <a:t>Per </a:t>
            </a:r>
            <a:r>
              <a:rPr lang="it-IT" sz="1800" i="1" dirty="0"/>
              <a:t>gli acquisti di forniture e servizi di importo superiore a 40.000 euro e inferiore alla soglia di cui all’articolo 35, nonché per gli acquisti di lavori di manutenzione ordinaria d’importo superiore a 150.000 euro e inferiore a 1 milione di euro, le stazioni appaltanti in possesso della necessaria qualificazione di cui all’articolo 38 </a:t>
            </a:r>
            <a:r>
              <a:rPr lang="it-IT" sz="1800" b="1" i="1" u="sng" dirty="0"/>
              <a:t>procedono</a:t>
            </a:r>
            <a:r>
              <a:rPr lang="it-IT" sz="1800" i="1" dirty="0"/>
              <a:t> mediante utilizzo autonomo degli strumenti telematici di </a:t>
            </a:r>
            <a:r>
              <a:rPr lang="it-IT" sz="1800" i="1" dirty="0" smtClean="0"/>
              <a:t>negoziazione messi </a:t>
            </a:r>
            <a:r>
              <a:rPr lang="it-IT" sz="1800" i="1" dirty="0"/>
              <a:t>a disposizione dalle centrali di committenza qualificate secondo la normativa vigente. </a:t>
            </a:r>
            <a:r>
              <a:rPr lang="it-IT" sz="1800" b="1" i="1" u="sng" dirty="0"/>
              <a:t>In caso di indisponibilità di tali strumenti </a:t>
            </a:r>
            <a:r>
              <a:rPr lang="it-IT" sz="1800" i="1" dirty="0"/>
              <a:t>anche in relazione alle singole categorie merceologiche, le stazioni appaltanti operano ai sensi del comma 3 o procedono mediante lo svolgimento di procedura ordinaria ai sensi del presente </a:t>
            </a:r>
            <a:r>
              <a:rPr lang="it-IT" sz="1800" i="1" dirty="0" smtClean="0"/>
              <a:t>codice”</a:t>
            </a:r>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6298827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sz="1800" dirty="0" smtClean="0"/>
          </a:p>
          <a:p>
            <a:pPr>
              <a:buFont typeface="Wingdings" charset="2"/>
              <a:buChar char="Ø"/>
            </a:pPr>
            <a:r>
              <a:rPr lang="it-IT" sz="1800" dirty="0" smtClean="0"/>
              <a:t>Tra </a:t>
            </a:r>
            <a:r>
              <a:rPr lang="it-IT" sz="1800" dirty="0"/>
              <a:t>i soggetti che possono partecipare all’affidamento dei servizi di ingegneria e architettura </a:t>
            </a:r>
            <a:r>
              <a:rPr lang="it-IT" sz="1800" dirty="0" smtClean="0"/>
              <a:t>rientrano:</a:t>
            </a:r>
          </a:p>
          <a:p>
            <a:pPr marL="0" indent="0">
              <a:buNone/>
            </a:pPr>
            <a:endParaRPr lang="it-IT" sz="1800" dirty="0"/>
          </a:p>
          <a:p>
            <a:pPr>
              <a:buFontTx/>
              <a:buChar char="-"/>
            </a:pPr>
            <a:r>
              <a:rPr lang="it-IT" sz="1800" dirty="0" smtClean="0"/>
              <a:t>Gli archeologi</a:t>
            </a:r>
          </a:p>
          <a:p>
            <a:pPr>
              <a:buFontTx/>
              <a:buChar char="-"/>
            </a:pPr>
            <a:endParaRPr lang="it-IT" sz="1800" dirty="0" smtClean="0"/>
          </a:p>
          <a:p>
            <a:pPr>
              <a:buFontTx/>
              <a:buChar char="-"/>
            </a:pPr>
            <a:r>
              <a:rPr lang="it-IT" sz="1800" dirty="0"/>
              <a:t>C</a:t>
            </a:r>
            <a:r>
              <a:rPr lang="it-IT" sz="1800" dirty="0" smtClean="0"/>
              <a:t>on </a:t>
            </a:r>
            <a:r>
              <a:rPr lang="it-IT" sz="1800" dirty="0"/>
              <a:t>riferimento agli interventi inerenti al restauro e alla manutenzione di beni mobili e delle superfici decorate di beni </a:t>
            </a:r>
            <a:r>
              <a:rPr lang="it-IT" sz="1800" dirty="0" smtClean="0"/>
              <a:t>architettonici</a:t>
            </a:r>
            <a:r>
              <a:rPr lang="it-IT" sz="1800" dirty="0"/>
              <a:t> </a:t>
            </a:r>
            <a:r>
              <a:rPr lang="it-IT" sz="1800" dirty="0" smtClean="0"/>
              <a:t>(oltre </a:t>
            </a:r>
            <a:r>
              <a:rPr lang="it-IT" sz="1800" dirty="0"/>
              <a:t>ai soggetti con qualifica di restauratore di beni </a:t>
            </a:r>
            <a:r>
              <a:rPr lang="it-IT" sz="1800" dirty="0" smtClean="0"/>
              <a:t>culturali)</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601722686"/>
      </p:ext>
    </p:extLst>
  </p:cSld>
  <p:clrMapOvr>
    <a:masterClrMapping/>
  </p:clrMapOvr>
  <p:timing>
    <p:tnLst>
      <p:par>
        <p:cTn xmlns:p14="http://schemas.microsoft.com/office/powerpoint/2010/mai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Ulteriore conferma sembrerebbe provenire dall’art. 37 comma 6 del Codice secondo il quale</a:t>
            </a:r>
          </a:p>
          <a:p>
            <a:pPr>
              <a:buFont typeface="Wingdings" charset="2"/>
              <a:buChar char="Ø"/>
            </a:pPr>
            <a:endParaRPr lang="it-IT" sz="1800" dirty="0"/>
          </a:p>
          <a:p>
            <a:pPr>
              <a:buFontTx/>
              <a:buChar char="-"/>
            </a:pPr>
            <a:endParaRPr lang="it-IT" sz="1800" dirty="0" smtClean="0"/>
          </a:p>
          <a:p>
            <a:pPr>
              <a:buFontTx/>
              <a:buChar char="-"/>
            </a:pPr>
            <a:r>
              <a:rPr lang="it-IT" sz="1800" dirty="0" smtClean="0"/>
              <a:t>“</a:t>
            </a:r>
            <a:r>
              <a:rPr lang="it-IT" sz="1800" i="1" dirty="0" smtClean="0"/>
              <a:t>Fermo </a:t>
            </a:r>
            <a:r>
              <a:rPr lang="it-IT" sz="1800" i="1" dirty="0"/>
              <a:t>restando quanto previsto dai commi da 1 a 5, le stazioni appaltanti possono acquisire lavori, forniture o servizi mediante impiego di una centrale di committenza qualificata ai sensi dell’articolo </a:t>
            </a:r>
            <a:r>
              <a:rPr lang="it-IT" sz="1800" i="1" dirty="0" smtClean="0"/>
              <a:t>38</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766550189"/>
      </p:ext>
    </p:extLst>
  </p:cSld>
  <p:clrMapOvr>
    <a:masterClrMapping/>
  </p:clrMapOvr>
  <p:timing>
    <p:tnLst>
      <p:par>
        <p:cTn xmlns:p14="http://schemas.microsoft.com/office/powerpoint/2010/mai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err="1" smtClean="0"/>
              <a:t>L’Anac</a:t>
            </a:r>
            <a:r>
              <a:rPr lang="it-IT" sz="1800" dirty="0" smtClean="0"/>
              <a:t>, tuttavia, rispondendo ad una FAQ </a:t>
            </a:r>
            <a:r>
              <a:rPr lang="it-IT" sz="1800" dirty="0"/>
              <a:t>sull'art. 37 del d.lgs. 50/2016</a:t>
            </a:r>
            <a:r>
              <a:rPr lang="it-IT" sz="1800" dirty="0" smtClean="0"/>
              <a:t>, sembrerebbe </a:t>
            </a:r>
            <a:r>
              <a:rPr lang="it-IT" sz="1800" dirty="0"/>
              <a:t>concedere ai Comuni la facoltà (e non l'obbligo) di utilizzare gli strumenti telematici messi a disposizione dalle Centrali di Committenza </a:t>
            </a:r>
            <a:r>
              <a:rPr lang="it-IT" sz="1800" dirty="0" smtClean="0"/>
              <a:t>qualificate</a:t>
            </a:r>
          </a:p>
          <a:p>
            <a:pPr>
              <a:buFont typeface="Wingdings" charset="2"/>
              <a:buChar char="Ø"/>
            </a:pPr>
            <a:endParaRPr lang="it-IT" sz="1800" dirty="0"/>
          </a:p>
          <a:p>
            <a:pPr>
              <a:buFontTx/>
              <a:buChar char="-"/>
            </a:pPr>
            <a:r>
              <a:rPr lang="it-IT" sz="1800" dirty="0" smtClean="0"/>
              <a:t>“…</a:t>
            </a:r>
            <a:r>
              <a:rPr lang="it-IT" sz="1800" i="1" dirty="0" smtClean="0"/>
              <a:t>.In </a:t>
            </a:r>
            <a:r>
              <a:rPr lang="it-IT" sz="1800" i="1" dirty="0"/>
              <a:t>particolare, per gli acquisti di forniture e servizi di importo superiore a 40.000 euro e inferiore alla soglia di cui all’art. 35, nonché per l’acquisto di lavori di manutenzione ordinaria d’importo superiore a 150.000 e inferiore a 1 milione di euro i Comuni non capoluogo di provincia, se iscritti all’AUSA, </a:t>
            </a:r>
            <a:r>
              <a:rPr lang="it-IT" sz="1800" b="1" i="1" u="sng" dirty="0"/>
              <a:t>possono procedere </a:t>
            </a:r>
            <a:r>
              <a:rPr lang="it-IT" sz="1800" i="1" dirty="0"/>
              <a:t>all’affidamento mediante utilizzo autonomo degli strumenti telematici di negoziazione messi a disposizione dalle centrali di committenza qualificate secondo la normativa vigente, se </a:t>
            </a:r>
            <a:r>
              <a:rPr lang="it-IT" sz="1800" i="1" dirty="0" smtClean="0"/>
              <a:t>disponibili. Al </a:t>
            </a:r>
            <a:r>
              <a:rPr lang="it-IT" sz="1800" i="1" dirty="0"/>
              <a:t>di fuori delle ipotesi sopra richiamate, detti Comuni devono procedere secondo una delle modalità individuate al comma 4 dell’art. 37. Le stazioni appaltanti non iscritte all’AUSA procedono all’acquisizione di lavori, servizi e forniture ricorrendo a una centrale di committenza ovvero mediante aggregazione con una stazione appaltante iscritta </a:t>
            </a:r>
            <a:r>
              <a:rPr lang="it-IT" sz="1800" i="1" dirty="0" smtClean="0"/>
              <a:t>all’Anagrafe</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2113397022"/>
      </p:ext>
    </p:extLst>
  </p:cSld>
  <p:clrMapOvr>
    <a:masterClrMapping/>
  </p:clrMapOvr>
  <p:timing>
    <p:tnLst>
      <p:par>
        <p:cTn xmlns:p14="http://schemas.microsoft.com/office/powerpoint/2010/mai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a:t>Se la stazione appaltante è un Comune non capoluogo di </a:t>
            </a:r>
            <a:r>
              <a:rPr lang="it-IT" sz="1800" dirty="0" smtClean="0"/>
              <a:t>provincia (art. 37 comma 4):</a:t>
            </a:r>
            <a:endParaRPr lang="it-IT" sz="1800" dirty="0"/>
          </a:p>
          <a:p>
            <a:pPr>
              <a:buFontTx/>
              <a:buChar char="-"/>
              <a:defRPr/>
            </a:pPr>
            <a:endParaRPr lang="it-IT" sz="1800" dirty="0"/>
          </a:p>
          <a:p>
            <a:pPr>
              <a:buFontTx/>
              <a:buChar char="-"/>
              <a:defRPr/>
            </a:pPr>
            <a:r>
              <a:rPr lang="it-IT" sz="1800" dirty="0"/>
              <a:t>Può acquistare autonomamente forniture e servizi di importo inferiore a € 40.000</a:t>
            </a:r>
          </a:p>
          <a:p>
            <a:pPr>
              <a:buFontTx/>
              <a:buChar char="-"/>
              <a:defRPr/>
            </a:pPr>
            <a:endParaRPr lang="it-IT" sz="1800" dirty="0"/>
          </a:p>
          <a:p>
            <a:pPr>
              <a:buFontTx/>
              <a:buChar char="-"/>
              <a:defRPr/>
            </a:pPr>
            <a:r>
              <a:rPr lang="it-IT" sz="1800" dirty="0"/>
              <a:t>Può  acquistare autonomamente lavori di importo inferiore a € 150.000</a:t>
            </a:r>
          </a:p>
          <a:p>
            <a:pPr>
              <a:buFontTx/>
              <a:buChar char="-"/>
              <a:defRPr/>
            </a:pPr>
            <a:endParaRPr lang="it-IT" sz="1800" dirty="0"/>
          </a:p>
          <a:p>
            <a:pPr>
              <a:buFontTx/>
              <a:buChar char="-"/>
              <a:defRPr/>
            </a:pPr>
            <a:r>
              <a:rPr lang="it-IT" sz="1800" dirty="0"/>
              <a:t>Acquista, se in possesso della qualificazione ex art. 38 del Codice, forniture e servizi di importo superiore a 40.000 euro e inferiore </a:t>
            </a:r>
            <a:r>
              <a:rPr lang="it-IT" sz="1800" dirty="0" smtClean="0"/>
              <a:t>alla soglia comunitaria </a:t>
            </a:r>
            <a:r>
              <a:rPr lang="it-IT" sz="1800" dirty="0"/>
              <a:t>e lavori di manutenzione ordinaria d’importo superiore a 150.000 euro e inferiore a 1 milione di euro, mediante ricorso autonomo agli strumenti telematici di negoziazione messi a disposizione dalle centrali di committenza qualificate</a:t>
            </a:r>
          </a:p>
          <a:p>
            <a:pPr>
              <a:buFontTx/>
              <a:buChar char="-"/>
              <a:defRPr/>
            </a:pPr>
            <a:endParaRPr lang="it-IT" sz="1800" dirty="0" smtClean="0">
              <a:effectLst/>
            </a:endParaRPr>
          </a:p>
          <a:p>
            <a:pPr>
              <a:buFontTx/>
              <a:buChar char="-"/>
              <a:defRPr/>
            </a:pPr>
            <a:r>
              <a:rPr lang="it-IT" sz="1800" dirty="0" smtClean="0">
                <a:effectLst/>
              </a:rPr>
              <a:t> </a:t>
            </a:r>
            <a:endParaRPr lang="it-IT" sz="1800" dirty="0"/>
          </a:p>
        </p:txBody>
      </p:sp>
      <p:sp>
        <p:nvSpPr>
          <p:cNvPr id="4" name="Segnaposto piè di pagina 3"/>
          <p:cNvSpPr>
            <a:spLocks noGrp="1"/>
          </p:cNvSpPr>
          <p:nvPr>
            <p:ph type="ftr" sz="quarter" idx="12"/>
          </p:nvPr>
        </p:nvSpPr>
        <p:spPr/>
        <p:txBody>
          <a:bodyPr/>
          <a:lstStyle/>
          <a:p>
            <a:pPr>
              <a:defRPr/>
            </a:pPr>
            <a:r>
              <a:rPr lang="it-IT"/>
              <a:t>Avv. Francesco Mascia</a:t>
            </a:r>
          </a:p>
        </p:txBody>
      </p:sp>
    </p:spTree>
    <p:extLst>
      <p:ext uri="{BB962C8B-B14F-4D97-AF65-F5344CB8AC3E}">
        <p14:creationId xmlns:p14="http://schemas.microsoft.com/office/powerpoint/2010/main" val="816029646"/>
      </p:ext>
    </p:extLst>
  </p:cSld>
  <p:clrMapOvr>
    <a:masterClrMapping/>
  </p:clrMapOvr>
  <p:timing>
    <p:tnLst>
      <p:par>
        <p:cTn xmlns:p14="http://schemas.microsoft.com/office/powerpoint/2010/mai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a:t>Al di fuori dei predetti casi procede secondo una delle seguenti modalità:</a:t>
            </a:r>
          </a:p>
          <a:p>
            <a:pPr>
              <a:defRPr/>
            </a:pPr>
            <a:endParaRPr lang="it-IT" sz="1800" dirty="0"/>
          </a:p>
          <a:p>
            <a:pPr>
              <a:buFontTx/>
              <a:buChar char="-"/>
              <a:defRPr/>
            </a:pPr>
            <a:r>
              <a:rPr lang="it-IT" sz="1800" dirty="0"/>
              <a:t>a) ricorrendo a una centrale di committenza o a soggetti aggregatori qualificati;</a:t>
            </a:r>
          </a:p>
          <a:p>
            <a:pPr>
              <a:buFontTx/>
              <a:buChar char="-"/>
              <a:defRPr/>
            </a:pPr>
            <a:endParaRPr lang="it-IT" sz="1800" dirty="0"/>
          </a:p>
          <a:p>
            <a:pPr>
              <a:buFontTx/>
              <a:buChar char="-"/>
              <a:defRPr/>
            </a:pPr>
            <a:r>
              <a:rPr lang="it-IT" sz="1800" dirty="0"/>
              <a:t>b) mediante unioni di comuni costituite e qualificate come centrali di </a:t>
            </a:r>
            <a:r>
              <a:rPr lang="it-IT" sz="1800" dirty="0" smtClean="0"/>
              <a:t>committenza</a:t>
            </a:r>
            <a:endParaRPr lang="it-IT" sz="1800" dirty="0"/>
          </a:p>
          <a:p>
            <a:pPr>
              <a:buFontTx/>
              <a:buChar char="-"/>
              <a:defRPr/>
            </a:pPr>
            <a:endParaRPr lang="it-IT" sz="1800" dirty="0"/>
          </a:p>
          <a:p>
            <a:pPr>
              <a:buFontTx/>
              <a:buChar char="-"/>
              <a:defRPr/>
            </a:pPr>
            <a:r>
              <a:rPr lang="it-IT" sz="1800" dirty="0"/>
              <a:t>c</a:t>
            </a:r>
            <a:r>
              <a:rPr lang="it-IT" sz="1800" dirty="0" smtClean="0"/>
              <a:t>) associandosi </a:t>
            </a:r>
            <a:r>
              <a:rPr lang="it-IT" sz="1800" dirty="0"/>
              <a:t>o consorziandosi in centrali di committenza nelle forme previste dall’ordinamento</a:t>
            </a:r>
          </a:p>
          <a:p>
            <a:pPr>
              <a:buFontTx/>
              <a:buChar char="-"/>
              <a:defRPr/>
            </a:pPr>
            <a:endParaRPr lang="it-IT" sz="1800" dirty="0"/>
          </a:p>
          <a:p>
            <a:pPr>
              <a:buFontTx/>
              <a:buChar char="-"/>
              <a:defRPr/>
            </a:pPr>
            <a:r>
              <a:rPr lang="it-IT" sz="1800" dirty="0"/>
              <a:t>d</a:t>
            </a:r>
            <a:r>
              <a:rPr lang="it-IT" sz="1800" dirty="0" smtClean="0"/>
              <a:t>) </a:t>
            </a:r>
            <a:r>
              <a:rPr lang="it-IT" sz="1800" dirty="0"/>
              <a:t>ricorrendo alla stazione unica appaltante costituita </a:t>
            </a:r>
            <a:r>
              <a:rPr lang="it-IT" sz="1800" dirty="0" smtClean="0"/>
              <a:t>presso le </a:t>
            </a:r>
            <a:r>
              <a:rPr lang="it-IT" sz="1800" dirty="0"/>
              <a:t>province, le città metropolitane </a:t>
            </a:r>
            <a:r>
              <a:rPr lang="it-IT" sz="1800" dirty="0" smtClean="0"/>
              <a:t>ovvero </a:t>
            </a:r>
            <a:r>
              <a:rPr lang="it-IT" sz="1800" dirty="0"/>
              <a:t>gli enti di area vasta ai sensi della legge 7 aprile 2014, n. 56</a:t>
            </a:r>
          </a:p>
          <a:p>
            <a:pPr>
              <a:buFontTx/>
              <a:buChar char="-"/>
              <a:defRPr/>
            </a:pPr>
            <a:endParaRPr lang="it-IT" sz="1800" dirty="0"/>
          </a:p>
        </p:txBody>
      </p:sp>
      <p:sp>
        <p:nvSpPr>
          <p:cNvPr id="4" name="Segnaposto piè di pagina 3"/>
          <p:cNvSpPr>
            <a:spLocks noGrp="1"/>
          </p:cNvSpPr>
          <p:nvPr>
            <p:ph type="ftr" sz="quarter" idx="12"/>
          </p:nvPr>
        </p:nvSpPr>
        <p:spPr/>
        <p:txBody>
          <a:bodyPr/>
          <a:lstStyle/>
          <a:p>
            <a:pPr>
              <a:defRPr/>
            </a:pPr>
            <a:r>
              <a:rPr lang="it-IT"/>
              <a:t>Avv. Francesco Mascia</a:t>
            </a:r>
          </a:p>
        </p:txBody>
      </p:sp>
    </p:spTree>
    <p:extLst>
      <p:ext uri="{BB962C8B-B14F-4D97-AF65-F5344CB8AC3E}">
        <p14:creationId xmlns:p14="http://schemas.microsoft.com/office/powerpoint/2010/main" val="1783479342"/>
      </p:ext>
    </p:extLst>
  </p:cSld>
  <p:clrMapOvr>
    <a:masterClrMapping/>
  </p:clrMapOvr>
  <p:timing>
    <p:tnLst>
      <p:par>
        <p:cTn xmlns:p14="http://schemas.microsoft.com/office/powerpoint/2010/mai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1800" dirty="0"/>
              <a:t>LEGGE N. 24 DEL 20/10/2016 recante “Norme sulla qualità della regolazione e di semplificazione dei procedimenti amministrativi (Pubblicata nel BURAS il 27.10.2016)  </a:t>
            </a:r>
          </a:p>
          <a:p>
            <a:endParaRPr lang="it-IT" sz="1800" dirty="0"/>
          </a:p>
          <a:p>
            <a:pPr>
              <a:buFont typeface="Wingdings" charset="2"/>
              <a:buChar char="Ø"/>
            </a:pPr>
            <a:r>
              <a:rPr lang="it-IT" sz="1800" dirty="0"/>
              <a:t>Ai sensi dell’art. Art. 27 “Applicazione dell'articolo 37 del decreto legislativo n. 50 del 2016”</a:t>
            </a:r>
          </a:p>
          <a:p>
            <a:pPr>
              <a:buFont typeface="Wingdings" charset="2"/>
              <a:buChar char="Ø"/>
            </a:pPr>
            <a:endParaRPr lang="it-IT" sz="1800" dirty="0"/>
          </a:p>
          <a:p>
            <a:pPr algn="just">
              <a:buFontTx/>
              <a:buChar char="-"/>
            </a:pPr>
            <a:r>
              <a:rPr lang="it-IT" sz="1800" dirty="0"/>
              <a:t>“</a:t>
            </a:r>
            <a:r>
              <a:rPr lang="it-IT" sz="1800" i="1" dirty="0"/>
              <a:t>Fino alla data di entrata in vigore del decreto di cui al primo periodo del comma 5 dell'articolo 37 del decreto legislativo 18 aprile 2016, n. </a:t>
            </a:r>
            <a:r>
              <a:rPr lang="it-IT" sz="1800" i="1" dirty="0" smtClean="0"/>
              <a:t>50… </a:t>
            </a:r>
            <a:r>
              <a:rPr lang="it-IT" sz="1800" i="1" dirty="0"/>
              <a:t>se la stazione appaltante è un comune non capoluogo di provincia </a:t>
            </a:r>
            <a:r>
              <a:rPr lang="it-IT" sz="1800" b="1" i="1" u="sng" dirty="0"/>
              <a:t>non si applica l'articolo 37, comma 4 </a:t>
            </a:r>
            <a:r>
              <a:rPr lang="it-IT" sz="1800" i="1" dirty="0"/>
              <a:t>del decreto legislativo n. 50 del 2016. I requisiti di qualificazione di tali stazioni appaltanti sono soddisfatti ai sensi dell'articolo 216, comma 10, del medesimo decreto legislativo</a:t>
            </a:r>
            <a:r>
              <a:rPr lang="it-IT" sz="1800" dirty="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68858201"/>
      </p:ext>
    </p:extLst>
  </p:cSld>
  <p:clrMapOvr>
    <a:masterClrMapping/>
  </p:clrMapOvr>
  <p:timing>
    <p:tnLst>
      <p:par>
        <p:cTn xmlns:p14="http://schemas.microsoft.com/office/powerpoint/2010/mai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defRPr/>
            </a:pPr>
            <a:endParaRPr lang="it-IT" sz="1800" dirty="0">
              <a:effectLst/>
            </a:endParaRPr>
          </a:p>
          <a:p>
            <a:pPr>
              <a:buFont typeface="Wingdings" charset="2"/>
              <a:buChar char="Ø"/>
              <a:defRPr/>
            </a:pPr>
            <a:r>
              <a:rPr lang="it-IT" sz="1800" dirty="0"/>
              <a:t>Con un futuro Decreto verranno definiti gli ambiti territoriali di riferimento ed i criteri per la costituzione delle centrali di committenza dei comuni non capoluogo di provincia </a:t>
            </a:r>
          </a:p>
          <a:p>
            <a:pPr>
              <a:buFontTx/>
              <a:buChar char="-"/>
              <a:defRPr/>
            </a:pPr>
            <a:endParaRPr lang="it-IT" sz="1800" dirty="0"/>
          </a:p>
          <a:p>
            <a:pPr>
              <a:buFontTx/>
              <a:buChar char="-"/>
              <a:defRPr/>
            </a:pPr>
            <a:r>
              <a:rPr lang="it-IT" sz="1800" dirty="0"/>
              <a:t>“</a:t>
            </a:r>
            <a:r>
              <a:rPr lang="it-IT" sz="1800" i="1" dirty="0"/>
              <a:t>Con decreto del Presidente del Consiglio dei ministri, su proposta del Ministro dell’economia e delle finanze, previa intesa in sede di Conferenza unificata, [entro] sei mesi dalla data di entrata in vigore del presente codice, garantendo la tutela dei diritti delle minoranze linguistiche, sono individuati gli ambiti territoriali di riferimento in applicazione dei principi di sussidiarietà, differenziazione e adeguatezza, e stabiliti i criteri e le modalità per la costituzione delle centrali di committenza in forma di aggregazione di comuni non capoluogo di provincia</a:t>
            </a:r>
            <a:r>
              <a:rPr lang="it-IT" sz="1800" dirty="0"/>
              <a:t>”</a:t>
            </a:r>
          </a:p>
          <a:p>
            <a:pPr>
              <a:buFontTx/>
              <a:buChar char="-"/>
              <a:defRPr/>
            </a:pPr>
            <a:endParaRPr lang="it-IT" sz="1800" dirty="0" smtClean="0">
              <a:effectLst/>
            </a:endParaRPr>
          </a:p>
          <a:p>
            <a:pPr marL="0" indent="0">
              <a:buFont typeface="Wingdings" charset="0"/>
              <a:buNone/>
              <a:defRPr/>
            </a:pPr>
            <a:endParaRPr lang="it-IT" sz="1800" dirty="0" smtClean="0">
              <a:effectLst/>
            </a:endParaRPr>
          </a:p>
          <a:p>
            <a:pPr marL="0" indent="0">
              <a:buFont typeface="Wingdings" charset="0"/>
              <a:buNone/>
              <a:defRP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09160553"/>
      </p:ext>
    </p:extLst>
  </p:cSld>
  <p:clrMapOvr>
    <a:masterClrMapping/>
  </p:clrMapOvr>
  <p:timing>
    <p:tnLst>
      <p:par>
        <p:cTn xmlns:p14="http://schemas.microsoft.com/office/powerpoint/2010/mai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endParaRPr>
          </a:p>
        </p:txBody>
      </p:sp>
      <p:sp>
        <p:nvSpPr>
          <p:cNvPr id="3" name="Segnaposto contenuto 2"/>
          <p:cNvSpPr>
            <a:spLocks noGrp="1"/>
          </p:cNvSpPr>
          <p:nvPr>
            <p:ph idx="1"/>
          </p:nvPr>
        </p:nvSpPr>
        <p:spPr/>
        <p:txBody>
          <a:bodyPr/>
          <a:lstStyle/>
          <a:p>
            <a:pPr marL="0" indent="0" algn="ctr">
              <a:buFont typeface="Wingdings" charset="0"/>
              <a:buNone/>
              <a:defRPr/>
            </a:pPr>
            <a:r>
              <a:rPr lang="it-IT" sz="1800" dirty="0">
                <a:latin typeface="Arial" charset="0"/>
                <a:cs typeface="Arial" charset="0"/>
              </a:rPr>
              <a:t>L</a:t>
            </a:r>
            <a:r>
              <a:rPr lang="ja-JP" altLang="it-IT" sz="1800" dirty="0">
                <a:latin typeface="Arial" charset="0"/>
                <a:cs typeface="Arial" charset="0"/>
              </a:rPr>
              <a:t>’</a:t>
            </a:r>
            <a:r>
              <a:rPr lang="it-IT" sz="1800" dirty="0">
                <a:latin typeface="Arial" charset="0"/>
                <a:cs typeface="Arial" charset="0"/>
              </a:rPr>
              <a:t>applicazione </a:t>
            </a:r>
            <a:r>
              <a:rPr lang="it-IT" sz="1800" dirty="0" err="1">
                <a:latin typeface="Arial" charset="0"/>
                <a:cs typeface="Arial" charset="0"/>
              </a:rPr>
              <a:t>dell</a:t>
            </a:r>
            <a:r>
              <a:rPr lang="ja-JP" altLang="it-IT" sz="1800" dirty="0">
                <a:latin typeface="Arial" charset="0"/>
                <a:cs typeface="Arial" charset="0"/>
              </a:rPr>
              <a:t>’</a:t>
            </a:r>
            <a:r>
              <a:rPr lang="it-IT" sz="1800" dirty="0">
                <a:latin typeface="Arial" charset="0"/>
                <a:cs typeface="Arial" charset="0"/>
              </a:rPr>
              <a:t>art. </a:t>
            </a:r>
            <a:r>
              <a:rPr lang="it-IT" sz="1800" dirty="0" smtClean="0">
                <a:latin typeface="Arial" charset="0"/>
                <a:cs typeface="Arial" charset="0"/>
              </a:rPr>
              <a:t>37 </a:t>
            </a:r>
            <a:r>
              <a:rPr lang="it-IT" sz="1800" dirty="0" err="1">
                <a:latin typeface="Arial" charset="0"/>
                <a:cs typeface="Arial" charset="0"/>
              </a:rPr>
              <a:t>D.Lgs.</a:t>
            </a:r>
            <a:r>
              <a:rPr lang="it-IT" sz="1800" dirty="0">
                <a:latin typeface="Arial" charset="0"/>
                <a:cs typeface="Arial" charset="0"/>
              </a:rPr>
              <a:t> </a:t>
            </a:r>
            <a:r>
              <a:rPr lang="it-IT" sz="1800" dirty="0" smtClean="0">
                <a:latin typeface="Arial" charset="0"/>
                <a:cs typeface="Arial" charset="0"/>
              </a:rPr>
              <a:t>50/2016 </a:t>
            </a:r>
            <a:r>
              <a:rPr lang="it-IT" sz="1800" dirty="0">
                <a:latin typeface="Arial" charset="0"/>
                <a:cs typeface="Arial" charset="0"/>
              </a:rPr>
              <a:t>alle Regioni a Statuto Speciale</a:t>
            </a:r>
          </a:p>
          <a:p>
            <a:pPr marL="0" indent="0">
              <a:buFont typeface="Wingdings" charset="0"/>
              <a:buChar char="Ø"/>
              <a:defRPr/>
            </a:pPr>
            <a:endParaRPr lang="it-IT" sz="1800" dirty="0">
              <a:latin typeface="Arial" charset="0"/>
              <a:cs typeface="Arial" charset="0"/>
            </a:endParaRPr>
          </a:p>
          <a:p>
            <a:pPr>
              <a:buFont typeface="Wingdings" charset="2"/>
              <a:buChar char="Ø"/>
              <a:defRPr/>
            </a:pPr>
            <a:r>
              <a:rPr lang="it-IT" sz="1800" dirty="0">
                <a:latin typeface="Arial" charset="0"/>
                <a:cs typeface="Arial" charset="0"/>
              </a:rPr>
              <a:t>Nel 2013 la Corte Costituzionale </a:t>
            </a:r>
            <a:r>
              <a:rPr lang="it-IT" sz="1800" dirty="0" smtClean="0">
                <a:latin typeface="Arial" charset="0"/>
                <a:cs typeface="Arial" charset="0"/>
              </a:rPr>
              <a:t>stabilì </a:t>
            </a:r>
            <a:r>
              <a:rPr lang="it-IT" sz="1800" dirty="0">
                <a:latin typeface="Arial" charset="0"/>
                <a:cs typeface="Arial" charset="0"/>
              </a:rPr>
              <a:t>che la disciplina delle Centrali di committenza di cui </a:t>
            </a:r>
            <a:r>
              <a:rPr lang="it-IT" sz="1800" dirty="0" err="1">
                <a:latin typeface="Arial" charset="0"/>
                <a:cs typeface="Arial" charset="0"/>
              </a:rPr>
              <a:t>all</a:t>
            </a:r>
            <a:r>
              <a:rPr lang="ja-JP" altLang="it-IT" sz="1800" dirty="0">
                <a:latin typeface="Arial" charset="0"/>
                <a:cs typeface="Arial" charset="0"/>
              </a:rPr>
              <a:t>’</a:t>
            </a:r>
            <a:r>
              <a:rPr lang="it-IT" sz="1800" dirty="0">
                <a:latin typeface="Arial" charset="0"/>
                <a:cs typeface="Arial" charset="0"/>
              </a:rPr>
              <a:t>art. 33 </a:t>
            </a:r>
            <a:r>
              <a:rPr lang="it-IT" sz="1800" dirty="0" err="1">
                <a:latin typeface="Arial" charset="0"/>
                <a:cs typeface="Arial" charset="0"/>
              </a:rPr>
              <a:t>D.Lgs.</a:t>
            </a:r>
            <a:r>
              <a:rPr lang="it-IT" sz="1800" dirty="0">
                <a:latin typeface="Arial" charset="0"/>
                <a:cs typeface="Arial" charset="0"/>
              </a:rPr>
              <a:t> 163/2006 non </a:t>
            </a:r>
            <a:r>
              <a:rPr lang="it-IT" sz="1800" dirty="0" smtClean="0">
                <a:latin typeface="Arial" charset="0"/>
                <a:cs typeface="Arial" charset="0"/>
              </a:rPr>
              <a:t>fosse </a:t>
            </a:r>
            <a:r>
              <a:rPr lang="it-IT" sz="1800" dirty="0">
                <a:latin typeface="Arial" charset="0"/>
                <a:cs typeface="Arial" charset="0"/>
              </a:rPr>
              <a:t>applicabile alle Regioni a Statuto Speciale se non richiamata da queste </a:t>
            </a:r>
            <a:r>
              <a:rPr lang="it-IT" sz="1800" dirty="0" smtClean="0">
                <a:latin typeface="Arial" charset="0"/>
                <a:cs typeface="Arial" charset="0"/>
              </a:rPr>
              <a:t>ultime</a:t>
            </a:r>
          </a:p>
          <a:p>
            <a:pPr>
              <a:buFont typeface="Wingdings" charset="2"/>
              <a:buChar char="Ø"/>
              <a:defRPr/>
            </a:pPr>
            <a:endParaRPr lang="it-IT" sz="1800" dirty="0">
              <a:latin typeface="Arial" charset="0"/>
              <a:cs typeface="Arial" charset="0"/>
            </a:endParaRPr>
          </a:p>
          <a:p>
            <a:pPr>
              <a:buFont typeface="Wingdings" charset="2"/>
              <a:buChar char="Ø"/>
              <a:defRPr/>
            </a:pPr>
            <a:r>
              <a:rPr lang="it-IT" sz="1800" dirty="0" smtClean="0">
                <a:latin typeface="Arial" charset="0"/>
                <a:cs typeface="Arial" charset="0"/>
              </a:rPr>
              <a:t>Ciò </a:t>
            </a:r>
            <a:r>
              <a:rPr lang="it-IT" sz="1800" dirty="0">
                <a:latin typeface="Arial" charset="0"/>
                <a:cs typeface="Arial" charset="0"/>
              </a:rPr>
              <a:t>in quanto:</a:t>
            </a:r>
          </a:p>
          <a:p>
            <a:pPr>
              <a:buFont typeface="Arial"/>
              <a:buChar char="•"/>
              <a:defRPr/>
            </a:pPr>
            <a:endParaRPr lang="it-IT" sz="1800" dirty="0" smtClean="0">
              <a:latin typeface="Arial" charset="0"/>
              <a:cs typeface="Arial" charset="0"/>
            </a:endParaRPr>
          </a:p>
          <a:p>
            <a:pPr>
              <a:buFont typeface="Arial"/>
              <a:buChar char="•"/>
              <a:defRPr/>
            </a:pPr>
            <a:r>
              <a:rPr lang="it-IT" sz="1800" dirty="0" smtClean="0">
                <a:latin typeface="Arial" charset="0"/>
                <a:cs typeface="Arial" charset="0"/>
              </a:rPr>
              <a:t>L</a:t>
            </a:r>
            <a:r>
              <a:rPr lang="ja-JP" altLang="it-IT" sz="1800" dirty="0" smtClean="0">
                <a:latin typeface="Arial" charset="0"/>
                <a:cs typeface="Arial" charset="0"/>
              </a:rPr>
              <a:t>’</a:t>
            </a:r>
            <a:r>
              <a:rPr lang="it-IT" sz="1800" dirty="0" smtClean="0">
                <a:latin typeface="Arial" charset="0"/>
                <a:cs typeface="Arial" charset="0"/>
              </a:rPr>
              <a:t>art</a:t>
            </a:r>
            <a:r>
              <a:rPr lang="it-IT" sz="1800" dirty="0">
                <a:latin typeface="Arial" charset="0"/>
                <a:cs typeface="Arial" charset="0"/>
              </a:rPr>
              <a:t>. 4 comma 5 del d.lgs. 163 del 2006 stabilisce che «</a:t>
            </a:r>
            <a:r>
              <a:rPr lang="it-IT" sz="1800" i="1" dirty="0">
                <a:latin typeface="Arial" charset="0"/>
                <a:cs typeface="Arial" charset="0"/>
              </a:rPr>
              <a:t>Le regioni a statuto speciale e le province autonome di Trento e Bolzano adeguano la propria legislazione secondo le disposizioni contenute negli statuti e nelle relative norme di attuazione</a:t>
            </a:r>
            <a:r>
              <a:rPr lang="it-IT" sz="1800" dirty="0">
                <a:latin typeface="Arial" charset="0"/>
                <a:cs typeface="Arial" charset="0"/>
              </a:rPr>
              <a:t>»</a:t>
            </a:r>
          </a:p>
          <a:p>
            <a:pPr marL="0" indent="0">
              <a:buFontTx/>
              <a:buChar char="-"/>
              <a:defRPr/>
            </a:pPr>
            <a:endParaRPr lang="it-IT" sz="1800" dirty="0">
              <a:latin typeface="Arial" charset="0"/>
              <a:cs typeface="Arial" charset="0"/>
            </a:endParaRPr>
          </a:p>
          <a:p>
            <a:pPr marL="0" indent="0">
              <a:defRPr/>
            </a:pPr>
            <a:endParaRPr lang="it-IT" sz="1800" dirty="0">
              <a:latin typeface="Arial" charset="0"/>
              <a:cs typeface="Arial" charset="0"/>
            </a:endParaRPr>
          </a:p>
        </p:txBody>
      </p:sp>
      <p:sp>
        <p:nvSpPr>
          <p:cNvPr id="4" name="Segnaposto piè di pagina 3"/>
          <p:cNvSpPr>
            <a:spLocks noGrp="1"/>
          </p:cNvSpPr>
          <p:nvPr>
            <p:ph type="ftr" sz="quarter" idx="12"/>
          </p:nvPr>
        </p:nvSpPr>
        <p:spPr>
          <a:xfrm>
            <a:off x="6553200" y="6243638"/>
            <a:ext cx="2133600" cy="457200"/>
          </a:xfrm>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ea typeface="Arial" charset="0"/>
                <a:cs typeface="Arial" charset="0"/>
              </a:defRPr>
            </a:lvl9pPr>
          </a:lstStyle>
          <a:p>
            <a:pPr algn="r">
              <a:defRPr/>
            </a:pPr>
            <a:r>
              <a:rPr lang="it-IT" smtClean="0"/>
              <a:t>Avv. Francesco Mascia</a:t>
            </a:r>
          </a:p>
        </p:txBody>
      </p:sp>
    </p:spTree>
    <p:extLst>
      <p:ext uri="{BB962C8B-B14F-4D97-AF65-F5344CB8AC3E}">
        <p14:creationId xmlns:p14="http://schemas.microsoft.com/office/powerpoint/2010/main" val="1143536693"/>
      </p:ext>
    </p:extLst>
  </p:cSld>
  <p:clrMapOvr>
    <a:masterClrMapping/>
  </p:clrMapOvr>
  <p:timing>
    <p:tnLst>
      <p:par>
        <p:cTn xmlns:p14="http://schemas.microsoft.com/office/powerpoint/2010/mai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endParaRPr>
          </a:p>
        </p:txBody>
      </p:sp>
      <p:sp>
        <p:nvSpPr>
          <p:cNvPr id="3" name="Segnaposto contenuto 2"/>
          <p:cNvSpPr>
            <a:spLocks noGrp="1"/>
          </p:cNvSpPr>
          <p:nvPr>
            <p:ph idx="1"/>
          </p:nvPr>
        </p:nvSpPr>
        <p:spPr/>
        <p:txBody>
          <a:bodyPr/>
          <a:lstStyle/>
          <a:p>
            <a:pPr marL="457200" indent="-457200" algn="just">
              <a:buFont typeface="Wingdings" charset="0"/>
              <a:buChar char="Ø"/>
              <a:defRPr/>
            </a:pPr>
            <a:r>
              <a:rPr lang="it-IT" sz="1800" dirty="0">
                <a:latin typeface="Arial" charset="0"/>
                <a:cs typeface="Arial" charset="0"/>
              </a:rPr>
              <a:t>Motivo per cui la Corte</a:t>
            </a:r>
          </a:p>
          <a:p>
            <a:pPr marL="457200" indent="-457200" algn="just">
              <a:buFontTx/>
              <a:buChar char="-"/>
              <a:defRPr/>
            </a:pPr>
            <a:endParaRPr lang="it-IT" sz="1800" dirty="0" smtClean="0">
              <a:latin typeface="Arial" charset="0"/>
              <a:cs typeface="Arial" charset="0"/>
            </a:endParaRPr>
          </a:p>
          <a:p>
            <a:pPr marL="457200" indent="-457200" algn="just">
              <a:buFontTx/>
              <a:buChar char="-"/>
              <a:defRPr/>
            </a:pPr>
            <a:r>
              <a:rPr lang="it-IT" sz="1800" dirty="0" smtClean="0">
                <a:latin typeface="Arial" charset="0"/>
                <a:cs typeface="Arial" charset="0"/>
              </a:rPr>
              <a:t>«</a:t>
            </a:r>
            <a:r>
              <a:rPr lang="it-IT" sz="1800" i="1" dirty="0">
                <a:latin typeface="Arial" charset="0"/>
                <a:cs typeface="Arial" charset="0"/>
              </a:rPr>
              <a:t>ritiene condivisibile l</a:t>
            </a:r>
            <a:r>
              <a:rPr lang="ja-JP" altLang="it-IT" sz="1800" i="1" dirty="0">
                <a:latin typeface="Arial" charset="0"/>
                <a:cs typeface="Arial" charset="0"/>
              </a:rPr>
              <a:t>’</a:t>
            </a:r>
            <a:r>
              <a:rPr lang="it-IT" sz="1800" i="1" dirty="0">
                <a:latin typeface="Arial" charset="0"/>
                <a:cs typeface="Arial" charset="0"/>
              </a:rPr>
              <a:t>interpretazione, sopra illustrata, proposta in via principale dalla Regione autonoma Friuli-Venezia Giulia: infatti, alla luce del combinato disposto </a:t>
            </a:r>
            <a:r>
              <a:rPr lang="it-IT" sz="1800" i="1" dirty="0" err="1">
                <a:latin typeface="Arial" charset="0"/>
                <a:cs typeface="Arial" charset="0"/>
              </a:rPr>
              <a:t>dell</a:t>
            </a:r>
            <a:r>
              <a:rPr lang="ja-JP" altLang="it-IT" sz="1800" i="1" dirty="0">
                <a:latin typeface="Arial" charset="0"/>
                <a:cs typeface="Arial" charset="0"/>
              </a:rPr>
              <a:t>’</a:t>
            </a:r>
            <a:r>
              <a:rPr lang="it-IT" sz="1800" i="1" dirty="0">
                <a:latin typeface="Arial" charset="0"/>
                <a:cs typeface="Arial" charset="0"/>
              </a:rPr>
              <a:t>art. 4, comma 5, e </a:t>
            </a:r>
            <a:r>
              <a:rPr lang="it-IT" sz="1800" i="1" dirty="0" err="1">
                <a:latin typeface="Arial" charset="0"/>
                <a:cs typeface="Arial" charset="0"/>
              </a:rPr>
              <a:t>dell</a:t>
            </a:r>
            <a:r>
              <a:rPr lang="ja-JP" altLang="it-IT" sz="1800" i="1" dirty="0">
                <a:latin typeface="Arial" charset="0"/>
                <a:cs typeface="Arial" charset="0"/>
              </a:rPr>
              <a:t>’</a:t>
            </a:r>
            <a:r>
              <a:rPr lang="it-IT" sz="1800" i="1" dirty="0">
                <a:latin typeface="Arial" charset="0"/>
                <a:cs typeface="Arial" charset="0"/>
              </a:rPr>
              <a:t>art. 33 del d.lgs. n. 163 del 2006 (come modificato dalla norma impugnata), deve escludersi l</a:t>
            </a:r>
            <a:r>
              <a:rPr lang="ja-JP" altLang="it-IT" sz="1800" i="1" dirty="0">
                <a:latin typeface="Arial" charset="0"/>
                <a:cs typeface="Arial" charset="0"/>
              </a:rPr>
              <a:t>’</a:t>
            </a:r>
            <a:r>
              <a:rPr lang="it-IT" sz="1800" i="1" dirty="0">
                <a:latin typeface="Arial" charset="0"/>
                <a:cs typeface="Arial" charset="0"/>
              </a:rPr>
              <a:t>applicabilità di </a:t>
            </a:r>
            <a:r>
              <a:rPr lang="it-IT" sz="1800" i="1" dirty="0" err="1">
                <a:latin typeface="Arial" charset="0"/>
                <a:cs typeface="Arial" charset="0"/>
              </a:rPr>
              <a:t>quest</a:t>
            </a:r>
            <a:r>
              <a:rPr lang="ja-JP" altLang="it-IT" sz="1800" i="1" dirty="0">
                <a:latin typeface="Arial" charset="0"/>
                <a:cs typeface="Arial" charset="0"/>
              </a:rPr>
              <a:t>’</a:t>
            </a:r>
            <a:r>
              <a:rPr lang="it-IT" sz="1800" i="1" dirty="0">
                <a:latin typeface="Arial" charset="0"/>
                <a:cs typeface="Arial" charset="0"/>
              </a:rPr>
              <a:t>ultima norma alle Regioni a statuto speciale</a:t>
            </a:r>
            <a:r>
              <a:rPr lang="it-IT" sz="1800" dirty="0" smtClean="0">
                <a:latin typeface="Arial" charset="0"/>
                <a:cs typeface="Arial" charset="0"/>
              </a:rPr>
              <a:t>» (Corte Costituzionale 3.07.2013 n. 220) </a:t>
            </a:r>
            <a:endParaRPr lang="it-IT" sz="1800" dirty="0">
              <a:latin typeface="Arial" charset="0"/>
              <a:cs typeface="Arial" charset="0"/>
            </a:endParaRPr>
          </a:p>
          <a:p>
            <a:pPr marL="457200" indent="-457200" algn="just">
              <a:buFont typeface="Arial" charset="0"/>
              <a:buChar char="•"/>
              <a:defRPr/>
            </a:pPr>
            <a:endParaRPr lang="it-IT" sz="1800" dirty="0">
              <a:latin typeface="Arial" charset="0"/>
              <a:cs typeface="Arial" charset="0"/>
            </a:endParaRPr>
          </a:p>
          <a:p>
            <a:pPr marL="457200" indent="-457200" algn="just">
              <a:buFont typeface="Arial" charset="0"/>
              <a:buChar char="•"/>
              <a:defRPr/>
            </a:pPr>
            <a:r>
              <a:rPr lang="it-IT" sz="1800" dirty="0">
                <a:latin typeface="Arial" charset="0"/>
                <a:cs typeface="Arial" charset="0"/>
              </a:rPr>
              <a:t>In buona sostanza per l</a:t>
            </a:r>
            <a:r>
              <a:rPr lang="ja-JP" altLang="it-IT" sz="1800" dirty="0">
                <a:latin typeface="Arial" charset="0"/>
                <a:cs typeface="Arial" charset="0"/>
              </a:rPr>
              <a:t>’</a:t>
            </a:r>
            <a:r>
              <a:rPr lang="it-IT" sz="1800" dirty="0">
                <a:latin typeface="Arial" charset="0"/>
                <a:cs typeface="Arial" charset="0"/>
              </a:rPr>
              <a:t>applicazione </a:t>
            </a:r>
            <a:r>
              <a:rPr lang="it-IT" sz="1800" dirty="0" err="1">
                <a:latin typeface="Arial" charset="0"/>
                <a:cs typeface="Arial" charset="0"/>
              </a:rPr>
              <a:t>dell</a:t>
            </a:r>
            <a:r>
              <a:rPr lang="ja-JP" altLang="it-IT" sz="1800" dirty="0">
                <a:latin typeface="Arial" charset="0"/>
                <a:cs typeface="Arial" charset="0"/>
              </a:rPr>
              <a:t>’</a:t>
            </a:r>
            <a:r>
              <a:rPr lang="it-IT" sz="1800" dirty="0">
                <a:latin typeface="Arial" charset="0"/>
                <a:cs typeface="Arial" charset="0"/>
              </a:rPr>
              <a:t>art. 33 del </a:t>
            </a:r>
            <a:r>
              <a:rPr lang="it-IT" sz="1800" dirty="0" err="1" smtClean="0">
                <a:latin typeface="Arial" charset="0"/>
                <a:cs typeface="Arial" charset="0"/>
              </a:rPr>
              <a:t>D.Lgs.</a:t>
            </a:r>
            <a:r>
              <a:rPr lang="it-IT" sz="1800" dirty="0" smtClean="0">
                <a:latin typeface="Arial" charset="0"/>
                <a:cs typeface="Arial" charset="0"/>
              </a:rPr>
              <a:t> 163/2006 (e oggi per l’art. 37 del </a:t>
            </a:r>
            <a:r>
              <a:rPr lang="it-IT" sz="1800" dirty="0" err="1" smtClean="0">
                <a:latin typeface="Arial" charset="0"/>
                <a:cs typeface="Arial" charset="0"/>
              </a:rPr>
              <a:t>D.Lgs.</a:t>
            </a:r>
            <a:r>
              <a:rPr lang="it-IT" sz="1800" dirty="0" smtClean="0">
                <a:latin typeface="Arial" charset="0"/>
                <a:cs typeface="Arial" charset="0"/>
              </a:rPr>
              <a:t> 50/2016) </a:t>
            </a:r>
            <a:r>
              <a:rPr lang="it-IT" sz="1800" dirty="0">
                <a:latin typeface="Arial" charset="0"/>
                <a:cs typeface="Arial" charset="0"/>
              </a:rPr>
              <a:t>dovrebbe esistere una norma regionale di adeguamento non avendo </a:t>
            </a:r>
            <a:r>
              <a:rPr lang="it-IT" sz="1800" dirty="0" smtClean="0">
                <a:latin typeface="Arial" charset="0"/>
                <a:cs typeface="Arial" charset="0"/>
              </a:rPr>
              <a:t>le predette prescrizioni immediata </a:t>
            </a:r>
            <a:r>
              <a:rPr lang="it-IT" sz="1800" dirty="0">
                <a:latin typeface="Arial" charset="0"/>
                <a:cs typeface="Arial" charset="0"/>
              </a:rPr>
              <a:t>cogenza delle norme ivi contenute</a:t>
            </a:r>
          </a:p>
          <a:p>
            <a:pPr marL="457200" indent="-457200" algn="just">
              <a:buFont typeface="Arial" charset="0"/>
              <a:buChar char="•"/>
              <a:defRPr/>
            </a:pPr>
            <a:endParaRPr lang="it-IT" sz="1800" dirty="0">
              <a:latin typeface="Arial" charset="0"/>
              <a:cs typeface="Arial" charset="0"/>
            </a:endParaRPr>
          </a:p>
          <a:p>
            <a:pPr marL="457200" indent="-457200">
              <a:buFontTx/>
              <a:buChar char="-"/>
              <a:defRPr/>
            </a:pPr>
            <a:endParaRPr lang="it-IT" dirty="0">
              <a:latin typeface="Arial" charset="0"/>
              <a:cs typeface="Arial" charset="0"/>
            </a:endParaRPr>
          </a:p>
        </p:txBody>
      </p:sp>
      <p:sp>
        <p:nvSpPr>
          <p:cNvPr id="4" name="Segnaposto piè di pagina 3"/>
          <p:cNvSpPr>
            <a:spLocks noGrp="1"/>
          </p:cNvSpPr>
          <p:nvPr>
            <p:ph type="ftr" sz="quarter" idx="12"/>
          </p:nvPr>
        </p:nvSpPr>
        <p:spPr>
          <a:xfrm>
            <a:off x="6553200" y="6243638"/>
            <a:ext cx="2133600" cy="457200"/>
          </a:xfrm>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ea typeface="Arial" charset="0"/>
                <a:cs typeface="Arial" charset="0"/>
              </a:defRPr>
            </a:lvl9pPr>
          </a:lstStyle>
          <a:p>
            <a:pPr algn="r">
              <a:defRPr/>
            </a:pPr>
            <a:r>
              <a:rPr lang="it-IT" smtClean="0"/>
              <a:t>Avv. Francesco Mascia</a:t>
            </a:r>
          </a:p>
        </p:txBody>
      </p:sp>
    </p:spTree>
    <p:extLst>
      <p:ext uri="{BB962C8B-B14F-4D97-AF65-F5344CB8AC3E}">
        <p14:creationId xmlns:p14="http://schemas.microsoft.com/office/powerpoint/2010/main" val="2715126214"/>
      </p:ext>
    </p:extLst>
  </p:cSld>
  <p:clrMapOvr>
    <a:masterClrMapping/>
  </p:clrMapOvr>
  <p:timing>
    <p:tnLst>
      <p:par>
        <p:cTn xmlns:p14="http://schemas.microsoft.com/office/powerpoint/2010/mai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lgn="just">
              <a:buFont typeface="Wingdings" charset="2"/>
              <a:buChar char="Ø"/>
              <a:defRPr/>
            </a:pPr>
            <a:r>
              <a:rPr lang="it-IT" sz="1800" dirty="0" smtClean="0"/>
              <a:t>Nello stesso senso si è espressa </a:t>
            </a:r>
            <a:r>
              <a:rPr lang="it-IT" sz="1800" dirty="0" err="1" smtClean="0"/>
              <a:t>l’Anac</a:t>
            </a:r>
            <a:endParaRPr lang="it-IT" sz="1800" dirty="0"/>
          </a:p>
          <a:p>
            <a:pPr algn="just">
              <a:buFont typeface="Wingdings" charset="2"/>
              <a:buChar char="Ø"/>
              <a:defRPr/>
            </a:pPr>
            <a:endParaRPr lang="it-IT" sz="1800" dirty="0" smtClean="0"/>
          </a:p>
          <a:p>
            <a:pPr algn="just">
              <a:buFontTx/>
              <a:buChar char="-"/>
              <a:defRPr/>
            </a:pPr>
            <a:r>
              <a:rPr lang="it-IT" sz="1800" dirty="0" smtClean="0"/>
              <a:t>“</a:t>
            </a:r>
            <a:r>
              <a:rPr lang="it-IT" sz="1800" i="1" dirty="0" smtClean="0"/>
              <a:t>Laddove </a:t>
            </a:r>
            <a:r>
              <a:rPr lang="it-IT" sz="1800" i="1" dirty="0"/>
              <a:t>le Regioni a statuto speciale abbiano adeguato la propria legislazione attraverso norme di attuazione che rinviino al Codice dei contratti mediante un rinvio dinamico (come accaduto, per es., per la Regione Siciliana, con la legge 12 luglio 2011, n. 12, che all’art. 1, comma 1 recepisce le diposizioni del Codice e le sue modificazioni), le disposizioni del Codice dei contratti trovano applicazione con tutte le modifiche che le stesse subiscono nel </a:t>
            </a:r>
            <a:r>
              <a:rPr lang="it-IT" sz="1800" i="1" dirty="0" smtClean="0"/>
              <a:t>tempo</a:t>
            </a:r>
            <a:r>
              <a:rPr lang="it-IT" sz="1800" dirty="0" smtClean="0"/>
              <a:t>”</a:t>
            </a:r>
            <a:r>
              <a:rPr lang="it-IT" sz="1800" b="1" dirty="0">
                <a:effectLst/>
              </a:rPr>
              <a:t> </a:t>
            </a:r>
            <a:r>
              <a:rPr lang="it-IT" sz="1800" b="1" dirty="0" smtClean="0">
                <a:effectLst/>
              </a:rPr>
              <a:t>(Determinazione </a:t>
            </a:r>
            <a:r>
              <a:rPr lang="it-IT" sz="1800" b="1" dirty="0">
                <a:effectLst/>
              </a:rPr>
              <a:t>n. 11 del 23 settembre </a:t>
            </a:r>
            <a:r>
              <a:rPr lang="it-IT" sz="1800" b="1" dirty="0" smtClean="0">
                <a:effectLst/>
              </a:rPr>
              <a:t>2015)</a:t>
            </a:r>
            <a:endParaRPr lang="it-IT" sz="1800" dirty="0" smtClean="0"/>
          </a:p>
          <a:p>
            <a:pPr algn="just">
              <a:buFontTx/>
              <a:buChar char="-"/>
              <a:defRPr/>
            </a:pPr>
            <a:endParaRPr lang="it-IT" sz="1800" dirty="0" smtClean="0"/>
          </a:p>
          <a:p>
            <a:pPr>
              <a:buFontTx/>
              <a:buChar char="-"/>
              <a:defRP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82413685"/>
      </p:ext>
    </p:extLst>
  </p:cSld>
  <p:clrMapOvr>
    <a:masterClrMapping/>
  </p:clrMapOvr>
  <p:timing>
    <p:tnLst>
      <p:par>
        <p:cTn xmlns:p14="http://schemas.microsoft.com/office/powerpoint/2010/mai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algn="ctr">
              <a:buFont typeface="Wingdings" charset="2"/>
              <a:buChar char="Ø"/>
            </a:pPr>
            <a:r>
              <a:rPr lang="it-IT" sz="1800" dirty="0" smtClean="0"/>
              <a:t> Art. 37 (Aggregazioni e centralizzazione delle committenze)</a:t>
            </a:r>
          </a:p>
          <a:p>
            <a:pPr>
              <a:buFont typeface="Wingdings" charset="2"/>
              <a:buChar char="Ø"/>
            </a:pPr>
            <a:endParaRPr lang="it-IT" sz="1800" dirty="0" smtClean="0"/>
          </a:p>
          <a:p>
            <a:pPr>
              <a:buFont typeface="Wingdings" charset="2"/>
              <a:buChar char="Ø"/>
            </a:pPr>
            <a:r>
              <a:rPr lang="it-IT" sz="1800" dirty="0"/>
              <a:t> </a:t>
            </a:r>
            <a:r>
              <a:rPr lang="it-IT" sz="1800" dirty="0" smtClean="0"/>
              <a:t>Il comma 4 dell’art. 37 è stato sospeso fino al 31.12.2020 anche dalla Legge 55/2019</a:t>
            </a:r>
          </a:p>
          <a:p>
            <a:pPr>
              <a:buFont typeface="Wingdings" charset="2"/>
              <a:buChar char="Ø"/>
            </a:pPr>
            <a:endParaRPr lang="it-IT" sz="1800" dirty="0"/>
          </a:p>
          <a:p>
            <a:pPr>
              <a:buFont typeface="Wingdings" charset="2"/>
              <a:buChar char="Ø"/>
            </a:pPr>
            <a:r>
              <a:rPr lang="it-IT" sz="1600" dirty="0" smtClean="0"/>
              <a:t>Art. 37 comma 4</a:t>
            </a:r>
          </a:p>
          <a:p>
            <a:pPr>
              <a:buFontTx/>
              <a:buChar char="-"/>
            </a:pPr>
            <a:r>
              <a:rPr lang="it-IT" sz="1600" dirty="0" smtClean="0"/>
              <a:t>“</a:t>
            </a:r>
            <a:r>
              <a:rPr lang="it-IT" sz="1600" i="1" dirty="0" smtClean="0"/>
              <a:t>Se </a:t>
            </a:r>
            <a:r>
              <a:rPr lang="it-IT" sz="1600" i="1" dirty="0"/>
              <a:t>la stazione appaltante è un comune non capoluogo di provincia, fermo restando quanto previsto al comma 1 e al primo periodo del comma 2, </a:t>
            </a:r>
            <a:r>
              <a:rPr lang="it-IT" sz="1600" b="1" i="1" u="sng" dirty="0"/>
              <a:t>può procedere direttamente e autonomamente oppure</a:t>
            </a:r>
            <a:r>
              <a:rPr lang="it-IT" sz="1600" i="1" dirty="0"/>
              <a:t> secondo una delle seguenti modalità: </a:t>
            </a:r>
            <a:endParaRPr lang="it-IT" sz="1600" i="1" dirty="0" smtClean="0"/>
          </a:p>
          <a:p>
            <a:pPr>
              <a:buFontTx/>
              <a:buChar char="-"/>
            </a:pPr>
            <a:r>
              <a:rPr lang="it-IT" sz="1600" i="1" dirty="0" smtClean="0"/>
              <a:t>a</a:t>
            </a:r>
            <a:r>
              <a:rPr lang="it-IT" sz="1600" i="1" dirty="0"/>
              <a:t>) ricorrendo a una centrale di committenza o a soggetti aggregatori qualificati; </a:t>
            </a:r>
            <a:endParaRPr lang="it-IT" sz="1600" i="1" dirty="0" smtClean="0"/>
          </a:p>
          <a:p>
            <a:pPr>
              <a:buFontTx/>
              <a:buChar char="-"/>
            </a:pPr>
            <a:r>
              <a:rPr lang="it-IT" sz="1600" i="1" dirty="0" smtClean="0"/>
              <a:t>b</a:t>
            </a:r>
            <a:r>
              <a:rPr lang="it-IT" sz="1600" i="1" dirty="0"/>
              <a:t>) mediante unioni di comuni costituite e qualificate come centrali di committenza, ovvero associandosi o consorziandosi in centrali di committenza nelle forme previste dall’ordinamento</a:t>
            </a:r>
            <a:r>
              <a:rPr lang="it-IT" sz="1600" i="1" dirty="0" smtClean="0"/>
              <a:t>;</a:t>
            </a:r>
          </a:p>
          <a:p>
            <a:pPr>
              <a:buFontTx/>
              <a:buChar char="-"/>
            </a:pPr>
            <a:r>
              <a:rPr lang="it-IT" sz="1600" i="1" dirty="0" smtClean="0"/>
              <a:t>c</a:t>
            </a:r>
            <a:r>
              <a:rPr lang="it-IT" sz="1600" i="1" dirty="0"/>
              <a:t>) ricorrendo alla stazione unica appaltante costituita presso le province, le città metropolitane ovvero gli enti di area vasta ai sensi della legge 7 aprile 2014, n. </a:t>
            </a:r>
            <a:r>
              <a:rPr lang="it-IT" sz="1600" i="1" dirty="0" smtClean="0"/>
              <a:t>56”</a:t>
            </a:r>
            <a:endParaRPr lang="it-IT" sz="1600" i="1"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4893427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Ambito di applicazione</a:t>
            </a:r>
          </a:p>
          <a:p>
            <a:endParaRPr lang="it-IT" sz="1800" dirty="0"/>
          </a:p>
          <a:p>
            <a:pPr>
              <a:buFont typeface="Wingdings" charset="2"/>
              <a:buChar char="Ø"/>
            </a:pPr>
            <a:r>
              <a:rPr lang="it-IT" sz="1800" dirty="0" smtClean="0"/>
              <a:t>Ai sensi dell’art. 1 della Legge 55/2019 quest’ultima trova applicazione</a:t>
            </a:r>
          </a:p>
          <a:p>
            <a:endParaRPr lang="it-IT" sz="1800" dirty="0" smtClean="0"/>
          </a:p>
          <a:p>
            <a:pPr>
              <a:buFontTx/>
              <a:buChar char="-"/>
            </a:pPr>
            <a:r>
              <a:rPr lang="it-IT" sz="1800" dirty="0" smtClean="0"/>
              <a:t>“</a:t>
            </a:r>
            <a:r>
              <a:rPr lang="it-IT" sz="1800" i="1" dirty="0" smtClean="0"/>
              <a:t>per </a:t>
            </a:r>
            <a:r>
              <a:rPr lang="it-IT" sz="1800" i="1" dirty="0"/>
              <a:t>le </a:t>
            </a:r>
            <a:r>
              <a:rPr lang="it-IT" sz="1800" i="1" dirty="0" smtClean="0"/>
              <a:t>procedure per </a:t>
            </a:r>
            <a:r>
              <a:rPr lang="it-IT" sz="1800" i="1" dirty="0"/>
              <a:t>le quali i bandi o gli avvisi con cui si indice la procedura </a:t>
            </a:r>
            <a:r>
              <a:rPr lang="it-IT" sz="1800" i="1" dirty="0" smtClean="0"/>
              <a:t>di scelta </a:t>
            </a:r>
            <a:r>
              <a:rPr lang="it-IT" sz="1800" i="1" dirty="0"/>
              <a:t>del contraente siano pubblicati successivamente alla data </a:t>
            </a:r>
            <a:r>
              <a:rPr lang="it-IT" sz="1800" i="1" dirty="0" smtClean="0"/>
              <a:t>di entrata </a:t>
            </a:r>
            <a:r>
              <a:rPr lang="it-IT" sz="1800" i="1" dirty="0"/>
              <a:t>in vigore del presente decreto, </a:t>
            </a:r>
            <a:r>
              <a:rPr lang="it-IT" sz="1800" i="1" dirty="0" err="1"/>
              <a:t>nonche</a:t>
            </a:r>
            <a:r>
              <a:rPr lang="it-IT" sz="1800" i="1" dirty="0"/>
              <a:t>', in caso di </a:t>
            </a:r>
            <a:r>
              <a:rPr lang="it-IT" sz="1800" i="1" dirty="0" smtClean="0"/>
              <a:t>contratti senza </a:t>
            </a:r>
            <a:r>
              <a:rPr lang="it-IT" sz="1800" i="1" dirty="0"/>
              <a:t>pubblicazione di bandi o di avvisi, per le procedure </a:t>
            </a:r>
            <a:r>
              <a:rPr lang="it-IT" sz="1800" i="1" dirty="0" smtClean="0"/>
              <a:t>in relazione </a:t>
            </a:r>
            <a:r>
              <a:rPr lang="it-IT" sz="1800" i="1" dirty="0"/>
              <a:t>alle quali, alla data di entrata in vigore del </a:t>
            </a:r>
            <a:r>
              <a:rPr lang="it-IT" sz="1800" i="1" dirty="0" smtClean="0"/>
              <a:t>presente decreto</a:t>
            </a:r>
            <a:r>
              <a:rPr lang="it-IT" sz="1800" i="1" dirty="0"/>
              <a:t>, non siano ancora stati inviati gli inviti a presentare </a:t>
            </a:r>
            <a:r>
              <a:rPr lang="it-IT" sz="1800" i="1" dirty="0" smtClean="0"/>
              <a:t>le offerte</a:t>
            </a:r>
            <a:r>
              <a:rPr lang="it-IT" sz="1800" dirty="0" smtClean="0"/>
              <a:t>”</a:t>
            </a:r>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93423017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marL="0" indent="0" algn="ctr">
              <a:buNone/>
            </a:pPr>
            <a:r>
              <a:rPr lang="it-IT" sz="1800" dirty="0" smtClean="0"/>
              <a:t>Decreto </a:t>
            </a:r>
            <a:r>
              <a:rPr lang="it-IT" sz="1800" dirty="0"/>
              <a:t>ministeriale 22 agosto 2017, n. </a:t>
            </a:r>
            <a:r>
              <a:rPr lang="it-IT" sz="1800" dirty="0" smtClean="0"/>
              <a:t>154</a:t>
            </a:r>
          </a:p>
          <a:p>
            <a:pPr marL="0" indent="0" algn="ctr">
              <a:buNone/>
            </a:pPr>
            <a:r>
              <a:rPr lang="it-IT" sz="1800" dirty="0" smtClean="0"/>
              <a:t>Regolamento </a:t>
            </a:r>
            <a:r>
              <a:rPr lang="it-IT" sz="1800" dirty="0"/>
              <a:t>sugli appalti pubblici di lavori riguardanti i beni culturali tutelati ai sensi del d.lgs. n. 42 del 2004, di cui al decreto legislativo n. 50 del 2016</a:t>
            </a:r>
          </a:p>
          <a:p>
            <a:endParaRPr lang="it-IT" sz="1800" dirty="0"/>
          </a:p>
          <a:p>
            <a:pPr>
              <a:buFont typeface="Wingdings" charset="2"/>
              <a:buChar char="Ø"/>
            </a:pPr>
            <a:r>
              <a:rPr lang="it-IT" sz="1800" dirty="0" smtClean="0"/>
              <a:t>Art</a:t>
            </a:r>
            <a:r>
              <a:rPr lang="it-IT" sz="1800" dirty="0"/>
              <a:t>. 22. Progettazione, direzione lavori e attività </a:t>
            </a:r>
            <a:r>
              <a:rPr lang="it-IT" sz="1800" dirty="0" smtClean="0"/>
              <a:t>accessorie</a:t>
            </a:r>
          </a:p>
          <a:p>
            <a:pPr>
              <a:buFont typeface="Wingdings" charset="2"/>
              <a:buChar char="Ø"/>
            </a:pPr>
            <a:endParaRPr lang="it-IT" sz="1800" dirty="0"/>
          </a:p>
          <a:p>
            <a:pPr>
              <a:buFontTx/>
              <a:buChar char="-"/>
            </a:pPr>
            <a:r>
              <a:rPr lang="it-IT" sz="1800" dirty="0" smtClean="0"/>
              <a:t>“</a:t>
            </a:r>
            <a:r>
              <a:rPr lang="it-IT" sz="1800" i="1" dirty="0" smtClean="0"/>
              <a:t>1</a:t>
            </a:r>
            <a:r>
              <a:rPr lang="it-IT" sz="1800" i="1" dirty="0"/>
              <a:t>. Secondo quanto disposto dall’articolo 147, comma 1, del Codice dei contratti pubblici e nel rispetto delle linee guida dell’Autorità nazionale anticorruzione in materia di affidamento dei servizi attinenti all’architettura e all’ingegneria, </a:t>
            </a:r>
            <a:r>
              <a:rPr lang="it-IT" sz="1800" i="1" u="sng" dirty="0"/>
              <a:t>per i lavori concernenti i beni culturali di cui al presente decreto, nei casi in cui non sia prevista l’iscrizione a un ordine o collegio professionale, le prestazioni relative alla progettazione di fattibilità, definitiva ed esecutiva possono essere espletate anche da un soggetto con qualifica di restauratore di beni culturali ai sensi della vigente normativa, ovvero, secondo la tipologia dei lavori, da altri professionisti di cui all’articolo 9 -bis del Codice dei beni culturali e del paesaggio, in entrambi i casi in possesso di specifica competenza coerente con l’intervento da </a:t>
            </a:r>
            <a:r>
              <a:rPr lang="it-IT" sz="1800" i="1" u="sng" dirty="0" smtClean="0"/>
              <a:t>attuare</a:t>
            </a:r>
            <a:r>
              <a:rPr lang="it-IT" sz="1800" i="1" dirty="0" smtClean="0"/>
              <a:t>”</a:t>
            </a:r>
          </a:p>
          <a:p>
            <a:pPr>
              <a:buFontTx/>
              <a:buChar char="-"/>
            </a:pPr>
            <a:endParaRPr lang="it-IT" sz="1800" dirty="0"/>
          </a:p>
        </p:txBody>
      </p:sp>
      <p:sp>
        <p:nvSpPr>
          <p:cNvPr id="4" name="Segnaposto piè di pagina 3"/>
          <p:cNvSpPr>
            <a:spLocks noGrp="1"/>
          </p:cNvSpPr>
          <p:nvPr>
            <p:ph type="ftr" sz="quarter" idx="12"/>
          </p:nvPr>
        </p:nvSpPr>
        <p:spPr>
          <a:xfrm>
            <a:off x="3124200" y="7086600"/>
            <a:ext cx="2895600" cy="457200"/>
          </a:xfrm>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2424917838"/>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a:t>
            </a:r>
            <a:r>
              <a:rPr lang="it-IT" sz="1800" dirty="0" smtClean="0"/>
              <a:t>38</a:t>
            </a:r>
            <a:r>
              <a:rPr lang="it-IT" sz="1800" dirty="0"/>
              <a:t> </a:t>
            </a:r>
            <a:endParaRPr lang="it-IT" sz="1800" dirty="0" smtClean="0"/>
          </a:p>
          <a:p>
            <a:pPr marL="0" indent="0" algn="ctr">
              <a:buNone/>
            </a:pPr>
            <a:r>
              <a:rPr lang="it-IT" sz="1800" dirty="0" smtClean="0"/>
              <a:t>(</a:t>
            </a:r>
            <a:r>
              <a:rPr lang="it-IT" sz="1800" dirty="0"/>
              <a:t>Qualificazione delle stazioni appaltanti e centrali di committenza</a:t>
            </a:r>
            <a:r>
              <a:rPr lang="it-IT" sz="1800" dirty="0" smtClean="0"/>
              <a:t>)</a:t>
            </a:r>
          </a:p>
          <a:p>
            <a:pPr marL="0" indent="0" algn="ctr">
              <a:buNone/>
            </a:pPr>
            <a:endParaRPr lang="it-IT" sz="1800" dirty="0"/>
          </a:p>
          <a:p>
            <a:pPr marL="0" indent="0" algn="just">
              <a:buNone/>
            </a:pPr>
            <a:r>
              <a:rPr lang="it-IT" sz="1800" dirty="0" smtClean="0"/>
              <a:t>E’ stato introdotto il comma 1 – bis</a:t>
            </a:r>
          </a:p>
          <a:p>
            <a:pPr marL="0" indent="0" algn="just">
              <a:buNone/>
            </a:pPr>
            <a:endParaRPr lang="it-IT" sz="1800" dirty="0"/>
          </a:p>
          <a:p>
            <a:pPr algn="just">
              <a:buFontTx/>
              <a:buChar char="-"/>
            </a:pPr>
            <a:r>
              <a:rPr lang="it-IT" sz="1800" dirty="0" smtClean="0"/>
              <a:t>“1</a:t>
            </a:r>
            <a:r>
              <a:rPr lang="it-IT" sz="1800" i="1" dirty="0"/>
              <a:t>-bis. Al fine di ottimizzare le procedure di affidamento degli appalti pubblici per la realizzazione delle scelte di politica pubblica sportiva e della relativa spesa pubblica, a decorrere dal 1° gennaio 2020 la società Sport e salute Spa è qualificata di diritto centrale di committenza e può svolgere attività di centralizzazione delle committenze per conto delle amministrazioni aggiudicatrici o degli enti aggiudicatari operanti nel settore dello sport e tenuti al rispetto delle disposizioni di cui al presente </a:t>
            </a:r>
            <a:r>
              <a:rPr lang="it-IT" sz="1800" i="1" dirty="0" smtClean="0"/>
              <a:t>codice</a:t>
            </a:r>
            <a:r>
              <a:rPr lang="it-IT" sz="1800" dirty="0" smtClean="0"/>
              <a:t>”</a:t>
            </a:r>
          </a:p>
          <a:p>
            <a:pPr algn="just">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950307870"/>
      </p:ext>
    </p:extLst>
  </p:cSld>
  <p:clrMapOvr>
    <a:masterClrMapping/>
  </p:clrMapOvr>
  <p:timing>
    <p:tnLst>
      <p:par>
        <p:cTn xmlns:p14="http://schemas.microsoft.com/office/powerpoint/2010/mai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 qualificazione dei Consorzi stabili</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07755868"/>
      </p:ext>
    </p:extLst>
  </p:cSld>
  <p:clrMapOvr>
    <a:masterClrMapping/>
  </p:clrMapOvr>
  <p:timing>
    <p:tnLst>
      <p:par>
        <p:cTn xmlns:p14="http://schemas.microsoft.com/office/powerpoint/2010/mai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47. (Requisiti per la partecipazione dei consorzi alle gare</a:t>
            </a:r>
            <a:r>
              <a:rPr lang="it-IT" sz="1800" dirty="0" smtClean="0"/>
              <a:t>)</a:t>
            </a:r>
          </a:p>
          <a:p>
            <a:pPr algn="just">
              <a:buFont typeface="Wingdings" charset="2"/>
              <a:buChar char="Ø"/>
            </a:pPr>
            <a:r>
              <a:rPr lang="it-IT" sz="1800" dirty="0" smtClean="0"/>
              <a:t> </a:t>
            </a:r>
          </a:p>
          <a:p>
            <a:pPr algn="just">
              <a:buFont typeface="Wingdings" charset="2"/>
              <a:buChar char="Ø"/>
            </a:pPr>
            <a:r>
              <a:rPr lang="it-IT" sz="1800" dirty="0" smtClean="0"/>
              <a:t>E’ stato abrogato il comma 2</a:t>
            </a:r>
          </a:p>
          <a:p>
            <a:pPr algn="just">
              <a:buFont typeface="Wingdings" charset="2"/>
              <a:buChar char="Ø"/>
            </a:pPr>
            <a:endParaRPr lang="it-IT" sz="1800" dirty="0"/>
          </a:p>
          <a:p>
            <a:pPr algn="just">
              <a:buFontTx/>
              <a:buChar char="-"/>
            </a:pPr>
            <a:r>
              <a:rPr lang="it-IT" sz="1800" dirty="0" smtClean="0"/>
              <a:t>“</a:t>
            </a:r>
            <a:r>
              <a:rPr lang="it-IT" sz="1800" i="1" strike="sngStrike" dirty="0" smtClean="0"/>
              <a:t>I </a:t>
            </a:r>
            <a:r>
              <a:rPr lang="it-IT" sz="1800" i="1" strike="sngStrike" dirty="0"/>
              <a:t>consorzi di cui agli articoli 45, comma 2, lettera c), e 46, comma 1, lettera </a:t>
            </a:r>
            <a:r>
              <a:rPr lang="it-IT" sz="1800" i="1" strike="sngStrike" dirty="0" err="1"/>
              <a:t>f</a:t>
            </a:r>
            <a:r>
              <a:rPr lang="it-IT" sz="1800" i="1" strike="sngStrike" dirty="0"/>
              <a:t>), al fine della qualificazione, possono utilizzare sia i requisiti di qualificazione maturati in proprio, sia quelli posseduti dalle singole imprese consorziate designate per l'esecuzione delle prestazioni, sia, mediante avvalimento, quelli delle singole imprese consorziate non designate per l'esecuzione del contratto. Con le linee guida dell'ANAC di cui all'articolo 84, comma 2, sono stabiliti, ai fini della qualificazione, i criteri per l'imputazione delle prestazioni eseguite al consorzio o ai singoli consorziati che eseguono le </a:t>
            </a:r>
            <a:r>
              <a:rPr lang="it-IT" sz="1800" i="1" strike="sngStrike" dirty="0" smtClean="0"/>
              <a:t>prestazioni”</a:t>
            </a:r>
          </a:p>
          <a:p>
            <a:pPr algn="just">
              <a:buFontTx/>
              <a:buChar char="-"/>
            </a:pPr>
            <a:endParaRPr lang="it-IT" sz="1800" i="1" strike="sngStrike" dirty="0" smtClean="0"/>
          </a:p>
          <a:p>
            <a:pPr marL="0" indent="0" algn="just">
              <a:buNone/>
            </a:pPr>
            <a:endParaRPr lang="it-IT" dirty="0" smtClean="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73622056"/>
      </p:ext>
    </p:extLst>
  </p:cSld>
  <p:clrMapOvr>
    <a:masterClrMapping/>
  </p:clrMapOvr>
  <p:timing>
    <p:tnLst>
      <p:par>
        <p:cTn xmlns:p14="http://schemas.microsoft.com/office/powerpoint/2010/mai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sostituito con il seguente</a:t>
            </a:r>
          </a:p>
          <a:p>
            <a:pPr>
              <a:buFont typeface="Wingdings" charset="2"/>
              <a:buChar char="Ø"/>
            </a:pPr>
            <a:endParaRPr lang="it-IT" sz="1800" dirty="0"/>
          </a:p>
          <a:p>
            <a:pPr>
              <a:buFontTx/>
              <a:buChar char="-"/>
            </a:pPr>
            <a:r>
              <a:rPr lang="it-IT" sz="1800" dirty="0" smtClean="0"/>
              <a:t>“</a:t>
            </a:r>
            <a:r>
              <a:rPr lang="it-IT" sz="1800" b="1" i="1" dirty="0" smtClean="0"/>
              <a:t>2</a:t>
            </a:r>
            <a:r>
              <a:rPr lang="it-IT" sz="1800" b="1" i="1" dirty="0"/>
              <a:t>. I consorzi stabili di cui agli articoli 45, comma 2, lettera c), e 46, comma 1, lettera </a:t>
            </a:r>
            <a:r>
              <a:rPr lang="it-IT" sz="1800" b="1" i="1" dirty="0" err="1"/>
              <a:t>f</a:t>
            </a:r>
            <a:r>
              <a:rPr lang="it-IT" sz="1800" b="1" i="1" dirty="0"/>
              <a:t>) eseguono le prestazioni o con la propria struttura o tramite i consorziati indicati in sede di gara senza che ciò costituisca subappalto, ferma la responsabilità solidale degli stessi nei confronti della stazione appaltante. Per i lavori, ai fini della qualificazione di cui all’articolo 84, con il regolamento di cui all’articolo 216, comma 27-octies sono stabiliti i criteri per l’imputazione delle prestazioni eseguite al consorzio o ai singoli consorziati che eseguono le prestazioni. L’affidamento delle prestazioni da parte dei soggetti di cui all’articolo 45, comma 2, lettera b), ai propri consorziati non costituisce </a:t>
            </a:r>
            <a:r>
              <a:rPr lang="it-IT" sz="1800" b="1" i="1" dirty="0" smtClean="0"/>
              <a:t>subappalto”</a:t>
            </a:r>
          </a:p>
          <a:p>
            <a:pPr>
              <a:buFontTx/>
              <a:buChar char="-"/>
            </a:pPr>
            <a:endParaRPr lang="it-IT" sz="1800" dirty="0" smtClean="0"/>
          </a:p>
          <a:p>
            <a:pPr>
              <a:buFont typeface="Wingdings" charset="2"/>
              <a:buChar char="Ø"/>
            </a:pPr>
            <a:endParaRPr lang="it-IT"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04407249"/>
      </p:ext>
    </p:extLst>
  </p:cSld>
  <p:clrMapOvr>
    <a:masterClrMapping/>
  </p:clrMapOvr>
  <p:timing>
    <p:tnLst>
      <p:par>
        <p:cTn xmlns:p14="http://schemas.microsoft.com/office/powerpoint/2010/mai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stato introdotto il comma 2 bis</a:t>
            </a:r>
          </a:p>
          <a:p>
            <a:pPr>
              <a:buFont typeface="Wingdings" charset="2"/>
              <a:buChar char="Ø"/>
            </a:pPr>
            <a:endParaRPr lang="it-IT" sz="1800" dirty="0"/>
          </a:p>
          <a:p>
            <a:pPr>
              <a:buFontTx/>
              <a:buChar char="-"/>
            </a:pPr>
            <a:r>
              <a:rPr lang="it-IT" sz="1800" dirty="0" smtClean="0"/>
              <a:t>“</a:t>
            </a:r>
            <a:r>
              <a:rPr lang="it-IT" sz="1800" b="1" i="1" dirty="0" smtClean="0"/>
              <a:t>2</a:t>
            </a:r>
            <a:r>
              <a:rPr lang="it-IT" sz="1800" b="1" i="1" dirty="0"/>
              <a:t>-bis. La sussistenza in capo ai consorzi stabili dei requisiti richiesti nel bando di gara per l'affidamento di servizi e forniture è valutata, a seguito della verifica della effettiva esistenza dei predetti requisiti in capo ai singoli consorziati. In caso di scioglimento del consorzio stabile per servizi e forniture, ai consorziati sono attribuiti pro-quota i requisiti economico-finanziari e tecnico-organizzativi maturati a favore del consorzio e non assegnati in esecuzione ai consorziati. Le quote di assegnazione sono proporzionali all’apporto reso dai singoli consorziati nell’esecuzione delle prestazioni nel quinquennio </a:t>
            </a:r>
            <a:r>
              <a:rPr lang="it-IT" sz="1800" b="1" i="1" dirty="0" smtClean="0"/>
              <a:t>antecedente”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96389238"/>
      </p:ext>
    </p:extLst>
  </p:cSld>
  <p:clrMapOvr>
    <a:masterClrMapping/>
  </p:clrMapOvr>
  <p:timing>
    <p:tnLst>
      <p:par>
        <p:cTn xmlns:p14="http://schemas.microsoft.com/office/powerpoint/2010/mai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L’appalto integrato</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285841176"/>
      </p:ext>
    </p:extLst>
  </p:cSld>
  <p:clrMapOvr>
    <a:masterClrMapping/>
  </p:clrMapOvr>
  <p:timing>
    <p:tnLst>
      <p:par>
        <p:cTn xmlns:p14="http://schemas.microsoft.com/office/powerpoint/2010/mai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59. (Scelta delle procedure e oggetto del contratto</a:t>
            </a:r>
            <a:r>
              <a:rPr lang="it-IT" sz="1800" dirty="0" smtClean="0"/>
              <a:t>)</a:t>
            </a:r>
          </a:p>
          <a:p>
            <a:pPr algn="just">
              <a:buFont typeface="Wingdings" charset="2"/>
              <a:buChar char="Ø"/>
            </a:pPr>
            <a:endParaRPr lang="it-IT" sz="1800" dirty="0"/>
          </a:p>
          <a:p>
            <a:pPr algn="just">
              <a:buFont typeface="Wingdings" charset="2"/>
              <a:buChar char="Ø"/>
            </a:pPr>
            <a:r>
              <a:rPr lang="it-IT" sz="1800" dirty="0" smtClean="0"/>
              <a:t>E’ stato sospeso fino al 31.12.2020 il comma 1 nella parte in cui vieta il ricorso all’affidamento congiunto della progettazione ed esecuzione lavori</a:t>
            </a:r>
          </a:p>
          <a:p>
            <a:pPr algn="just">
              <a:buFont typeface="Wingdings" charset="2"/>
              <a:buChar char="Ø"/>
            </a:pPr>
            <a:endParaRPr lang="it-IT" sz="1800" dirty="0"/>
          </a:p>
          <a:p>
            <a:pPr algn="just">
              <a:buFontTx/>
              <a:buChar char="-"/>
            </a:pPr>
            <a:r>
              <a:rPr lang="it-IT" sz="1800" dirty="0" smtClean="0"/>
              <a:t>“</a:t>
            </a:r>
            <a:r>
              <a:rPr lang="it-IT" sz="1800" i="1" dirty="0" smtClean="0"/>
              <a:t>…</a:t>
            </a:r>
            <a:r>
              <a:rPr lang="it-IT" sz="1800" i="1" strike="sngStrike" dirty="0" smtClean="0"/>
              <a:t>E</a:t>
            </a:r>
            <a:r>
              <a:rPr lang="it-IT" sz="1800" i="1" strike="sngStrike" dirty="0"/>
              <a:t>' vietato il ricorso all'affidamento congiunto della progettazione e dell'esecuzione di lavori </a:t>
            </a:r>
            <a:r>
              <a:rPr lang="it-IT" sz="1800" i="1" dirty="0"/>
              <a:t>ad esclusione dei casi di affidamento a contraente generale, finanza di progetto, affidamento in concessione, partenariato pubblico privato, contratto di disponibilità, locazione finanziaria, nonché delle opere di urbanizzazione a scomputo di cui all'articolo 1, comma 2, lettera e). Si applica l’articolo 216, comma 4-</a:t>
            </a:r>
            <a:r>
              <a:rPr lang="it-IT" sz="1800" i="1" dirty="0" smtClean="0"/>
              <a:t>bis</a:t>
            </a:r>
            <a:r>
              <a:rPr lang="it-IT" sz="1800" dirty="0" smtClean="0"/>
              <a:t>”</a:t>
            </a:r>
          </a:p>
          <a:p>
            <a:pPr algn="just">
              <a:buFontTx/>
              <a:buChar char="-"/>
            </a:pPr>
            <a:endParaRPr lang="it-IT" sz="1800" dirty="0" smtClean="0"/>
          </a:p>
          <a:p>
            <a:pPr algn="just">
              <a:buFont typeface="Wingdings" charset="2"/>
              <a:buChar char="Ø"/>
            </a:pPr>
            <a:endParaRPr lang="it-IT" dirty="0"/>
          </a:p>
          <a:p>
            <a:pPr algn="just">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219006117"/>
      </p:ext>
    </p:extLst>
  </p:cSld>
  <p:clrMapOvr>
    <a:masterClrMapping/>
  </p:clrMapOvr>
  <p:timing>
    <p:tnLst>
      <p:par>
        <p:cTn xmlns:p14="http://schemas.microsoft.com/office/powerpoint/2010/mai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4953000"/>
          </a:xfrm>
        </p:spPr>
        <p:txBody>
          <a:bodyPr/>
          <a:lstStyle/>
          <a:p>
            <a:pPr>
              <a:buFont typeface="Wingdings" charset="2"/>
              <a:buChar char="Ø"/>
            </a:pPr>
            <a:r>
              <a:rPr lang="it-IT" sz="1800" dirty="0" smtClean="0"/>
              <a:t>Viene integrato il comma 1 bis</a:t>
            </a:r>
          </a:p>
          <a:p>
            <a:pPr marL="0" indent="0">
              <a:buNone/>
            </a:pPr>
            <a:endParaRPr lang="it-IT" sz="1800" dirty="0"/>
          </a:p>
          <a:p>
            <a:pPr>
              <a:buFontTx/>
              <a:buChar char="-"/>
            </a:pPr>
            <a:r>
              <a:rPr lang="it-IT" sz="1800" i="1" dirty="0" smtClean="0"/>
              <a:t>Le </a:t>
            </a:r>
            <a:r>
              <a:rPr lang="it-IT" sz="1800" i="1" dirty="0"/>
              <a:t>stazioni appaltanti possono ricorrere all’affidamento della progettazione esecutiva e dell’esecuzione di lavori sulla base del progetto definitivo dell’amministrazione aggiudicatrice nei casi in cui l'elemento tecnologico o innovativo delle opere oggetto dell'appalto sia nettamente prevalente rispetto all'importo complessivo dei lavori. </a:t>
            </a:r>
            <a:r>
              <a:rPr lang="it-IT" sz="1800" b="1" i="1" dirty="0"/>
              <a:t>I requisiti minimi per lo svolgimento della progettazione oggetto del contratto sono previsti nei documenti di gara nel rispetto del presente codice e del regolamento di cui all’articolo 216, comma 27-octies; detti requisiti sono posseduti dalle imprese attestate per prestazioni di sola costruzione attraverso un progettista raggruppato o indicato in sede di offerta, in grado di dimostrarli, scelto tra i soggetti di cui all’articolo 46, comma 1; le imprese attestate per prestazioni di progettazione e costruzione documentano i requisiti per lo svolgimento della progettazione esecutiva laddove i predetti requisiti non siano dimostrati dal proprio staff di </a:t>
            </a:r>
            <a:r>
              <a:rPr lang="it-IT" sz="1800" b="1" i="1" dirty="0" smtClean="0"/>
              <a:t>progettazione</a:t>
            </a:r>
            <a:r>
              <a:rPr lang="it-IT" sz="1800" b="1" dirty="0" smtClean="0"/>
              <a:t>”</a:t>
            </a:r>
          </a:p>
          <a:p>
            <a:pPr>
              <a:buFontTx/>
              <a:buChar char="-"/>
            </a:pPr>
            <a:endParaRPr lang="it-IT" sz="1800" b="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650792581"/>
      </p:ext>
    </p:extLst>
  </p:cSld>
  <p:clrMapOvr>
    <a:masterClrMapping/>
  </p:clrMapOvr>
  <p:timing>
    <p:tnLst>
      <p:par>
        <p:cTn xmlns:p14="http://schemas.microsoft.com/office/powerpoint/2010/mai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Viene introdotto il comma 1 quater</a:t>
            </a:r>
          </a:p>
          <a:p>
            <a:pPr>
              <a:buFont typeface="Wingdings" charset="2"/>
              <a:buChar char="Ø"/>
            </a:pPr>
            <a:endParaRPr lang="it-IT" sz="1800" dirty="0"/>
          </a:p>
          <a:p>
            <a:pPr>
              <a:buFontTx/>
              <a:buChar char="-"/>
            </a:pPr>
            <a:r>
              <a:rPr lang="it-IT" sz="1800" dirty="0" smtClean="0"/>
              <a:t>“</a:t>
            </a:r>
            <a:r>
              <a:rPr lang="it-IT" sz="1800" b="1" i="1" dirty="0" smtClean="0"/>
              <a:t>Nei </a:t>
            </a:r>
            <a:r>
              <a:rPr lang="it-IT" sz="1800" b="1" i="1" dirty="0"/>
              <a:t>casi in cui l'operatore economico si avvalga di uno o più soggetti qualificati alla realizzazione del progetto, la stazione appaltante indica nei documenti di gara le modalità per la corresponsione diretta al progettista della quota del compenso corrispondente agli oneri di progettazione indicati espressamente in sede di offerta, al netto del ribasso d'asta, previa approvazione del progetto e previa presentazione dei relativi documenti fiscali del progettista indicato o </a:t>
            </a:r>
            <a:r>
              <a:rPr lang="it-IT" sz="1800" b="1" i="1" dirty="0" smtClean="0"/>
              <a:t>raggruppato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41714527"/>
      </p:ext>
    </p:extLst>
  </p:cSld>
  <p:clrMapOvr>
    <a:masterClrMapping/>
  </p:clrMapOvr>
  <p:timing>
    <p:tnLst>
      <p:par>
        <p:cTn xmlns:p14="http://schemas.microsoft.com/office/powerpoint/2010/mai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 Commissione di gara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5254505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Art</a:t>
            </a:r>
            <a:r>
              <a:rPr lang="it-IT" sz="1800" dirty="0"/>
              <a:t>. 9-</a:t>
            </a:r>
            <a:r>
              <a:rPr lang="it-IT" sz="1800" dirty="0" smtClean="0"/>
              <a:t>bis </a:t>
            </a:r>
            <a:r>
              <a:rPr lang="it-IT" sz="1800" dirty="0" err="1" smtClean="0"/>
              <a:t>D.Lgs.</a:t>
            </a:r>
            <a:r>
              <a:rPr lang="it-IT" sz="1800" dirty="0" smtClean="0"/>
              <a:t> 42/2004 (Codice dei Beni Culturali)</a:t>
            </a:r>
          </a:p>
          <a:p>
            <a:pPr marL="0" indent="0" algn="ctr">
              <a:buNone/>
            </a:pPr>
            <a:r>
              <a:rPr lang="it-IT" sz="1800" dirty="0" smtClean="0"/>
              <a:t>Professionisti </a:t>
            </a:r>
            <a:r>
              <a:rPr lang="it-IT" sz="1800" dirty="0"/>
              <a:t>competenti ad eseguire interventi sui beni culturali</a:t>
            </a:r>
          </a:p>
          <a:p>
            <a:pPr>
              <a:buFontTx/>
              <a:buChar char="-"/>
            </a:pPr>
            <a:endParaRPr lang="it-IT" sz="1800" dirty="0" smtClean="0"/>
          </a:p>
          <a:p>
            <a:pPr>
              <a:buFontTx/>
              <a:buChar char="-"/>
            </a:pPr>
            <a:r>
              <a:rPr lang="it-IT" sz="1800" dirty="0" smtClean="0"/>
              <a:t>“</a:t>
            </a:r>
            <a:r>
              <a:rPr lang="it-IT" sz="1800" i="1" dirty="0" smtClean="0"/>
              <a:t>1</a:t>
            </a:r>
            <a:r>
              <a:rPr lang="it-IT" sz="1800" i="1" dirty="0"/>
              <a:t>. In conformità a quanto disposto dagli articoli 4 e 7 e fatte salve le competenze degli operatori delle professioni già regolamentate, gli interventi operativi di tutela, protezione e conservazione dei beni culturali nonché quelli relativi alla valorizzazione e alla fruizione dei beni stessi, di cui ai titoli I e II della parte seconda del presente codice, sono affidati alla responsabilità e all'attuazione, secondo le rispettive competenze, </a:t>
            </a:r>
            <a:r>
              <a:rPr lang="it-IT" sz="1800" b="1" i="1" u="sng" dirty="0"/>
              <a:t>di archeolog</a:t>
            </a:r>
            <a:r>
              <a:rPr lang="it-IT" sz="1800" i="1" dirty="0"/>
              <a:t>i, archivisti, bibliotecari, </a:t>
            </a:r>
            <a:r>
              <a:rPr lang="it-IT" sz="1800" i="1" dirty="0" err="1"/>
              <a:t>demoetnoantropologi</a:t>
            </a:r>
            <a:r>
              <a:rPr lang="it-IT" sz="1800" i="1" dirty="0"/>
              <a:t>, antropologi fisici, restauratori di beni culturali e collaboratori restauratori di beni culturali, esperti di diagnostica e di scienze e tecnologia applicate ai beni culturali e storici dell'arte, in possesso di adeguata formazione ed esperienza </a:t>
            </a:r>
            <a:r>
              <a:rPr lang="it-IT" sz="1800" i="1" dirty="0" smtClean="0"/>
              <a:t>professionale”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47107273"/>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a:xfrm>
            <a:off x="457200" y="1600200"/>
            <a:ext cx="8229600" cy="5029200"/>
          </a:xfrm>
        </p:spPr>
        <p:txBody>
          <a:bodyPr/>
          <a:lstStyle/>
          <a:p>
            <a:pPr>
              <a:buFont typeface="Wingdings" charset="2"/>
              <a:buChar char="Ø"/>
              <a:defRPr/>
            </a:pPr>
            <a:r>
              <a:rPr lang="it-IT" sz="1800" dirty="0"/>
              <a:t> Norma transitoria (art. </a:t>
            </a:r>
            <a:r>
              <a:rPr lang="it-IT" sz="1800" dirty="0" smtClean="0"/>
              <a:t>216 comma 12  </a:t>
            </a:r>
            <a:r>
              <a:rPr lang="it-IT" sz="1800" dirty="0"/>
              <a:t>del </a:t>
            </a:r>
            <a:r>
              <a:rPr lang="it-IT" sz="1800" dirty="0" err="1"/>
              <a:t>D.Lgs.</a:t>
            </a:r>
            <a:r>
              <a:rPr lang="it-IT" sz="1800" dirty="0"/>
              <a:t> 50/2016)</a:t>
            </a:r>
          </a:p>
          <a:p>
            <a:pPr marL="0" indent="0">
              <a:buFont typeface="Times New Roman" charset="0"/>
              <a:buNone/>
              <a:defRPr/>
            </a:pPr>
            <a:endParaRPr lang="it-IT" sz="1800" dirty="0"/>
          </a:p>
          <a:p>
            <a:pPr>
              <a:buFontTx/>
              <a:buChar char="-"/>
              <a:defRPr/>
            </a:pPr>
            <a:endParaRPr lang="it-IT" sz="1800" dirty="0" smtClean="0"/>
          </a:p>
          <a:p>
            <a:pPr>
              <a:buFontTx/>
              <a:buChar char="-"/>
              <a:defRPr/>
            </a:pPr>
            <a:endParaRPr lang="it-IT" sz="1800" dirty="0"/>
          </a:p>
          <a:p>
            <a:pPr>
              <a:buFontTx/>
              <a:buChar char="-"/>
              <a:defRPr/>
            </a:pPr>
            <a:r>
              <a:rPr lang="it-IT" sz="1800" dirty="0" smtClean="0"/>
              <a:t>“</a:t>
            </a:r>
            <a:r>
              <a:rPr lang="it-IT" sz="1800" i="1" dirty="0" smtClean="0"/>
              <a:t>Fino </a:t>
            </a:r>
            <a:r>
              <a:rPr lang="it-IT" sz="1800" i="1" dirty="0"/>
              <a:t>alla adozione della disciplina in materia di iscrizione all’Albo di cui all’articolo 78, la commissione continua ad essere nominata dall'organo della stazione appaltante competente ad effettuare la scelta del soggetto affidatario del contratto, </a:t>
            </a:r>
            <a:r>
              <a:rPr lang="it-IT" sz="1800" b="1" i="1" u="sng" dirty="0"/>
              <a:t>secondo regole di competenza e trasparenza preventivamente individuate da ciascuna stazione </a:t>
            </a:r>
            <a:r>
              <a:rPr lang="it-IT" sz="1800" b="1" i="1" u="sng" dirty="0" smtClean="0"/>
              <a:t>appaltante</a:t>
            </a:r>
            <a:r>
              <a:rPr lang="it-IT" sz="1800" dirty="0" smtClean="0"/>
              <a:t>….”</a:t>
            </a:r>
            <a:endParaRPr lang="it-IT" dirty="0"/>
          </a:p>
        </p:txBody>
      </p:sp>
      <p:sp>
        <p:nvSpPr>
          <p:cNvPr id="4741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79987811"/>
      </p:ext>
    </p:extLst>
  </p:cSld>
  <p:clrMapOvr>
    <a:masterClrMapping/>
  </p:clrMapOvr>
  <p:timing>
    <p:tnLst>
      <p:par>
        <p:cTn xmlns:p14="http://schemas.microsoft.com/office/powerpoint/2010/mai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Con Comunicato </a:t>
            </a:r>
            <a:r>
              <a:rPr lang="it-IT" sz="1800" dirty="0"/>
              <a:t>del Presidente ANAC del </a:t>
            </a:r>
            <a:r>
              <a:rPr lang="it-IT" sz="1800" dirty="0" smtClean="0"/>
              <a:t>18.07.2018 (“</a:t>
            </a:r>
            <a:r>
              <a:rPr lang="it-IT" sz="1800" i="1" dirty="0" smtClean="0"/>
              <a:t>Istruzioni </a:t>
            </a:r>
            <a:r>
              <a:rPr lang="it-IT" sz="1800" i="1" dirty="0"/>
              <a:t>operative per l’iscrizione all’Albo nazionale obbligatorio  dei commissari di gara e per l’estrazione dei </a:t>
            </a:r>
            <a:r>
              <a:rPr lang="it-IT" sz="1800" i="1" dirty="0" smtClean="0"/>
              <a:t>commissari”</a:t>
            </a:r>
            <a:r>
              <a:rPr lang="it-IT" sz="1800" dirty="0" smtClean="0"/>
              <a:t>) era stata stabilita la fine del periodo transitorio e l’inizio della nuova disciplina</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Il Punto 17 del predetto Comunicato prevede infatti che</a:t>
            </a:r>
          </a:p>
          <a:p>
            <a:pPr>
              <a:buFont typeface="Wingdings" charset="2"/>
              <a:buChar char="Ø"/>
            </a:pPr>
            <a:endParaRPr lang="it-IT" sz="1800" dirty="0"/>
          </a:p>
          <a:p>
            <a:pPr>
              <a:buFontTx/>
              <a:buChar char="-"/>
            </a:pPr>
            <a:r>
              <a:rPr lang="it-IT" sz="1800" dirty="0" smtClean="0"/>
              <a:t>“</a:t>
            </a:r>
            <a:r>
              <a:rPr lang="it-IT" sz="1800" i="1" dirty="0" smtClean="0"/>
              <a:t>Ai </a:t>
            </a:r>
            <a:r>
              <a:rPr lang="it-IT" sz="1800" i="1" dirty="0"/>
              <a:t>fini dell’estrazione degli esperti, l’Albo è operativo, per le  procedure di affidamento per le quali i bandi o gli avvisi prevedano termini di  scadenza della presentazione delle offerte a partire </a:t>
            </a:r>
            <a:r>
              <a:rPr lang="it-IT" sz="1800" b="1" i="1" u="sng" dirty="0"/>
              <a:t>dal 15 gennaio 2019. Da  tale data, è superato il periodo transitorio di cui all’articolo 216, comma 12,  primo periodo, del Codice dei contratti </a:t>
            </a:r>
            <a:r>
              <a:rPr lang="it-IT" sz="1800" b="1" i="1" u="sng" dirty="0" smtClean="0"/>
              <a:t>pubblici”</a:t>
            </a:r>
          </a:p>
          <a:p>
            <a:pPr>
              <a:buFontTx/>
              <a:buChar char="-"/>
            </a:pP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767749390"/>
      </p:ext>
    </p:extLst>
  </p:cSld>
  <p:clrMapOvr>
    <a:masterClrMapping/>
  </p:clrMapOvr>
  <p:timing>
    <p:tnLst>
      <p:par>
        <p:cTn xmlns:p14="http://schemas.microsoft.com/office/powerpoint/2010/mai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Differimento </a:t>
            </a:r>
            <a:r>
              <a:rPr lang="it-IT" sz="1800" dirty="0"/>
              <a:t>dell’operatività dell’Albo dei commissari</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Con </a:t>
            </a:r>
            <a:r>
              <a:rPr lang="it-IT" sz="1800" dirty="0"/>
              <a:t>Comunicato del 9 Gennaio 2019 </a:t>
            </a:r>
            <a:r>
              <a:rPr lang="it-IT" sz="1800" dirty="0" err="1"/>
              <a:t>l’Anac</a:t>
            </a:r>
            <a:r>
              <a:rPr lang="it-IT" sz="1800" dirty="0"/>
              <a:t> ha differito il termine di avvio del sistema dell’Albo dei commissari di gara al </a:t>
            </a:r>
            <a:endParaRPr lang="it-IT" sz="1800" dirty="0" smtClean="0"/>
          </a:p>
          <a:p>
            <a:pPr>
              <a:buFont typeface="Wingdings" charset="2"/>
              <a:buChar char="Ø"/>
            </a:pPr>
            <a:endParaRPr lang="it-IT" sz="1800" dirty="0"/>
          </a:p>
          <a:p>
            <a:pPr marL="0" indent="0" algn="ctr">
              <a:buNone/>
            </a:pPr>
            <a:r>
              <a:rPr lang="it-IT" sz="1800" b="1" u="sng" dirty="0" smtClean="0"/>
              <a:t>15 </a:t>
            </a:r>
            <a:r>
              <a:rPr lang="it-IT" sz="1800" b="1" u="sng" dirty="0"/>
              <a:t>aprile </a:t>
            </a:r>
            <a:r>
              <a:rPr lang="it-IT" sz="1800" b="1" u="sng" dirty="0" smtClean="0"/>
              <a:t>2019 </a:t>
            </a:r>
            <a:endParaRPr lang="it-IT" sz="1800" b="1" u="sng" dirty="0"/>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66914475"/>
      </p:ext>
    </p:extLst>
  </p:cSld>
  <p:clrMapOvr>
    <a:masterClrMapping/>
  </p:clrMapOvr>
  <p:timing>
    <p:tnLst>
      <p:par>
        <p:cTn xmlns:p14="http://schemas.microsoft.com/office/powerpoint/2010/mai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err="1" smtClean="0"/>
              <a:t>L’Anac</a:t>
            </a:r>
            <a:r>
              <a:rPr lang="it-IT" sz="1800" dirty="0" smtClean="0"/>
              <a:t> </a:t>
            </a:r>
            <a:r>
              <a:rPr lang="it-IT" sz="1800" dirty="0"/>
              <a:t>ha motivato tale rinvio </a:t>
            </a:r>
            <a:r>
              <a:rPr lang="it-IT" sz="1800" dirty="0" smtClean="0"/>
              <a:t>in ragione</a:t>
            </a:r>
            <a:endParaRPr lang="it-IT" sz="1800" dirty="0"/>
          </a:p>
          <a:p>
            <a:pPr>
              <a:buFont typeface="Wingdings" charset="2"/>
              <a:buChar char="Ø"/>
            </a:pPr>
            <a:endParaRPr lang="it-IT" sz="1800" dirty="0"/>
          </a:p>
          <a:p>
            <a:pPr marL="0" indent="0">
              <a:buNone/>
            </a:pPr>
            <a:endParaRPr lang="it-IT" sz="1800" dirty="0"/>
          </a:p>
          <a:p>
            <a:pPr>
              <a:buFontTx/>
              <a:buChar char="-"/>
            </a:pPr>
            <a:r>
              <a:rPr lang="it-IT" sz="1800" dirty="0" smtClean="0"/>
              <a:t>“</a:t>
            </a:r>
            <a:r>
              <a:rPr lang="it-IT" sz="1800" i="1" dirty="0" smtClean="0"/>
              <a:t>dello </a:t>
            </a:r>
            <a:r>
              <a:rPr lang="it-IT" sz="1800" i="1" dirty="0"/>
              <a:t>stato di fatto delle iscrizioni presenti in Albo e del previsto numero di gare bandite annualmente che richiedono la nomina di commissioni giudicatrici ai sensi dell’art. 77, allo stato, il numero degli esperti iscritti all’Albo non consente di soddisfare le richieste stimate in relazione al numero di gare </a:t>
            </a:r>
            <a:r>
              <a:rPr lang="it-IT" sz="1800" i="1" dirty="0" smtClean="0"/>
              <a:t>previste</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24671106"/>
      </p:ext>
    </p:extLst>
  </p:cSld>
  <p:clrMapOvr>
    <a:masterClrMapping/>
  </p:clrMapOvr>
  <p:timing>
    <p:tnLst>
      <p:par>
        <p:cTn xmlns:p14="http://schemas.microsoft.com/office/powerpoint/2010/mai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1800" dirty="0" smtClean="0"/>
              <a:t>Con Comunicato </a:t>
            </a:r>
            <a:r>
              <a:rPr lang="it-IT" sz="1800" dirty="0"/>
              <a:t>del Presidente del 10 aprile </a:t>
            </a:r>
            <a:r>
              <a:rPr lang="it-IT" sz="1800" dirty="0" smtClean="0"/>
              <a:t>2019 l’operatività dell’Albo è stata differita al</a:t>
            </a:r>
          </a:p>
          <a:p>
            <a:endParaRPr lang="it-IT" sz="1800" dirty="0"/>
          </a:p>
          <a:p>
            <a:pPr marL="0" indent="0" algn="ctr">
              <a:buNone/>
            </a:pPr>
            <a:endParaRPr lang="it-IT" sz="1800" b="1" u="sng" dirty="0" smtClean="0"/>
          </a:p>
          <a:p>
            <a:pPr marL="0" indent="0" algn="ctr">
              <a:buNone/>
            </a:pPr>
            <a:r>
              <a:rPr lang="it-IT" sz="1800" b="1" u="sng" dirty="0" smtClean="0"/>
              <a:t>14 Luglio 2019 </a:t>
            </a:r>
          </a:p>
          <a:p>
            <a:endParaRPr lang="it-IT" b="1" u="sng" dirty="0"/>
          </a:p>
          <a:p>
            <a:pPr algn="ctr"/>
            <a:endParaRPr lang="it-IT" dirty="0"/>
          </a:p>
        </p:txBody>
      </p:sp>
    </p:spTree>
    <p:extLst>
      <p:ext uri="{BB962C8B-B14F-4D97-AF65-F5344CB8AC3E}">
        <p14:creationId xmlns:p14="http://schemas.microsoft.com/office/powerpoint/2010/main" val="2194955820"/>
      </p:ext>
    </p:extLst>
  </p:cSld>
  <p:clrMapOvr>
    <a:masterClrMapping/>
  </p:clrMapOvr>
  <p:timing>
    <p:tnLst>
      <p:par>
        <p:cTn xmlns:p14="http://schemas.microsoft.com/office/powerpoint/2010/mai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Novità introdotto dalla Legge 55/2019</a:t>
            </a:r>
          </a:p>
          <a:p>
            <a:pPr marL="0" indent="0" algn="ctr">
              <a:buNone/>
            </a:pPr>
            <a:endParaRPr lang="it-IT" sz="1800" dirty="0"/>
          </a:p>
          <a:p>
            <a:pPr marL="0" indent="0">
              <a:buNone/>
            </a:pPr>
            <a:endParaRPr lang="it-IT" sz="1800" dirty="0"/>
          </a:p>
          <a:p>
            <a:pPr>
              <a:buFont typeface="Wingdings" charset="2"/>
              <a:buChar char="Ø"/>
            </a:pPr>
            <a:endParaRPr lang="it-IT" sz="1800" dirty="0"/>
          </a:p>
          <a:p>
            <a:pPr>
              <a:buFont typeface="Wingdings" charset="2"/>
              <a:buChar char="Ø"/>
            </a:pPr>
            <a:r>
              <a:rPr lang="it-IT" sz="1800" dirty="0" smtClean="0"/>
              <a:t>E’ stato sospeso fino al 31.12.2020 il comma 3 dell’art. 77 in cui è previsto che i commissari debbano essere scelti tra gli esperti iscritti all’Albo istituito </a:t>
            </a:r>
            <a:r>
              <a:rPr lang="it-IT" sz="1800" dirty="0" err="1" smtClean="0"/>
              <a:t>dall’Anac</a:t>
            </a:r>
            <a:endParaRPr lang="it-IT" sz="1800" dirty="0" smtClean="0"/>
          </a:p>
          <a:p>
            <a:pPr>
              <a:buFont typeface="Wingdings" charset="2"/>
              <a:buChar char="Ø"/>
            </a:pPr>
            <a:endParaRPr lang="it-IT" dirty="0"/>
          </a:p>
          <a:p>
            <a:pPr>
              <a:buFont typeface="Wingdings" charset="2"/>
              <a:buChar char="Ø"/>
            </a:pPr>
            <a:endParaRPr lang="it-IT" dirty="0" smtClean="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14613240"/>
      </p:ext>
    </p:extLst>
  </p:cSld>
  <p:clrMapOvr>
    <a:masterClrMapping/>
  </p:clrMapOvr>
  <p:timing>
    <p:tnLst>
      <p:par>
        <p:cTn xmlns:p14="http://schemas.microsoft.com/office/powerpoint/2010/mai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L’Albo regionale dei commissari </a:t>
            </a:r>
          </a:p>
          <a:p>
            <a:pPr algn="ctr">
              <a:buFont typeface="Wingdings" charset="2"/>
              <a:buChar char="Ø"/>
            </a:pPr>
            <a:endParaRPr lang="it-IT" sz="1800" dirty="0"/>
          </a:p>
          <a:p>
            <a:pPr algn="ctr">
              <a:buFont typeface="Wingdings" charset="2"/>
              <a:buChar char="Ø"/>
            </a:pPr>
            <a:r>
              <a:rPr lang="it-IT" sz="1800" dirty="0" smtClean="0"/>
              <a:t>Ai sensi dell’art</a:t>
            </a:r>
            <a:r>
              <a:rPr lang="it-IT" sz="1800" dirty="0"/>
              <a:t>. </a:t>
            </a:r>
            <a:r>
              <a:rPr lang="it-IT" sz="1800" dirty="0" smtClean="0"/>
              <a:t>37 della L.R. 8/2018 </a:t>
            </a:r>
            <a:endParaRPr lang="it-IT" sz="1800" dirty="0"/>
          </a:p>
          <a:p>
            <a:pPr>
              <a:buFont typeface="Wingdings" charset="2"/>
              <a:buChar char="Ø"/>
            </a:pPr>
            <a:endParaRPr lang="it-IT" sz="1800" dirty="0"/>
          </a:p>
          <a:p>
            <a:pPr>
              <a:buFont typeface="Wingdings" charset="2"/>
              <a:buChar char="Ø"/>
            </a:pPr>
            <a:endParaRPr lang="it-IT" sz="1800" dirty="0"/>
          </a:p>
          <a:p>
            <a:pPr>
              <a:buFontTx/>
              <a:buChar char="-"/>
            </a:pPr>
            <a:r>
              <a:rPr lang="it-IT" sz="1800" dirty="0" smtClean="0"/>
              <a:t>“</a:t>
            </a:r>
            <a:r>
              <a:rPr lang="it-IT" sz="1800" i="1" dirty="0" smtClean="0"/>
              <a:t>Nelle </a:t>
            </a:r>
            <a:r>
              <a:rPr lang="it-IT" sz="1800" i="1" dirty="0"/>
              <a:t>procedure di aggiudicazione dei contratti di appalto e di concessione con il </a:t>
            </a:r>
            <a:r>
              <a:rPr lang="it-IT" sz="1800" i="1" dirty="0" smtClean="0"/>
              <a:t>criterio dell'offerta </a:t>
            </a:r>
            <a:r>
              <a:rPr lang="it-IT" sz="1800" i="1" dirty="0"/>
              <a:t>economicamente più vantaggiosa, individuata sulla base del miglior </a:t>
            </a:r>
            <a:r>
              <a:rPr lang="it-IT" sz="1800" i="1" dirty="0" smtClean="0"/>
              <a:t>rapporto qualità</a:t>
            </a:r>
            <a:r>
              <a:rPr lang="it-IT" sz="1800" i="1" dirty="0"/>
              <a:t>/prezzo ai sensi dell'articolo 95 del decreto legislativo n. 50 del 2016, ai fini della nomina </a:t>
            </a:r>
            <a:r>
              <a:rPr lang="it-IT" sz="1800" i="1" dirty="0" smtClean="0"/>
              <a:t>dei componenti </a:t>
            </a:r>
            <a:r>
              <a:rPr lang="it-IT" sz="1800" i="1" dirty="0"/>
              <a:t>della commissione di gara, </a:t>
            </a:r>
            <a:r>
              <a:rPr lang="it-IT" sz="1800" b="1" i="1" u="sng" dirty="0"/>
              <a:t>la Regione istituisce e gestisce l'Albo telematico </a:t>
            </a:r>
            <a:r>
              <a:rPr lang="it-IT" sz="1800" b="1" i="1" u="sng" dirty="0" smtClean="0"/>
              <a:t>dei commissari </a:t>
            </a:r>
            <a:r>
              <a:rPr lang="it-IT" sz="1800" b="1" i="1" u="sng" dirty="0"/>
              <a:t>di gara</a:t>
            </a:r>
            <a:r>
              <a:rPr lang="it-IT" sz="1800" i="1" dirty="0"/>
              <a:t>, suddiviso per categorie di specializzazione, a cui le stazioni appaltanti </a:t>
            </a:r>
            <a:r>
              <a:rPr lang="it-IT" sz="1800" i="1" dirty="0" smtClean="0"/>
              <a:t>hanno accesso </a:t>
            </a:r>
            <a:r>
              <a:rPr lang="it-IT" sz="1800" i="1" dirty="0"/>
              <a:t>libero e </a:t>
            </a:r>
            <a:r>
              <a:rPr lang="it-IT" sz="1800" i="1" dirty="0" smtClean="0"/>
              <a:t>diretto</a:t>
            </a:r>
            <a:r>
              <a:rPr lang="it-IT" sz="1800" dirty="0" smtClean="0"/>
              <a:t>”</a:t>
            </a:r>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6568057"/>
      </p:ext>
    </p:extLst>
  </p:cSld>
  <p:clrMapOvr>
    <a:masterClrMapping/>
  </p:clrMapOvr>
  <p:timing>
    <p:tnLst>
      <p:par>
        <p:cTn xmlns:p14="http://schemas.microsoft.com/office/powerpoint/2010/mai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La Corte Costituzionale ha dichiarato l’illegittimità costituzionale della predetta disposizione regionale in quanto</a:t>
            </a:r>
          </a:p>
          <a:p>
            <a:pPr>
              <a:buFontTx/>
              <a:buChar char="-"/>
            </a:pPr>
            <a:endParaRPr lang="it-IT" sz="1800" dirty="0" smtClean="0"/>
          </a:p>
          <a:p>
            <a:pPr>
              <a:buFontTx/>
              <a:buChar char="-"/>
            </a:pPr>
            <a:endParaRPr lang="it-IT" sz="1800" dirty="0"/>
          </a:p>
          <a:p>
            <a:pPr>
              <a:buFontTx/>
              <a:buChar char="-"/>
            </a:pPr>
            <a:r>
              <a:rPr lang="it-IT" sz="1800" dirty="0" smtClean="0"/>
              <a:t>“</a:t>
            </a:r>
            <a:r>
              <a:rPr lang="it-IT" sz="1800" i="1" dirty="0" smtClean="0"/>
              <a:t>pur </a:t>
            </a:r>
            <a:r>
              <a:rPr lang="it-IT" sz="1800" i="1" dirty="0"/>
              <a:t>incidendo </a:t>
            </a:r>
            <a:r>
              <a:rPr lang="it-IT" sz="1800" i="1" dirty="0" smtClean="0"/>
              <a:t>sull’organizzazione amministrativa</a:t>
            </a:r>
            <a:r>
              <a:rPr lang="it-IT" sz="1800" i="1" dirty="0"/>
              <a:t>, deve </a:t>
            </a:r>
            <a:r>
              <a:rPr lang="it-IT" sz="1800" i="1" dirty="0" smtClean="0"/>
              <a:t>essere ricondotta </a:t>
            </a:r>
            <a:r>
              <a:rPr lang="it-IT" sz="1800" i="1" dirty="0"/>
              <a:t>alle competenze esclusive statali della tutela della concorrenza e dell’ordine pubblico (</a:t>
            </a:r>
            <a:r>
              <a:rPr lang="it-IT" sz="1800" i="1" dirty="0" smtClean="0"/>
              <a:t>esercitate con </a:t>
            </a:r>
            <a:r>
              <a:rPr lang="it-IT" sz="1800" i="1" dirty="0"/>
              <a:t>l’invocato art. 78 del nuovo codice dei contratti pubblici</a:t>
            </a:r>
            <a:r>
              <a:rPr lang="it-IT" sz="1800" i="1" dirty="0" smtClean="0"/>
              <a:t>)” (</a:t>
            </a:r>
            <a:r>
              <a:rPr lang="it-IT" sz="1800" i="1" dirty="0"/>
              <a:t>Corte Costituzionale </a:t>
            </a:r>
            <a:r>
              <a:rPr lang="it-IT" sz="1800" i="1" dirty="0" smtClean="0"/>
              <a:t>sentenza </a:t>
            </a:r>
            <a:r>
              <a:rPr lang="it-IT" sz="1800" i="1" dirty="0"/>
              <a:t>n. 166/2019 del 21 maggio </a:t>
            </a:r>
            <a:r>
              <a:rPr lang="it-IT" sz="1800" i="1" dirty="0" smtClean="0"/>
              <a:t>2019) </a:t>
            </a:r>
          </a:p>
          <a:p>
            <a:pPr>
              <a:buFontTx/>
              <a:buChar char="-"/>
            </a:pPr>
            <a:endParaRPr lang="it-IT"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69721081"/>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Attualmente pertanto vige il regime </a:t>
            </a:r>
            <a:r>
              <a:rPr lang="it-IT" sz="1800" dirty="0" smtClean="0"/>
              <a:t>transitorio</a:t>
            </a:r>
            <a:endParaRPr lang="it-IT" sz="1800" dirty="0"/>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r>
              <a:rPr lang="it-IT" sz="1800" dirty="0" smtClean="0"/>
              <a:t>L’amministrazione dovrà dunque adottare un provvedimento che regoli la disciplina di nomina e funzionamento della commissione di gara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02372033"/>
      </p:ext>
    </p:extLst>
  </p:cSld>
  <p:clrMapOvr>
    <a:masterClrMapping/>
  </p:clrMapOvr>
  <p:timing>
    <p:tnLst>
      <p:par>
        <p:cTn xmlns:p14="http://schemas.microsoft.com/office/powerpoint/2010/mai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b="1" u="sng" dirty="0" smtClean="0"/>
              <a:t>Attenzione</a:t>
            </a:r>
          </a:p>
          <a:p>
            <a:pPr>
              <a:buFont typeface="Wingdings" charset="2"/>
              <a:buChar char="Ø"/>
            </a:pPr>
            <a:endParaRPr lang="it-IT" sz="1800" dirty="0" smtClean="0"/>
          </a:p>
          <a:p>
            <a:pPr algn="just">
              <a:buFont typeface="Wingdings" charset="2"/>
              <a:buChar char="Ø"/>
            </a:pPr>
            <a:r>
              <a:rPr lang="it-IT" sz="1800" dirty="0" smtClean="0"/>
              <a:t>Secondo un orientamento giurisprudenziale la gara senza predeterminazione della disciplina della Commissione di gara sarebbe illegittima</a:t>
            </a:r>
            <a:endParaRPr lang="it-IT" sz="1800" dirty="0"/>
          </a:p>
          <a:p>
            <a:pPr>
              <a:buFontTx/>
              <a:buChar char="-"/>
            </a:pPr>
            <a:endParaRPr lang="it-IT" sz="1800" dirty="0" smtClean="0"/>
          </a:p>
          <a:p>
            <a:pPr>
              <a:buFontTx/>
              <a:buChar char="-"/>
            </a:pPr>
            <a:r>
              <a:rPr lang="it-IT" sz="1800" dirty="0" smtClean="0"/>
              <a:t>"</a:t>
            </a:r>
            <a:r>
              <a:rPr lang="it-IT" sz="1800" i="1" dirty="0"/>
              <a:t>poiché la nomina della commissione da parte della stazione appaltante risulta essere avvenuta senza alcuna forma di predeterminazione dei criteri di trasparenza e competenza da parte della stazione appaltante</a:t>
            </a:r>
            <a:r>
              <a:rPr lang="it-IT" sz="1800" dirty="0"/>
              <a:t>" (Tar Veneto, Venezia, sez. I, 19 aprile 2018, n. 431; Tar Veneto, Venezia, sez. I, 06 marzo 2019, n. 297)</a:t>
            </a:r>
            <a:endParaRPr lang="it-IT" sz="1800" dirty="0" smtClean="0"/>
          </a:p>
          <a:p>
            <a:pPr>
              <a:buFontTx/>
              <a:buChar char="-"/>
            </a:pP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3359241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Art. 26 (Verifica preventiva della progettazione)</a:t>
            </a:r>
          </a:p>
          <a:p>
            <a:pPr>
              <a:buFont typeface="Wingdings" charset="2"/>
              <a:buChar char="Ø"/>
            </a:pPr>
            <a:endParaRPr lang="it-IT" sz="1800" dirty="0"/>
          </a:p>
          <a:p>
            <a:pPr>
              <a:buFont typeface="Wingdings" charset="2"/>
              <a:buChar char="Ø"/>
            </a:pPr>
            <a:r>
              <a:rPr lang="it-IT" sz="1800" dirty="0" smtClean="0"/>
              <a:t> Il comma 6 </a:t>
            </a:r>
            <a:r>
              <a:rPr lang="it-IT" sz="1800" dirty="0" err="1" smtClean="0"/>
              <a:t>lett</a:t>
            </a:r>
            <a:r>
              <a:rPr lang="it-IT" sz="1800" dirty="0" smtClean="0"/>
              <a:t>. b) è stato integrato come segue</a:t>
            </a:r>
          </a:p>
          <a:p>
            <a:pPr marL="0" indent="0">
              <a:buNone/>
            </a:pPr>
            <a:endParaRPr lang="it-IT" sz="1800" dirty="0" smtClean="0"/>
          </a:p>
          <a:p>
            <a:pPr>
              <a:buFontTx/>
              <a:buChar char="-"/>
            </a:pPr>
            <a:r>
              <a:rPr lang="it-IT" sz="1800" i="1" dirty="0" smtClean="0"/>
              <a:t>“L’attività </a:t>
            </a:r>
            <a:r>
              <a:rPr lang="it-IT" sz="1800" i="1" dirty="0"/>
              <a:t>di verifica è effettuata dai seguenti soggetti</a:t>
            </a:r>
            <a:r>
              <a:rPr lang="it-IT" sz="1800" i="1" dirty="0" smtClean="0"/>
              <a:t>:</a:t>
            </a:r>
          </a:p>
          <a:p>
            <a:pPr>
              <a:buFontTx/>
              <a:buChar char="-"/>
            </a:pPr>
            <a:r>
              <a:rPr lang="it-IT" sz="1800" i="1" dirty="0" smtClean="0"/>
              <a:t>a)….. </a:t>
            </a:r>
          </a:p>
          <a:p>
            <a:pPr>
              <a:buFontTx/>
              <a:buChar char="-"/>
            </a:pPr>
            <a:r>
              <a:rPr lang="it-IT" sz="1800" i="1" dirty="0" smtClean="0"/>
              <a:t>b</a:t>
            </a:r>
            <a:r>
              <a:rPr lang="it-IT" sz="1800" i="1" dirty="0"/>
              <a:t>) per i lavori di importo inferiore a venti milioni di euro e fino alla soglia di cui all’articolo 35, dai soggetti di cui alla lettera a) e di cui all’articolo 46, comma 1, che dispongano di un sistema interno di controllo della qualità </a:t>
            </a:r>
            <a:r>
              <a:rPr lang="it-IT" sz="1800" b="1" i="1" dirty="0"/>
              <a:t>ovvero dalla stazione appaltante nel caso in cui disponga di un sistema interno di controllo di </a:t>
            </a:r>
            <a:r>
              <a:rPr lang="it-IT" sz="1800" b="1" i="1" dirty="0" smtClean="0"/>
              <a:t>qualità”</a:t>
            </a: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206996834"/>
      </p:ext>
    </p:extLst>
  </p:cSld>
  <p:clrMapOvr>
    <a:masterClrMapping/>
  </p:clrMapOvr>
  <p:timing>
    <p:tnLst>
      <p:par>
        <p:cTn xmlns:p14="http://schemas.microsoft.com/office/powerpoint/2010/mai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Principio tuttavia cassato dal Consiglio di Stato secondo il quale</a:t>
            </a:r>
          </a:p>
          <a:p>
            <a:pPr>
              <a:buFont typeface="Wingdings" charset="2"/>
              <a:buChar char="Ø"/>
            </a:pPr>
            <a:endParaRPr lang="it-IT" sz="1800" dirty="0" smtClean="0"/>
          </a:p>
          <a:p>
            <a:pPr>
              <a:buFontTx/>
              <a:buChar char="-"/>
            </a:pPr>
            <a:r>
              <a:rPr lang="it-IT" sz="1800" dirty="0" smtClean="0"/>
              <a:t>“</a:t>
            </a:r>
            <a:r>
              <a:rPr lang="it-IT" sz="1800" i="1" dirty="0" err="1" smtClean="0"/>
              <a:t>ll</a:t>
            </a:r>
            <a:r>
              <a:rPr lang="it-IT" sz="1800" i="1" dirty="0" smtClean="0"/>
              <a:t> </a:t>
            </a:r>
            <a:r>
              <a:rPr lang="it-IT" sz="1800" i="1" dirty="0"/>
              <a:t>Collegio ritiene che, sebbene sia preferibile la previa incorporazione delle regole di procedure in un atto fonte della stazione appaltante, l’operato non diventa illegittimo per il sol fatto della mancata previa formalizzazione di dette regole. Occorre dimostrare che, in concreto, sono mancate le condizioni di trasparenza e competenza. Circostanza che nel caso di specie è da escludere, potendosi condividere quanto in proposito affermato dal primo giudice, ossia, che “la nomina della commissione giudicatrice appare sufficientemente sostenuta dalla produzione dei curricula dei singoli componenti e dalla formulazione, da parte di ciascuno di essi, delle dichiarazioni sostitutive attestanti l’insussistenza di eventuali cause di incompatibilità rispetto all’incarico ricevuto</a:t>
            </a:r>
            <a:r>
              <a:rPr lang="it-IT" sz="1800" dirty="0" smtClean="0"/>
              <a:t>” (Consiglio </a:t>
            </a:r>
            <a:r>
              <a:rPr lang="it-IT" sz="1800" dirty="0"/>
              <a:t>di Stato, sez. III, 10 luglio 2019, n. </a:t>
            </a:r>
            <a:r>
              <a:rPr lang="it-IT" sz="1800" dirty="0" smtClean="0"/>
              <a:t>4865)</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3416252"/>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algn="ctr"/>
            <a:r>
              <a:rPr lang="it-IT" dirty="0" smtClean="0"/>
              <a:t>I requisiti di ordine generale di cui all’art. 80 del </a:t>
            </a:r>
            <a:r>
              <a:rPr lang="it-IT" dirty="0" err="1" smtClean="0"/>
              <a:t>D.Lgs.</a:t>
            </a:r>
            <a:r>
              <a:rPr lang="it-IT" dirty="0" smtClean="0"/>
              <a:t> 50/2016</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33762794"/>
      </p:ext>
    </p:extLst>
  </p:cSld>
  <p:clrMapOvr>
    <a:masterClrMapping/>
  </p:clrMapOvr>
  <p:timing>
    <p:tnLst>
      <p:par>
        <p:cTn xmlns:p14="http://schemas.microsoft.com/office/powerpoint/2010/mai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sz="1800" dirty="0"/>
          </a:p>
          <a:p>
            <a:pPr algn="just">
              <a:buFont typeface="Wingdings" charset="2"/>
              <a:buChar char="Ø"/>
            </a:pPr>
            <a:r>
              <a:rPr lang="it-IT" sz="1800" dirty="0"/>
              <a:t>I</a:t>
            </a:r>
            <a:r>
              <a:rPr lang="it-IT" sz="1800" dirty="0" smtClean="0"/>
              <a:t>l comma 3 dell’art. 80 è stato integrato:</a:t>
            </a:r>
          </a:p>
          <a:p>
            <a:pPr algn="just">
              <a:buFont typeface="Wingdings" charset="2"/>
              <a:buChar char="Ø"/>
            </a:pPr>
            <a:endParaRPr lang="it-IT" sz="1800" dirty="0"/>
          </a:p>
          <a:p>
            <a:pPr algn="just">
              <a:buFontTx/>
              <a:buChar char="-"/>
            </a:pPr>
            <a:r>
              <a:rPr lang="it-IT" sz="1800" dirty="0" smtClean="0"/>
              <a:t>Prevedendo che la dichiarazione del possesso dei requisiti di cui ai commi 1 e 2 dell’art. 80 debba essere resa dal socio di maggioranza in caso di società con un numero di soci pari o inferiori a quattro (anziché inferiore a quattro)</a:t>
            </a:r>
          </a:p>
          <a:p>
            <a:pPr algn="just">
              <a:buFontTx/>
              <a:buChar char="-"/>
            </a:pPr>
            <a:endParaRPr lang="it-IT" sz="1800" dirty="0"/>
          </a:p>
          <a:p>
            <a:pPr algn="just">
              <a:buFontTx/>
              <a:buChar char="-"/>
            </a:pPr>
            <a:r>
              <a:rPr lang="it-IT" sz="1800" dirty="0" smtClean="0"/>
              <a:t>Prevedendo che l’esclusione non </a:t>
            </a:r>
            <a:r>
              <a:rPr lang="it-IT" sz="1800" dirty="0"/>
              <a:t>vada disposta nei casi di condanna ad una pena accessoria perpetua, quando questa </a:t>
            </a:r>
            <a:r>
              <a:rPr lang="it-IT" sz="1800" dirty="0" smtClean="0"/>
              <a:t>sia stata </a:t>
            </a:r>
            <a:r>
              <a:rPr lang="it-IT" sz="1800" dirty="0"/>
              <a:t>dichiarata estinta ai sensi dell’articolo 179, settimo comma, del codice </a:t>
            </a:r>
            <a:r>
              <a:rPr lang="it-IT" sz="1800" dirty="0" smtClean="0"/>
              <a:t>penale</a:t>
            </a:r>
          </a:p>
          <a:p>
            <a:pPr algn="just">
              <a:buFont typeface="Wingdings" charset="2"/>
              <a:buChar char="Ø"/>
            </a:pPr>
            <a:endParaRPr lang="it-IT" sz="1800" dirty="0"/>
          </a:p>
          <a:p>
            <a:pPr algn="just">
              <a:buFont typeface="Wingdings" charset="2"/>
              <a:buChar char="Ø"/>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661525774"/>
      </p:ext>
    </p:extLst>
  </p:cSld>
  <p:clrMapOvr>
    <a:masterClrMapping/>
  </p:clrMapOvr>
  <p:timing>
    <p:tnLst>
      <p:par>
        <p:cTn xmlns:p14="http://schemas.microsoft.com/office/powerpoint/2010/mai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371600"/>
            <a:ext cx="8229600" cy="4533900"/>
          </a:xfrm>
        </p:spPr>
        <p:txBody>
          <a:bodyPr/>
          <a:lstStyle/>
          <a:p>
            <a:pPr>
              <a:buFontTx/>
              <a:buChar char="-"/>
            </a:pPr>
            <a:r>
              <a:rPr lang="it-IT" sz="1800" dirty="0" smtClean="0"/>
              <a:t>Di seguito il comma 3 integrato</a:t>
            </a:r>
          </a:p>
          <a:p>
            <a:pPr>
              <a:buFontTx/>
              <a:buChar char="-"/>
            </a:pPr>
            <a:endParaRPr lang="it-IT" sz="1800" dirty="0"/>
          </a:p>
          <a:p>
            <a:pPr>
              <a:buFontTx/>
              <a:buChar char="-"/>
            </a:pPr>
            <a:r>
              <a:rPr lang="it-IT" sz="1600" dirty="0" smtClean="0"/>
              <a:t>“L’esclusione </a:t>
            </a:r>
            <a:r>
              <a:rPr lang="it-IT" sz="1600" dirty="0"/>
              <a:t>di cui ai commi 1 e 2 va disposta se la sentenza o il decreto ovvero la misura </a:t>
            </a:r>
            <a:r>
              <a:rPr lang="it-IT" sz="1600" dirty="0" err="1"/>
              <a:t>interdittiva</a:t>
            </a:r>
            <a:r>
              <a:rPr lang="it-IT" sz="1600" dirty="0"/>
              <a:t> sono stati emessi nei confronti: del titolare o del direttore tecnico, se si tratta di impresa individuale; di un socio o del direttore tecnico, se si tratta di società in nome collettivo; dei soci accomandatari o del direttore tecnico, se si tratta di società in accomandita semplice; dei membri del consiglio di amministrazione cui sia stata conferita la legale rappresentanza, ivi compresi institori e procuratori generali, dei membri degli organi con poteri di direzione o di vigilanza o dei soggetti muniti di poteri di rappresentanza, di direzione o di controllo, del direttore tecnico o del socio unico persona fisica, ovvero del socio di maggioranza </a:t>
            </a:r>
            <a:r>
              <a:rPr lang="it-IT" sz="1600" strike="sngStrike" dirty="0"/>
              <a:t>in caso di società con meno di quattro soci </a:t>
            </a:r>
            <a:r>
              <a:rPr lang="it-IT" sz="1600" b="1" dirty="0"/>
              <a:t>in caso di società con un numero di soci pari o inferiore a quattro</a:t>
            </a:r>
            <a:r>
              <a:rPr lang="it-IT" sz="1600" dirty="0"/>
              <a:t>, se si tratta di altro tipo di società o consorzio. In ogni caso l'esclusione e il divieto operano anche nei confronti dei soggetti cessati dalla carica nell'anno antecedente la data di pubblicazione del bando di gara, qualora l'impresa non dimostri che vi sia stata completa ed effettiva dissociazione della condotta penalmente sanzionata; l'esclusione non va disposta e il divieto non si applica quando il reato è stato depenalizzato ovvero quando è intervenuta la riabilitazione ovvero, </a:t>
            </a:r>
            <a:r>
              <a:rPr lang="it-IT" sz="1600" b="1" dirty="0"/>
              <a:t>nei casi di condanna ad una pena accessoria perpetua, quando questa è stata dichiarata estinta ai sensi dell’articolo 179, settimo comma, del codice penale</a:t>
            </a:r>
            <a:r>
              <a:rPr lang="it-IT" sz="1600" dirty="0"/>
              <a:t> ovvero quando il reato è stato dichiarato estinto dopo la condanna ovvero in caso di revoca della condanna </a:t>
            </a:r>
            <a:r>
              <a:rPr lang="it-IT" sz="1600" dirty="0" smtClean="0"/>
              <a:t>medesima”</a:t>
            </a:r>
          </a:p>
          <a:p>
            <a:pPr>
              <a:buFontTx/>
              <a:buChar char="-"/>
            </a:pPr>
            <a:endParaRPr lang="it-IT" sz="1600" dirty="0"/>
          </a:p>
        </p:txBody>
      </p:sp>
      <p:sp>
        <p:nvSpPr>
          <p:cNvPr id="4" name="Segnaposto piè di pagina 3"/>
          <p:cNvSpPr>
            <a:spLocks noGrp="1"/>
          </p:cNvSpPr>
          <p:nvPr>
            <p:ph type="ftr" sz="quarter" idx="12"/>
          </p:nvPr>
        </p:nvSpPr>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3639608050"/>
      </p:ext>
    </p:extLst>
  </p:cSld>
  <p:clrMapOvr>
    <a:masterClrMapping/>
  </p:clrMapOvr>
  <p:timing>
    <p:tnLst>
      <p:par>
        <p:cTn xmlns:p14="http://schemas.microsoft.com/office/powerpoint/2010/mai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029200"/>
          </a:xfrm>
        </p:spPr>
        <p:txBody>
          <a:bodyPr/>
          <a:lstStyle/>
          <a:p>
            <a:pPr>
              <a:buFont typeface="Wingdings" charset="2"/>
              <a:buChar char="Ø"/>
            </a:pPr>
            <a:r>
              <a:rPr lang="it-IT" sz="1800" dirty="0" smtClean="0"/>
              <a:t> In sede di conversione è stata eliminata la  modifica introdotta dal D.L. 32/2019 al comma 4 dell’art. 80 in relazione al possesso del requisito di regolarità fiscale e contributiva</a:t>
            </a:r>
          </a:p>
          <a:p>
            <a:pPr>
              <a:buFont typeface="Wingdings" charset="2"/>
              <a:buChar char="Ø"/>
            </a:pPr>
            <a:endParaRPr lang="it-IT" sz="1800" dirty="0"/>
          </a:p>
          <a:p>
            <a:pPr>
              <a:buFontTx/>
              <a:buChar char="-"/>
            </a:pPr>
            <a:r>
              <a:rPr lang="it-IT" sz="1800" dirty="0" smtClean="0"/>
              <a:t>“</a:t>
            </a:r>
            <a:r>
              <a:rPr lang="it-IT" sz="1800" i="1" strike="sngStrike" dirty="0" smtClean="0"/>
              <a:t>Un </a:t>
            </a:r>
            <a:r>
              <a:rPr lang="it-IT" sz="1800" i="1" strike="sngStrike" dirty="0"/>
              <a:t>operatore economico può essere escluso dalla partecipazione a una procedura d’appalto se la stazione appaltante è a conoscenza e può adeguatamente dimostrare che lo stesso non ha ottemperato agli obblighi relativi al pagamento delle imposte e tasse o dei contributi previdenziali non definitivamente accertati. Il presente comma non si applica quando l’operatore economico ha ottemperato ai suoi obblighi pagando o impegnandosi in modo vincolante a pagare le imposte o i contributi previdenziali dovuti, compresi eventuali interessi o multe, ovvero quando il debito tributario o previdenziale sia comunque integralmente estinto, purché l’estinzione, il pagamento o l’impegno si siano perfezionati anteriormente alla scadenza del termine per la presentazione delle </a:t>
            </a:r>
            <a:r>
              <a:rPr lang="it-IT" sz="1800" i="1" strike="sngStrike" dirty="0" smtClean="0"/>
              <a:t>domande</a:t>
            </a:r>
            <a:r>
              <a:rPr lang="it-IT" sz="1800" dirty="0" smtClean="0"/>
              <a:t>”</a:t>
            </a:r>
          </a:p>
          <a:p>
            <a:pPr>
              <a:buFontTx/>
              <a:buChar char="-"/>
            </a:pPr>
            <a:endParaRPr lang="it-IT" sz="1800" dirty="0"/>
          </a:p>
          <a:p>
            <a:pPr>
              <a:buFont typeface="Wingdings" charset="2"/>
              <a:buChar char="Ø"/>
            </a:pPr>
            <a:r>
              <a:rPr lang="it-IT" sz="1800" dirty="0" smtClean="0"/>
              <a:t>Il </a:t>
            </a:r>
            <a:r>
              <a:rPr lang="it-IT" sz="1800" dirty="0"/>
              <a:t>comma 4 dell’art. 80 è quindi </a:t>
            </a:r>
            <a:r>
              <a:rPr lang="it-IT" sz="1800" dirty="0" smtClean="0"/>
              <a:t>tornato alla </a:t>
            </a:r>
            <a:r>
              <a:rPr lang="it-IT" sz="1800" dirty="0"/>
              <a:t>sua versione originaria</a:t>
            </a:r>
          </a:p>
          <a:p>
            <a:pPr>
              <a:buFontTx/>
              <a:buChar char="-"/>
            </a:pPr>
            <a:endParaRPr lang="it-IT" sz="1800" dirty="0" smtClean="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745794860"/>
      </p:ext>
    </p:extLst>
  </p:cSld>
  <p:clrMapOvr>
    <a:masterClrMapping/>
  </p:clrMapOvr>
  <p:timing>
    <p:tnLst>
      <p:par>
        <p:cTn xmlns:p14="http://schemas.microsoft.com/office/powerpoint/2010/mai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pPr>
              <a:buFont typeface="Wingdings" charset="2"/>
              <a:buChar char="Ø"/>
            </a:pPr>
            <a:r>
              <a:rPr lang="it-IT" sz="1800" dirty="0" smtClean="0"/>
              <a:t> E’ stato modificato il comma 5</a:t>
            </a:r>
          </a:p>
          <a:p>
            <a:pPr>
              <a:buFont typeface="Wingdings" charset="2"/>
              <a:buChar char="Ø"/>
            </a:pPr>
            <a:endParaRPr lang="it-IT" sz="1800" dirty="0"/>
          </a:p>
          <a:p>
            <a:pPr>
              <a:buFontTx/>
              <a:buChar char="-"/>
            </a:pPr>
            <a:r>
              <a:rPr lang="it-IT" sz="1800" dirty="0" smtClean="0"/>
              <a:t>Abrogazione e sostituzione della </a:t>
            </a:r>
            <a:r>
              <a:rPr lang="it-IT" sz="1800" dirty="0" err="1" smtClean="0"/>
              <a:t>lett</a:t>
            </a:r>
            <a:r>
              <a:rPr lang="it-IT" sz="1800" dirty="0" smtClean="0"/>
              <a:t>. b)</a:t>
            </a:r>
          </a:p>
          <a:p>
            <a:pPr marL="0" indent="0">
              <a:buNone/>
            </a:pPr>
            <a:r>
              <a:rPr lang="it-IT" sz="1800" strike="sngStrike" dirty="0" smtClean="0"/>
              <a:t> </a:t>
            </a:r>
          </a:p>
          <a:p>
            <a:pPr>
              <a:buFontTx/>
              <a:buChar char="-"/>
            </a:pPr>
            <a:r>
              <a:rPr lang="it-IT" sz="1800" strike="sngStrike" dirty="0" smtClean="0"/>
              <a:t>b</a:t>
            </a:r>
            <a:r>
              <a:rPr lang="it-IT" sz="1800" strike="sngStrike" dirty="0"/>
              <a:t>) l'operatore economico si trovi in stato di fallimento, di liquidazione coatta, di concordato preventivo, salvo il caso di concordato con continuità aziendale, o nei cui riguardi sia in corso un procedimento per la dichiarazione di una di tali situazioni, fermo restando quanto previsto dall'articolo </a:t>
            </a:r>
            <a:r>
              <a:rPr lang="it-IT" sz="1800" strike="sngStrike" dirty="0" smtClean="0"/>
              <a:t>110” </a:t>
            </a:r>
            <a:r>
              <a:rPr lang="it-IT" sz="1800" dirty="0" smtClean="0"/>
              <a:t>(versione originaria)</a:t>
            </a:r>
          </a:p>
          <a:p>
            <a:pPr>
              <a:buFontTx/>
              <a:buChar char="-"/>
            </a:pPr>
            <a:endParaRPr lang="it-IT" sz="1800" dirty="0"/>
          </a:p>
          <a:p>
            <a:pPr>
              <a:buFontTx/>
              <a:buChar char="-"/>
            </a:pPr>
            <a:r>
              <a:rPr lang="it-IT" sz="1800" dirty="0" smtClean="0"/>
              <a:t>“</a:t>
            </a:r>
            <a:r>
              <a:rPr lang="it-IT" sz="1800" b="1" dirty="0" smtClean="0"/>
              <a:t>b</a:t>
            </a:r>
            <a:r>
              <a:rPr lang="it-IT" sz="1800" b="1" dirty="0"/>
              <a:t>) l’operatore economico sia stato sottoposto a fallimento o si trovi in stato di liquidazione coatta o di concordato preventivo o sia in corso nei suoi confronti un procedimento per la dichiarazione di una di tali situazioni, fermo restando quanto previsto dagli articoli 110 del presente Codice e 186-bis del regio decreto 16 marzo 1942, n. </a:t>
            </a:r>
            <a:r>
              <a:rPr lang="it-IT" sz="1800" b="1" dirty="0" smtClean="0"/>
              <a:t>267” (versione modificata)</a:t>
            </a:r>
            <a:endParaRPr lang="it-IT" sz="1800" b="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64631894"/>
      </p:ext>
    </p:extLst>
  </p:cSld>
  <p:clrMapOvr>
    <a:masterClrMapping/>
  </p:clrMapOvr>
  <p:timing>
    <p:tnLst>
      <p:par>
        <p:cTn xmlns:p14="http://schemas.microsoft.com/office/powerpoint/2010/mai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stata introdotta la </a:t>
            </a:r>
            <a:r>
              <a:rPr lang="it-IT" sz="1800" dirty="0" err="1" smtClean="0"/>
              <a:t>lett</a:t>
            </a:r>
            <a:r>
              <a:rPr lang="it-IT" sz="1800" dirty="0" smtClean="0"/>
              <a:t>. c-quater</a:t>
            </a:r>
          </a:p>
          <a:p>
            <a:pPr>
              <a:buFont typeface="Wingdings" charset="2"/>
              <a:buChar char="Ø"/>
            </a:pPr>
            <a:endParaRPr lang="it-IT" sz="1800" dirty="0"/>
          </a:p>
          <a:p>
            <a:pPr>
              <a:buFontTx/>
              <a:buChar char="-"/>
            </a:pPr>
            <a:r>
              <a:rPr lang="it-IT" sz="1800" dirty="0" smtClean="0"/>
              <a:t>Il legislatore prevede una nuova causa di esclusione legata al rapporto tra appaltatore e subappaltatore</a:t>
            </a:r>
          </a:p>
          <a:p>
            <a:pPr>
              <a:buFontTx/>
              <a:buChar char="-"/>
            </a:pPr>
            <a:endParaRPr lang="it-IT" sz="1800" dirty="0"/>
          </a:p>
          <a:p>
            <a:pPr>
              <a:buFontTx/>
              <a:buChar char="-"/>
            </a:pPr>
            <a:r>
              <a:rPr lang="it-IT" sz="1800" dirty="0" smtClean="0"/>
              <a:t>L’esclusione può essere disposta:</a:t>
            </a:r>
          </a:p>
          <a:p>
            <a:pPr>
              <a:buFontTx/>
              <a:buChar char="-"/>
            </a:pPr>
            <a:r>
              <a:rPr lang="it-IT" sz="1800" dirty="0" smtClean="0"/>
              <a:t>In caso di grave inadempimento nei confronti del subappaltatore</a:t>
            </a:r>
          </a:p>
          <a:p>
            <a:pPr>
              <a:buFontTx/>
              <a:buChar char="-"/>
            </a:pPr>
            <a:r>
              <a:rPr lang="it-IT" sz="1800" dirty="0" smtClean="0"/>
              <a:t>Sempre che il grave inadempimento venga accertato con sentenza passata in giudicato</a:t>
            </a:r>
          </a:p>
          <a:p>
            <a:pPr>
              <a:buFontTx/>
              <a:buChar char="-"/>
            </a:pPr>
            <a:endParaRPr lang="it-IT" sz="1800" dirty="0" smtClean="0"/>
          </a:p>
          <a:p>
            <a:pPr>
              <a:buFont typeface="Wingdings" charset="2"/>
              <a:buChar char="Ø"/>
            </a:pPr>
            <a:r>
              <a:rPr lang="it-IT" sz="1800" dirty="0" smtClean="0"/>
              <a:t>Art. 80 comma 5 </a:t>
            </a:r>
            <a:r>
              <a:rPr lang="it-IT" sz="1800" dirty="0" err="1" smtClean="0"/>
              <a:t>lett</a:t>
            </a:r>
            <a:r>
              <a:rPr lang="it-IT" sz="1800" dirty="0" smtClean="0"/>
              <a:t>. C - Quater</a:t>
            </a:r>
          </a:p>
          <a:p>
            <a:pPr>
              <a:buFontTx/>
              <a:buChar char="-"/>
            </a:pPr>
            <a:r>
              <a:rPr lang="it-IT" sz="1800" dirty="0" smtClean="0"/>
              <a:t>“</a:t>
            </a:r>
            <a:r>
              <a:rPr lang="it-IT" sz="1800" b="1" i="1" dirty="0" smtClean="0"/>
              <a:t>c</a:t>
            </a:r>
            <a:r>
              <a:rPr lang="it-IT" sz="1800" b="1" i="1" dirty="0"/>
              <a:t>-quater) l’operatore economico abbia commesso grave inadempimento nei confronti di uno o più subappaltatori, riconosciuto o accertato con sentenza passata in </a:t>
            </a:r>
            <a:r>
              <a:rPr lang="it-IT" sz="1800" b="1" i="1" dirty="0" smtClean="0"/>
              <a:t>giudicato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59032797"/>
      </p:ext>
    </p:extLst>
  </p:cSld>
  <p:clrMapOvr>
    <a:masterClrMapping/>
  </p:clrMapOvr>
  <p:timing>
    <p:tnLst>
      <p:par>
        <p:cTn xmlns:p14="http://schemas.microsoft.com/office/powerpoint/2010/mai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141168"/>
          </a:xfrm>
        </p:spPr>
        <p:txBody>
          <a:bodyPr>
            <a:normAutofit fontScale="25000" lnSpcReduction="20000"/>
          </a:bodyPr>
          <a:lstStyle/>
          <a:p>
            <a:pPr>
              <a:buFont typeface="Wingdings" charset="2"/>
              <a:buChar char="Ø"/>
            </a:pPr>
            <a:r>
              <a:rPr lang="it-IT" sz="7200" dirty="0" smtClean="0"/>
              <a:t>E’ stato abrogato il comma 10</a:t>
            </a:r>
            <a:endParaRPr lang="it-IT" sz="7200" dirty="0"/>
          </a:p>
          <a:p>
            <a:pPr>
              <a:buFont typeface="Wingdings" charset="2"/>
              <a:buChar char="Ø"/>
            </a:pPr>
            <a:endParaRPr lang="it-IT" sz="7200" dirty="0"/>
          </a:p>
          <a:p>
            <a:pPr>
              <a:buFont typeface="Wingdings" charset="2"/>
              <a:buChar char="Ø"/>
            </a:pPr>
            <a:r>
              <a:rPr lang="it-IT" sz="7200" dirty="0" smtClean="0"/>
              <a:t>Il comma 10 riguarda la durata dell’esclusione dalle procedure di gara per mancato possesso dei requisiti di ordine generale ex art. 80 del Codice</a:t>
            </a:r>
          </a:p>
          <a:p>
            <a:endParaRPr lang="it-IT" sz="7200" dirty="0"/>
          </a:p>
          <a:p>
            <a:r>
              <a:rPr lang="it-IT" sz="7200" dirty="0" smtClean="0"/>
              <a:t>Il nuovo comma 10 dell’art. 80 del Codice prevede che</a:t>
            </a:r>
          </a:p>
          <a:p>
            <a:endParaRPr lang="it-IT" sz="7200" dirty="0"/>
          </a:p>
          <a:p>
            <a:pPr>
              <a:buFontTx/>
              <a:buChar char="-"/>
            </a:pPr>
            <a:r>
              <a:rPr lang="it-IT" sz="7200" i="1" dirty="0" smtClean="0"/>
              <a:t>“</a:t>
            </a:r>
            <a:r>
              <a:rPr lang="it-IT" sz="7200" b="1" i="1" dirty="0" smtClean="0"/>
              <a:t>10</a:t>
            </a:r>
            <a:r>
              <a:rPr lang="it-IT" sz="7200" b="1" i="1" dirty="0"/>
              <a:t>. Se la sentenza penale di condanna definitiva non fissa la durata della pena accessoria della incapacità di contrattare con la pubblica amministrazione, la durata della esclusione dalla procedura d’appalto o concessione </a:t>
            </a:r>
            <a:r>
              <a:rPr lang="it-IT" sz="7200" b="1" i="1" dirty="0" smtClean="0"/>
              <a:t>è:</a:t>
            </a:r>
          </a:p>
          <a:p>
            <a:pPr>
              <a:buFontTx/>
              <a:buChar char="-"/>
            </a:pPr>
            <a:r>
              <a:rPr lang="it-IT" sz="7200" b="1" i="1" dirty="0"/>
              <a:t>a</a:t>
            </a:r>
            <a:r>
              <a:rPr lang="it-IT" sz="7200" b="1" i="1" dirty="0" smtClean="0"/>
              <a:t>) perpetua</a:t>
            </a:r>
            <a:r>
              <a:rPr lang="it-IT" sz="7200" b="1" i="1" dirty="0"/>
              <a:t>, nei casi in cui alla condanna consegue di diritto la pena accessoria perpetua, ai sensi dell’articolo 317-bis, primo comma, primo periodo, del codice penale, salvo che la pena sia dichiarata estinta ai sensi dell’articolo 179, settimo comma, del codice penale</a:t>
            </a:r>
            <a:r>
              <a:rPr lang="it-IT" sz="7200" b="1" i="1" dirty="0" smtClean="0"/>
              <a:t>;</a:t>
            </a:r>
          </a:p>
          <a:p>
            <a:pPr>
              <a:buFontTx/>
              <a:buChar char="-"/>
            </a:pPr>
            <a:r>
              <a:rPr lang="it-IT" sz="7200" b="1" i="1" dirty="0" smtClean="0"/>
              <a:t>b</a:t>
            </a:r>
            <a:r>
              <a:rPr lang="it-IT" sz="7200" b="1" i="1" dirty="0"/>
              <a:t>) pari a sette anni nei casi previsti dall’articolo 317-bis, primo comma, secondo periodo, del codice penale, salvo che sia intervenuta riabilitazione</a:t>
            </a:r>
            <a:r>
              <a:rPr lang="it-IT" sz="7200" b="1" i="1" dirty="0" smtClean="0"/>
              <a:t>;</a:t>
            </a:r>
          </a:p>
          <a:p>
            <a:pPr>
              <a:buFontTx/>
              <a:buChar char="-"/>
            </a:pPr>
            <a:r>
              <a:rPr lang="it-IT" sz="7200" b="1" i="1" dirty="0" smtClean="0"/>
              <a:t>c</a:t>
            </a:r>
            <a:r>
              <a:rPr lang="it-IT" sz="7200" b="1" i="1" dirty="0"/>
              <a:t>) pari a cinque anni nei </a:t>
            </a:r>
            <a:r>
              <a:rPr lang="it-IT" sz="7200" b="1" i="1" dirty="0" smtClean="0"/>
              <a:t>casi </a:t>
            </a:r>
            <a:r>
              <a:rPr lang="it-IT" sz="7200" b="1" i="1" dirty="0"/>
              <a:t>diversi da quelli di cui alle lettere a) e b), salvo che sia intervenuta </a:t>
            </a:r>
            <a:r>
              <a:rPr lang="it-IT" sz="7200" b="1" i="1" dirty="0" smtClean="0"/>
              <a:t>riabilitazione”</a:t>
            </a:r>
            <a:endParaRPr lang="it-IT" sz="7200" b="1" i="1" dirty="0"/>
          </a:p>
          <a:p>
            <a:endParaRPr lang="it-IT" sz="7200" dirty="0"/>
          </a:p>
          <a:p>
            <a:endParaRPr lang="it-IT" sz="1800" dirty="0" smtClean="0"/>
          </a:p>
          <a:p>
            <a:endParaRPr lang="it-IT" dirty="0" smtClean="0"/>
          </a:p>
          <a:p>
            <a:endParaRPr lang="it-IT" dirty="0"/>
          </a:p>
          <a:p>
            <a:endParaRPr lang="it-IT" dirty="0"/>
          </a:p>
        </p:txBody>
      </p:sp>
    </p:spTree>
    <p:extLst>
      <p:ext uri="{BB962C8B-B14F-4D97-AF65-F5344CB8AC3E}">
        <p14:creationId xmlns:p14="http://schemas.microsoft.com/office/powerpoint/2010/main" val="628900940"/>
      </p:ext>
    </p:extLst>
  </p:cSld>
  <p:clrMapOvr>
    <a:masterClrMapping/>
  </p:clrMapOvr>
  <p:timing>
    <p:tnLst>
      <p:par>
        <p:cTn xmlns:p14="http://schemas.microsoft.com/office/powerpoint/2010/mai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buFont typeface="Wingdings" charset="2"/>
              <a:buChar char="Ø"/>
            </a:pPr>
            <a:r>
              <a:rPr lang="it-IT" sz="1800" dirty="0" smtClean="0"/>
              <a:t>E’ stato introdotto il comma 10 bis dell’art. 80 secondo cui</a:t>
            </a:r>
          </a:p>
          <a:p>
            <a:endParaRPr lang="it-IT" sz="1800" dirty="0"/>
          </a:p>
          <a:p>
            <a:pPr>
              <a:buFontTx/>
              <a:buChar char="-"/>
            </a:pPr>
            <a:r>
              <a:rPr lang="it-IT" sz="1800" b="1" dirty="0" smtClean="0"/>
              <a:t>“</a:t>
            </a:r>
            <a:r>
              <a:rPr lang="it-IT" sz="1800" b="1" i="1" dirty="0" smtClean="0"/>
              <a:t>10</a:t>
            </a:r>
            <a:r>
              <a:rPr lang="it-IT" sz="1800" b="1" i="1" dirty="0"/>
              <a:t>-bis. Nei casi di cui alle lettere b) e c) del comma 10, se la pena principale ha una durata inferiore, rispettivamente, a sette e cinque anni di reclusione, la durata della esclusione è pari alla durata della pena principale. Nei casi di cui al comma 5, la durata della esclusione è pari a tre anni, decorrenti dalla data di adozione del provvedimento amministrativo di esclusione ovvero, in caso di contestazione in giudizio, dalla data di passaggio in giudicato della sentenza. Nel tempo occorrente alla definizione del giudizio, la stazione appaltante deve tenere conto di tale fatto ai fini della propria valutazione circa la sussistenza del presupposto per escludere dalla partecipazione alla procedura l’operatore economico che l’abbia </a:t>
            </a:r>
            <a:r>
              <a:rPr lang="it-IT" sz="1800" b="1" i="1" dirty="0" smtClean="0"/>
              <a:t>commesso</a:t>
            </a:r>
            <a:r>
              <a:rPr lang="it-IT" sz="1800" i="1" dirty="0" smtClean="0"/>
              <a:t>”</a:t>
            </a:r>
          </a:p>
          <a:p>
            <a:pPr>
              <a:buFontTx/>
              <a:buChar char="-"/>
            </a:pPr>
            <a:endParaRPr lang="it-IT" sz="1800" dirty="0"/>
          </a:p>
        </p:txBody>
      </p:sp>
    </p:spTree>
    <p:extLst>
      <p:ext uri="{BB962C8B-B14F-4D97-AF65-F5344CB8AC3E}">
        <p14:creationId xmlns:p14="http://schemas.microsoft.com/office/powerpoint/2010/main" val="596467605"/>
      </p:ext>
    </p:extLst>
  </p:cSld>
  <p:clrMapOvr>
    <a:masterClrMapping/>
  </p:clrMapOvr>
  <p:timing>
    <p:tnLst>
      <p:par>
        <p:cTn xmlns:p14="http://schemas.microsoft.com/office/powerpoint/2010/mai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105400"/>
          </a:xfrm>
        </p:spPr>
        <p:txBody>
          <a:bodyPr/>
          <a:lstStyle/>
          <a:p>
            <a:pPr>
              <a:buFont typeface="Wingdings" charset="2"/>
              <a:buChar char="Ø"/>
            </a:pPr>
            <a:r>
              <a:rPr lang="it-IT" sz="1800" dirty="0" smtClean="0"/>
              <a:t>Ricapitolando:</a:t>
            </a:r>
          </a:p>
          <a:p>
            <a:pPr>
              <a:buFont typeface="Wingdings" charset="2"/>
              <a:buChar char="Ø"/>
            </a:pPr>
            <a:endParaRPr lang="it-IT" sz="1800" dirty="0"/>
          </a:p>
          <a:p>
            <a:pPr algn="ctr">
              <a:buFont typeface="Wingdings" charset="2"/>
              <a:buChar char="Ø"/>
            </a:pPr>
            <a:r>
              <a:rPr lang="it-IT" sz="1800" dirty="0" smtClean="0"/>
              <a:t>Sentenza penale di condanna definitiva senza fissazione della pena accessoria dell’incapacità a contrarre con la p.a. </a:t>
            </a:r>
          </a:p>
          <a:p>
            <a:pPr>
              <a:buFont typeface="Wingdings" charset="2"/>
              <a:buChar char="Ø"/>
            </a:pPr>
            <a:endParaRPr lang="it-IT" sz="1800" dirty="0"/>
          </a:p>
          <a:p>
            <a:pPr>
              <a:buFontTx/>
              <a:buChar char="-"/>
            </a:pPr>
            <a:r>
              <a:rPr lang="it-IT" sz="1800" dirty="0" smtClean="0"/>
              <a:t>1) Esclusione perpetua se è prevista la pena accessoria perpetua ex art. 317 bis c.p. (salvo intervenuta estinzione della pena)</a:t>
            </a:r>
          </a:p>
          <a:p>
            <a:pPr>
              <a:buFontTx/>
              <a:buChar char="-"/>
            </a:pPr>
            <a:endParaRPr lang="it-IT" sz="1800" dirty="0"/>
          </a:p>
          <a:p>
            <a:pPr>
              <a:buFontTx/>
              <a:buChar char="-"/>
            </a:pPr>
            <a:r>
              <a:rPr lang="it-IT" sz="1800" dirty="0" smtClean="0"/>
              <a:t>La pena accessoria dell'interdizione </a:t>
            </a:r>
            <a:r>
              <a:rPr lang="it-IT" sz="1800" dirty="0"/>
              <a:t>perpetua dai pubblici uffici e l'incapacità in perpetuo di contrattare con la pubblica </a:t>
            </a:r>
            <a:r>
              <a:rPr lang="it-IT" sz="1800" dirty="0" smtClean="0"/>
              <a:t>amministrazione si applica ai sensi dell’art. 317 bis c.p. per i seguenti reati</a:t>
            </a:r>
          </a:p>
          <a:p>
            <a:pPr>
              <a:buFontTx/>
              <a:buChar char="-"/>
            </a:pPr>
            <a:endParaRPr lang="it-IT" sz="1800" dirty="0" smtClean="0"/>
          </a:p>
          <a:p>
            <a:pPr>
              <a:buFontTx/>
              <a:buChar char="-"/>
            </a:pPr>
            <a:r>
              <a:rPr lang="it-IT" sz="1800" dirty="0" smtClean="0"/>
              <a:t>Artt. 314</a:t>
            </a:r>
            <a:r>
              <a:rPr lang="it-IT" sz="1800" dirty="0"/>
              <a:t>, 317, 318, 319, 319-bis, 319-ter, 319-quater, primo comma,320, 321, 322, 322-bis e 346-</a:t>
            </a:r>
            <a:r>
              <a:rPr lang="it-IT" sz="1800" dirty="0" smtClean="0"/>
              <a:t>bis del codice penale</a:t>
            </a:r>
          </a:p>
          <a:p>
            <a:pPr>
              <a:buFontTx/>
              <a:buChar char="-"/>
            </a:pPr>
            <a:endParaRPr lang="it-IT" sz="1800" dirty="0"/>
          </a:p>
          <a:p>
            <a:pPr>
              <a:buFontTx/>
              <a:buChar char="-"/>
            </a:pPr>
            <a:endParaRPr lang="it-IT" sz="1800" dirty="0" smtClean="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238633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algn="ctr">
              <a:buFont typeface="Wingdings" charset="2"/>
              <a:buChar char="Ø"/>
            </a:pPr>
            <a:r>
              <a:rPr lang="it-IT" dirty="0" smtClean="0"/>
              <a:t> L’adozione e pubblicazione degli atti di ammissione ed esclusione a seguito della verifica della documentazione amministrativa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6407792"/>
      </p:ext>
    </p:extLst>
  </p:cSld>
  <p:clrMapOvr>
    <a:masterClrMapping/>
  </p:clrMapOvr>
  <p:timing>
    <p:tnLst>
      <p:par>
        <p:cTn xmlns:p14="http://schemas.microsoft.com/office/powerpoint/2010/mai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dirty="0" smtClean="0"/>
              <a:t>2) Esclusione pari a </a:t>
            </a:r>
            <a:r>
              <a:rPr lang="it-IT" sz="1800" dirty="0"/>
              <a:t>7 </a:t>
            </a:r>
            <a:r>
              <a:rPr lang="it-IT" sz="1800" dirty="0" smtClean="0"/>
              <a:t>anni </a:t>
            </a:r>
          </a:p>
          <a:p>
            <a:pPr>
              <a:buFontTx/>
              <a:buChar char="-"/>
            </a:pPr>
            <a:endParaRPr lang="it-IT" sz="1800" dirty="0" smtClean="0"/>
          </a:p>
          <a:p>
            <a:pPr>
              <a:buFontTx/>
              <a:buChar char="-"/>
            </a:pPr>
            <a:r>
              <a:rPr lang="it-IT" sz="1800" dirty="0" smtClean="0"/>
              <a:t>in caso di reclusione per reati di cui all’art. 317 bis c.p. per </a:t>
            </a:r>
            <a:r>
              <a:rPr lang="it-IT" sz="1800" dirty="0"/>
              <a:t>un tempo non superiore a due anni o</a:t>
            </a:r>
            <a:r>
              <a:rPr lang="it-IT" sz="1800" dirty="0" smtClean="0"/>
              <a:t> se </a:t>
            </a:r>
            <a:r>
              <a:rPr lang="it-IT" sz="1800" dirty="0"/>
              <a:t>ricorre la circostanza attenuante prevista dall'articolo 323-</a:t>
            </a:r>
            <a:r>
              <a:rPr lang="it-IT" sz="1800" dirty="0" smtClean="0"/>
              <a:t>bis (salvo riabilitazione)</a:t>
            </a:r>
          </a:p>
          <a:p>
            <a:pPr>
              <a:buFontTx/>
              <a:buChar char="-"/>
            </a:pPr>
            <a:endParaRPr lang="it-IT" sz="1800" dirty="0"/>
          </a:p>
          <a:p>
            <a:pPr>
              <a:buFont typeface="Wingdings" charset="2"/>
              <a:buChar char="Ø"/>
            </a:pPr>
            <a:r>
              <a:rPr lang="it-IT" sz="1800" dirty="0" smtClean="0"/>
              <a:t>Tuttavia se la condanna ha una durata inferiore a 7 anni, l’esclusione sarà pari alla pena principale</a:t>
            </a:r>
          </a:p>
          <a:p>
            <a:pPr>
              <a:buFontTx/>
              <a:buChar char="-"/>
            </a:pPr>
            <a:endParaRPr lang="it-IT" sz="1800" dirty="0" smtClean="0"/>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150354369"/>
      </p:ext>
    </p:extLst>
  </p:cSld>
  <p:clrMapOvr>
    <a:masterClrMapping/>
  </p:clrMapOvr>
  <p:timing>
    <p:tnLst>
      <p:par>
        <p:cTn xmlns:p14="http://schemas.microsoft.com/office/powerpoint/2010/main" id="1" dur="indefinite" restart="never" nodeType="tmRoot"/>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dirty="0"/>
              <a:t>3) Esclusione pari a 5 anni</a:t>
            </a:r>
          </a:p>
          <a:p>
            <a:pPr>
              <a:buFontTx/>
              <a:buChar char="-"/>
            </a:pPr>
            <a:endParaRPr lang="it-IT" sz="1800" dirty="0" smtClean="0"/>
          </a:p>
          <a:p>
            <a:pPr>
              <a:buFontTx/>
              <a:buChar char="-"/>
            </a:pPr>
            <a:r>
              <a:rPr lang="it-IT" sz="1800" dirty="0" smtClean="0"/>
              <a:t>Nei </a:t>
            </a:r>
            <a:r>
              <a:rPr lang="it-IT" sz="1800" dirty="0"/>
              <a:t>casi diversi dai punti 1 e 2 (salvo riabilitazione</a:t>
            </a:r>
            <a:r>
              <a:rPr lang="it-IT" sz="1800" dirty="0" smtClean="0"/>
              <a:t>)</a:t>
            </a:r>
          </a:p>
          <a:p>
            <a:pPr>
              <a:buFontTx/>
              <a:buChar char="-"/>
            </a:pPr>
            <a:endParaRPr lang="it-IT" sz="1800" dirty="0"/>
          </a:p>
          <a:p>
            <a:pPr>
              <a:buFont typeface="Wingdings" charset="2"/>
              <a:buChar char="Ø"/>
            </a:pPr>
            <a:r>
              <a:rPr lang="it-IT" sz="1800" dirty="0" smtClean="0"/>
              <a:t>Tuttavia </a:t>
            </a:r>
            <a:r>
              <a:rPr lang="it-IT" sz="1800" dirty="0"/>
              <a:t>se la condanna ha una durata inferiore a </a:t>
            </a:r>
            <a:r>
              <a:rPr lang="it-IT" sz="1800" dirty="0" smtClean="0"/>
              <a:t>5 </a:t>
            </a:r>
            <a:r>
              <a:rPr lang="it-IT" sz="1800" dirty="0"/>
              <a:t>anni, l’esclusione sarà pari alla pena principale</a:t>
            </a:r>
          </a:p>
          <a:p>
            <a:pPr>
              <a:buFont typeface="Wingdings" charset="2"/>
              <a:buChar char="Ø"/>
            </a:pPr>
            <a:endParaRPr lang="it-IT" sz="1800" dirty="0"/>
          </a:p>
          <a:p>
            <a:pPr>
              <a:buFontTx/>
              <a:buChar char="-"/>
            </a:pPr>
            <a:endParaRPr lang="it-IT" dirty="0"/>
          </a:p>
          <a:p>
            <a:pPr marL="0" indent="0">
              <a:buNone/>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86556531"/>
      </p:ext>
    </p:extLst>
  </p:cSld>
  <p:clrMapOvr>
    <a:masterClrMapping/>
  </p:clrMapOvr>
  <p:timing>
    <p:tnLst>
      <p:par>
        <p:cTn xmlns:p14="http://schemas.microsoft.com/office/powerpoint/2010/mai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Qualora si configurino le situazioni di cui al comma 5 dell’art. 80</a:t>
            </a:r>
          </a:p>
          <a:p>
            <a:pPr>
              <a:buFont typeface="Wingdings" charset="2"/>
              <a:buChar char="Ø"/>
            </a:pPr>
            <a:endParaRPr lang="it-IT" sz="1800" dirty="0" smtClean="0"/>
          </a:p>
          <a:p>
            <a:pPr>
              <a:buFontTx/>
              <a:buChar char="-"/>
            </a:pPr>
            <a:r>
              <a:rPr lang="it-IT" sz="1800" dirty="0" smtClean="0"/>
              <a:t>La </a:t>
            </a:r>
            <a:r>
              <a:rPr lang="it-IT" sz="1800" dirty="0"/>
              <a:t>durata della esclusione è pari a tre </a:t>
            </a:r>
            <a:r>
              <a:rPr lang="it-IT" sz="1800" dirty="0" smtClean="0"/>
              <a:t>anni</a:t>
            </a:r>
            <a:endParaRPr lang="it-IT" sz="1800" dirty="0"/>
          </a:p>
          <a:p>
            <a:pPr>
              <a:buFontTx/>
              <a:buChar char="-"/>
            </a:pPr>
            <a:endParaRPr lang="it-IT" sz="1800" dirty="0" smtClean="0"/>
          </a:p>
          <a:p>
            <a:pPr>
              <a:buFontTx/>
              <a:buChar char="-"/>
            </a:pPr>
            <a:r>
              <a:rPr lang="it-IT" sz="1800" dirty="0" smtClean="0"/>
              <a:t>I tre anni decorrono: </a:t>
            </a:r>
          </a:p>
          <a:p>
            <a:pPr>
              <a:buFontTx/>
              <a:buChar char="-"/>
            </a:pPr>
            <a:r>
              <a:rPr lang="it-IT" sz="1800" dirty="0" smtClean="0"/>
              <a:t>a) dalla </a:t>
            </a:r>
            <a:r>
              <a:rPr lang="it-IT" sz="1800" dirty="0"/>
              <a:t>data di adozione del provvedimento amministrativo di </a:t>
            </a:r>
            <a:r>
              <a:rPr lang="it-IT" sz="1800" dirty="0" smtClean="0"/>
              <a:t>esclusione;</a:t>
            </a:r>
          </a:p>
          <a:p>
            <a:pPr>
              <a:buFontTx/>
              <a:buChar char="-"/>
            </a:pPr>
            <a:r>
              <a:rPr lang="it-IT" sz="1800" dirty="0" smtClean="0"/>
              <a:t>b) ovvero</a:t>
            </a:r>
            <a:r>
              <a:rPr lang="it-IT" sz="1800" dirty="0"/>
              <a:t>, in caso di contestazione in giudizio, dalla data di passaggio in giudicato della sentenza </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970796386"/>
      </p:ext>
    </p:extLst>
  </p:cSld>
  <p:clrMapOvr>
    <a:masterClrMapping/>
  </p:clrMapOvr>
  <p:timing>
    <p:tnLst>
      <p:par>
        <p:cTn xmlns:p14="http://schemas.microsoft.com/office/powerpoint/2010/mai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Detto termine deve essere applicato laddove effettivamente possibile e non contrastante con altre disposizioni. Ad esempio</a:t>
            </a:r>
          </a:p>
          <a:p>
            <a:pPr>
              <a:buFont typeface="Wingdings" charset="2"/>
              <a:buChar char="Ø"/>
            </a:pPr>
            <a:endParaRPr lang="it-IT" sz="1800" dirty="0"/>
          </a:p>
          <a:p>
            <a:pPr>
              <a:buFontTx/>
              <a:buChar char="-"/>
            </a:pPr>
            <a:r>
              <a:rPr lang="it-IT" sz="1800" dirty="0"/>
              <a:t>In caso di iscrizione dell’operatore economico nel casellario informatico dell’ANAC per avere presentato false dichiarazioni o falsa documentazione nelle procedure di gara (</a:t>
            </a:r>
            <a:r>
              <a:rPr lang="it-IT" sz="1800" dirty="0" err="1"/>
              <a:t>lett</a:t>
            </a:r>
            <a:r>
              <a:rPr lang="it-IT" sz="1800" dirty="0"/>
              <a:t>. </a:t>
            </a:r>
            <a:r>
              <a:rPr lang="it-IT" sz="1800" dirty="0" err="1"/>
              <a:t>f</a:t>
            </a:r>
            <a:r>
              <a:rPr lang="it-IT" sz="1800" dirty="0"/>
              <a:t>-ter) oppure ai fini del rilascio dell’attestazione di qualificazione (</a:t>
            </a:r>
            <a:r>
              <a:rPr lang="it-IT" sz="1800" dirty="0" err="1"/>
              <a:t>lett</a:t>
            </a:r>
            <a:r>
              <a:rPr lang="it-IT" sz="1800" dirty="0"/>
              <a:t>. g) la durata dell’esclusione è variabile e coincide con la durata dell’iscrizione nel casellario;</a:t>
            </a:r>
          </a:p>
          <a:p>
            <a:pPr>
              <a:buFontTx/>
              <a:buChar char="-"/>
            </a:pPr>
            <a:endParaRPr lang="it-IT" sz="1800" dirty="0"/>
          </a:p>
          <a:p>
            <a:pPr>
              <a:buFontTx/>
              <a:buChar char="-"/>
            </a:pPr>
            <a:endParaRPr lang="it-IT" sz="1800" dirty="0"/>
          </a:p>
          <a:p>
            <a:pPr>
              <a:buFontTx/>
              <a:buChar char="-"/>
            </a:pPr>
            <a:endParaRPr lang="it-IT" sz="1800" dirty="0"/>
          </a:p>
          <a:p>
            <a:pPr>
              <a:buFontTx/>
              <a:buChar char="-"/>
            </a:pPr>
            <a:r>
              <a:rPr lang="it-IT" sz="1800" dirty="0"/>
              <a:t>In caso di violazione del divieto di intestazione fiduciaria di cui all’art. 17 della L. n. 55/1990, la </a:t>
            </a:r>
            <a:r>
              <a:rPr lang="it-IT" sz="1800" dirty="0" err="1"/>
              <a:t>lett</a:t>
            </a:r>
            <a:r>
              <a:rPr lang="it-IT" sz="1800" dirty="0"/>
              <a:t>. h) del comma 5 dell’art. 80 prevede la durata massima di un anno decorrente dall’accertamento definitivo della violazione</a:t>
            </a:r>
          </a:p>
          <a:p>
            <a:pPr>
              <a:buFont typeface="Wingdings" charset="2"/>
              <a:buChar char="Ø"/>
            </a:pPr>
            <a:endParaRPr lang="it-IT" sz="1800" dirty="0" smtClean="0"/>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626930340"/>
      </p:ext>
    </p:extLst>
  </p:cSld>
  <p:clrMapOvr>
    <a:masterClrMapping/>
  </p:clrMapOvr>
  <p:timing>
    <p:tnLst>
      <p:par>
        <p:cTn xmlns:p14="http://schemas.microsoft.com/office/powerpoint/2010/mai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I mezzi di prova di cui all’art. 86 del Codice</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9467571"/>
      </p:ext>
    </p:extLst>
  </p:cSld>
  <p:clrMapOvr>
    <a:masterClrMapping/>
  </p:clrMapOvr>
  <p:timing>
    <p:tnLst>
      <p:par>
        <p:cTn xmlns:p14="http://schemas.microsoft.com/office/powerpoint/2010/mai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Art. 86 (Mezzi di prova)</a:t>
            </a:r>
          </a:p>
          <a:p>
            <a:pPr>
              <a:buFont typeface="Wingdings" charset="2"/>
              <a:buChar char="Ø"/>
            </a:pPr>
            <a:endParaRPr lang="it-IT" sz="1800" dirty="0"/>
          </a:p>
          <a:p>
            <a:pPr>
              <a:buFont typeface="Wingdings" charset="2"/>
              <a:buChar char="Ø"/>
            </a:pPr>
            <a:r>
              <a:rPr lang="it-IT" sz="1800" dirty="0" smtClean="0"/>
              <a:t>E’ stato introdotto il comma 2 bis</a:t>
            </a:r>
          </a:p>
          <a:p>
            <a:pPr>
              <a:buFont typeface="Wingdings" charset="2"/>
              <a:buChar char="Ø"/>
            </a:pPr>
            <a:endParaRPr lang="it-IT" sz="1800" dirty="0" smtClean="0"/>
          </a:p>
          <a:p>
            <a:pPr>
              <a:buFontTx/>
              <a:buChar char="-"/>
            </a:pPr>
            <a:r>
              <a:rPr lang="it-IT" sz="1600" b="1" i="1" dirty="0" smtClean="0"/>
              <a:t>Ai </a:t>
            </a:r>
            <a:r>
              <a:rPr lang="it-IT" sz="1600" b="1" i="1" dirty="0"/>
              <a:t>soli fini della prova dell’assenza dei motivi di esclusione di cui all’articolo 80 in capo all’operatore economico che partecipa alla procedura, ai soggetti di cui l’operatore economico si avvale ai sensi dell’articolo 89 nonché ai subappaltatori, i certificati e gli altri documenti hanno una durata pari a sei mesi dalla data del rilascio. Fatta eccezione per il DURC, la stazione appaltante, per i certificati e documenti già acquisiti e scaduti da non oltre sessanta giorni e qualora sia pendente il procedimento di acquisto, può procedere alla verifica dell’assenza dei motivi di esclusione con richiesta diretta agli enti certificatori di eventuale conferma del contenuto dell’attestazione già rilasciata. Gli enti certificatori provvedono a fornire riscontro entro trenta giorni dalla richiesta. Decorso tale termine il contenuto dei certificati e degli altri documenti si intende confermato. I certificati e gli altri documenti in corso di validità possono essere utilizzati nell’ambito di diversi procedimenti di </a:t>
            </a:r>
            <a:r>
              <a:rPr lang="it-IT" sz="1600" b="1" i="1" dirty="0" smtClean="0"/>
              <a:t>acquisto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21158907"/>
      </p:ext>
    </p:extLst>
  </p:cSld>
  <p:clrMapOvr>
    <a:masterClrMapping/>
  </p:clrMapOvr>
  <p:timing>
    <p:tnLst>
      <p:par>
        <p:cTn xmlns:p14="http://schemas.microsoft.com/office/powerpoint/2010/mai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Il criterio dell’offerta economicamente più vantaggiosa individuata sulla base del miglior rapporto qualità/prezzo </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98457094"/>
      </p:ext>
    </p:extLst>
  </p:cSld>
  <p:clrMapOvr>
    <a:masterClrMapping/>
  </p:clrMapOvr>
  <p:timing>
    <p:tnLst>
      <p:par>
        <p:cTn xmlns:p14="http://schemas.microsoft.com/office/powerpoint/2010/mai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95. (Criteri di aggiudicazione dell'appalto</a:t>
            </a:r>
            <a:r>
              <a:rPr lang="it-IT" sz="1800" dirty="0" smtClean="0"/>
              <a:t>)</a:t>
            </a:r>
          </a:p>
          <a:p>
            <a:pPr algn="just">
              <a:buFont typeface="Wingdings" charset="2"/>
              <a:buChar char="Ø"/>
            </a:pPr>
            <a:endParaRPr lang="it-IT" sz="1800" dirty="0" smtClean="0"/>
          </a:p>
          <a:p>
            <a:pPr algn="just">
              <a:buFont typeface="Wingdings" charset="2"/>
              <a:buChar char="Ø"/>
            </a:pPr>
            <a:r>
              <a:rPr lang="it-IT" sz="1800" dirty="0" smtClean="0"/>
              <a:t>E’ stata introdotta la </a:t>
            </a:r>
            <a:r>
              <a:rPr lang="it-IT" sz="1800" dirty="0" err="1" smtClean="0"/>
              <a:t>lett</a:t>
            </a:r>
            <a:r>
              <a:rPr lang="it-IT" sz="1800" dirty="0" smtClean="0"/>
              <a:t>. b-bis) del comma 3</a:t>
            </a:r>
          </a:p>
          <a:p>
            <a:pPr marL="0" indent="0" algn="just">
              <a:buNone/>
            </a:pPr>
            <a:endParaRPr lang="it-IT" sz="1800" dirty="0"/>
          </a:p>
          <a:p>
            <a:pPr algn="just">
              <a:buFontTx/>
              <a:buChar char="-"/>
            </a:pPr>
            <a:r>
              <a:rPr lang="it-IT" sz="1600" i="1" dirty="0" smtClean="0"/>
              <a:t>“Sono </a:t>
            </a:r>
            <a:r>
              <a:rPr lang="it-IT" sz="1600" i="1" dirty="0"/>
              <a:t>aggiudicati esclusivamente sulla base del criterio dell'offerta economicamente più vantaggiosa individuata sulla base del miglior rapporto qualità/</a:t>
            </a:r>
            <a:r>
              <a:rPr lang="it-IT" sz="1600" i="1" dirty="0" smtClean="0"/>
              <a:t>prezzo:</a:t>
            </a:r>
          </a:p>
          <a:p>
            <a:pPr algn="just">
              <a:buFontTx/>
              <a:buChar char="-"/>
            </a:pPr>
            <a:r>
              <a:rPr lang="it-IT" sz="1600" i="1" dirty="0" smtClean="0"/>
              <a:t>a</a:t>
            </a:r>
            <a:r>
              <a:rPr lang="it-IT" sz="1600" i="1" dirty="0"/>
              <a:t>) i contratti relativi ai servizi sociali e di ristorazione ospedaliera, assistenziale e scolastica, nonché ai servizi ad alta intensità di manodopera, come definiti all'articolo 50, comma 1, fatti salvi gli affidamenti ai sensi dell'articolo 36, comma 2, lettera a)</a:t>
            </a:r>
            <a:r>
              <a:rPr lang="it-IT" sz="1600" i="1" dirty="0" smtClean="0"/>
              <a:t>;</a:t>
            </a:r>
          </a:p>
          <a:p>
            <a:pPr algn="just">
              <a:buFontTx/>
              <a:buChar char="-"/>
            </a:pPr>
            <a:r>
              <a:rPr lang="it-IT" sz="1600" i="1" dirty="0" smtClean="0"/>
              <a:t>b</a:t>
            </a:r>
            <a:r>
              <a:rPr lang="it-IT" sz="1600" i="1" dirty="0"/>
              <a:t>) i contratti relativi all'affidamento dei servizi di ingegneria e architettura e degli altri servizi di natura tecnica e intellettuale di importo pari o superiore a 40.000 euro; </a:t>
            </a:r>
            <a:endParaRPr lang="it-IT" sz="1600" i="1" dirty="0" smtClean="0"/>
          </a:p>
          <a:p>
            <a:pPr algn="just">
              <a:buFontTx/>
              <a:buChar char="-"/>
            </a:pPr>
            <a:r>
              <a:rPr lang="it-IT" sz="1600" b="1" i="1" dirty="0" smtClean="0"/>
              <a:t>b</a:t>
            </a:r>
            <a:r>
              <a:rPr lang="it-IT" sz="1600" b="1" i="1" dirty="0"/>
              <a:t>-bis) i contratti di servizi e le forniture di importo pari o superiore a 40.000 euro caratterizzati da notevole contenuto tecnologico o che hanno un carattere </a:t>
            </a:r>
            <a:r>
              <a:rPr lang="it-IT" sz="1600" b="1" i="1" dirty="0" smtClean="0"/>
              <a:t>innovativo”</a:t>
            </a:r>
            <a:endParaRPr lang="it-IT" sz="1600" b="1"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1381975"/>
      </p:ext>
    </p:extLst>
  </p:cSld>
  <p:clrMapOvr>
    <a:masterClrMapping/>
  </p:clrMapOvr>
  <p:timing>
    <p:tnLst>
      <p:par>
        <p:cTn xmlns:p14="http://schemas.microsoft.com/office/powerpoint/2010/mai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stato modificato il comma 4</a:t>
            </a:r>
          </a:p>
          <a:p>
            <a:pPr marL="0" indent="0">
              <a:buNone/>
            </a:pPr>
            <a:endParaRPr lang="it-IT" sz="1800" dirty="0" smtClean="0"/>
          </a:p>
          <a:p>
            <a:pPr>
              <a:buFontTx/>
              <a:buChar char="-"/>
            </a:pPr>
            <a:r>
              <a:rPr lang="it-IT" sz="1600" dirty="0" smtClean="0"/>
              <a:t>“Può </a:t>
            </a:r>
            <a:r>
              <a:rPr lang="it-IT" sz="1600" dirty="0"/>
              <a:t>essere utilizzato il criterio del minor </a:t>
            </a:r>
            <a:r>
              <a:rPr lang="it-IT" sz="1600" dirty="0" smtClean="0"/>
              <a:t>prezzo:</a:t>
            </a:r>
          </a:p>
          <a:p>
            <a:pPr>
              <a:buFontTx/>
              <a:buChar char="-"/>
            </a:pPr>
            <a:r>
              <a:rPr lang="it-IT" sz="1600" strike="sngStrike" dirty="0" smtClean="0"/>
              <a:t>a</a:t>
            </a:r>
            <a:r>
              <a:rPr lang="it-IT" sz="1600" strike="sngStrike" dirty="0"/>
              <a:t>) fermo restando quanto previsto dall’articolo 36, comma 2, lettera d), per i lavori di importo pari o inferiore a 2.000.000 di euro, quando l'affidamento dei lavori avviene con procedure ordinarie, sulla base del progetto esecutivo; in tali ipotesi, qualora la stazione appaltante applichi l'esclusione automatica, la stessa ha l'obbligo di ricorrere alle procedure di cui all'articolo 97, commi 2 e 8; </a:t>
            </a:r>
          </a:p>
          <a:p>
            <a:pPr>
              <a:buFont typeface="Wingdings" charset="2"/>
              <a:buChar char="Ø"/>
            </a:pPr>
            <a:r>
              <a:rPr lang="it-IT" sz="1600" dirty="0" smtClean="0"/>
              <a:t>b</a:t>
            </a:r>
            <a:r>
              <a:rPr lang="it-IT" sz="1600" dirty="0"/>
              <a:t>) per i servizi e le forniture con caratteristiche standardizzate o le cui condizioni sono definite dal mercato, </a:t>
            </a:r>
            <a:r>
              <a:rPr lang="it-IT" sz="1600" b="1" dirty="0"/>
              <a:t>fatta eccezione per i servizi ad alta intensità di manodopera di cui al comma 3, lettera a)</a:t>
            </a:r>
            <a:r>
              <a:rPr lang="it-IT" sz="1600" dirty="0"/>
              <a:t>; </a:t>
            </a:r>
          </a:p>
          <a:p>
            <a:pPr>
              <a:buFont typeface="Wingdings" charset="2"/>
              <a:buChar char="Ø"/>
            </a:pPr>
            <a:r>
              <a:rPr lang="it-IT" sz="1600" strike="sngStrike" dirty="0" smtClean="0"/>
              <a:t>c</a:t>
            </a:r>
            <a:r>
              <a:rPr lang="it-IT" sz="1600" strike="sngStrike" dirty="0"/>
              <a:t>) per i servizi e le forniture di importo fino a 40.000 euro, nonché per i servizi e le forniture di importo pari o superiore a 40.000 euro e sino alla soglia di cui all’articolo 35 solo se caratterizzati da elevata ripetitività, fatta eccezione per quelli di notevole contenuto tecnologico o che hanno un carattere </a:t>
            </a:r>
            <a:r>
              <a:rPr lang="it-IT" sz="1600" strike="sngStrike" dirty="0" smtClean="0"/>
              <a:t>innovativo”</a:t>
            </a:r>
            <a:endParaRPr lang="it-IT" sz="1600" strike="sngStrike"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492427402"/>
      </p:ext>
    </p:extLst>
  </p:cSld>
  <p:clrMapOvr>
    <a:masterClrMapping/>
  </p:clrMapOvr>
  <p:timing>
    <p:tnLst>
      <p:par>
        <p:cTn xmlns:p14="http://schemas.microsoft.com/office/powerpoint/2010/mai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Rimane sempre in vigore il successivo comma 5 dell’art. 95 secondo il quale</a:t>
            </a:r>
          </a:p>
          <a:p>
            <a:pPr>
              <a:buFontTx/>
              <a:buChar char="-"/>
            </a:pPr>
            <a:endParaRPr lang="it-IT" sz="1800" dirty="0" smtClean="0"/>
          </a:p>
          <a:p>
            <a:pPr>
              <a:buFontTx/>
              <a:buChar char="-"/>
            </a:pPr>
            <a:r>
              <a:rPr lang="it-IT" sz="1800" dirty="0" smtClean="0"/>
              <a:t>“</a:t>
            </a:r>
            <a:r>
              <a:rPr lang="it-IT" sz="1800" i="1" dirty="0" smtClean="0"/>
              <a:t>Le </a:t>
            </a:r>
            <a:r>
              <a:rPr lang="it-IT" sz="1800" i="1" dirty="0"/>
              <a:t>stazioni appaltanti che dispongono l'aggiudicazione ai sensi del comma 4 ne danno adeguata motivazione e indicano nel bando di gara il criterio applicato per selezionare la migliore </a:t>
            </a:r>
            <a:r>
              <a:rPr lang="it-IT" sz="1800" i="1" dirty="0" smtClean="0"/>
              <a:t>offerta</a:t>
            </a:r>
            <a:r>
              <a:rPr lang="it-IT" sz="1800" dirty="0" smtClean="0"/>
              <a:t>”</a:t>
            </a:r>
          </a:p>
          <a:p>
            <a:pPr>
              <a:buFontTx/>
              <a:buChar char="-"/>
            </a:pPr>
            <a:endParaRPr lang="it-IT" sz="1800" dirty="0"/>
          </a:p>
          <a:p>
            <a:pPr>
              <a:buFontTx/>
              <a:buChar char="-"/>
            </a:pPr>
            <a:r>
              <a:rPr lang="it-IT" sz="1800" dirty="0" smtClean="0"/>
              <a:t>Di conseguenza:</a:t>
            </a:r>
          </a:p>
          <a:p>
            <a:pPr>
              <a:buFontTx/>
              <a:buChar char="-"/>
            </a:pPr>
            <a:endParaRPr lang="it-IT" sz="1800" dirty="0" smtClean="0"/>
          </a:p>
          <a:p>
            <a:pPr>
              <a:buFontTx/>
              <a:buChar char="-"/>
            </a:pPr>
            <a:r>
              <a:rPr lang="it-IT" sz="1800" dirty="0" smtClean="0"/>
              <a:t>a) per gli appalti affidati secondo le procedure di cui all’art. 36 del Codice vi è piena discrezionalità nella scelta del criterio di aggiudicazione (salvo i casi previsti dall’art. 95 comma 3 del Codice)</a:t>
            </a:r>
            <a:endParaRPr lang="it-IT" sz="1800" dirty="0"/>
          </a:p>
          <a:p>
            <a:pPr>
              <a:buFontTx/>
              <a:buChar char="-"/>
            </a:pPr>
            <a:r>
              <a:rPr lang="it-IT" sz="1800" dirty="0"/>
              <a:t>b</a:t>
            </a:r>
            <a:r>
              <a:rPr lang="it-IT" sz="1800" dirty="0" smtClean="0"/>
              <a:t>) per gli appalti affidati al di fuori delle ipotesi di cui all’art. 36 del Codice sussiste ancora la preferenza per il criterio dell’offerta economicamente più vantaggiosa</a:t>
            </a:r>
          </a:p>
          <a:p>
            <a:pPr>
              <a:buFontTx/>
              <a:buChar char="-"/>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19573168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29 (Principi in materia di trasparenza)</a:t>
            </a:r>
          </a:p>
          <a:p>
            <a:pPr marL="0" indent="0" algn="ctr">
              <a:buNone/>
            </a:pPr>
            <a:r>
              <a:rPr lang="it-IT" sz="1800" dirty="0"/>
              <a:t>Art. 29 comma 1</a:t>
            </a:r>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r>
              <a:rPr lang="it-IT" sz="1800" dirty="0" smtClean="0"/>
              <a:t> Il legislatore abroga la parte in cui:</a:t>
            </a:r>
          </a:p>
          <a:p>
            <a:pPr>
              <a:buFontTx/>
              <a:buChar char="-"/>
            </a:pPr>
            <a:endParaRPr lang="it-IT" sz="1800" dirty="0" smtClean="0"/>
          </a:p>
          <a:p>
            <a:pPr>
              <a:buFontTx/>
              <a:buChar char="-"/>
            </a:pPr>
            <a:r>
              <a:rPr lang="it-IT" sz="1800" dirty="0" smtClean="0"/>
              <a:t>era previsto che l’amministrazione dovesse pubblicare e comunicare al concorrente il provvedimento di ammissione o di esclusione</a:t>
            </a:r>
          </a:p>
          <a:p>
            <a:pPr>
              <a:buFontTx/>
              <a:buChar char="-"/>
            </a:pPr>
            <a:endParaRPr lang="it-IT" dirty="0" smtClean="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9236410"/>
      </p:ext>
    </p:extLst>
  </p:cSld>
  <p:clrMapOvr>
    <a:masterClrMapping/>
  </p:clrMapOvr>
  <p:timing>
    <p:tnLst>
      <p:par>
        <p:cTn xmlns:p14="http://schemas.microsoft.com/office/powerpoint/2010/mai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 procedura di verifica dell’anomalia dell’offerta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00814917"/>
      </p:ext>
    </p:extLst>
  </p:cSld>
  <p:clrMapOvr>
    <a:masterClrMapping/>
  </p:clrMapOvr>
  <p:timing>
    <p:tnLst>
      <p:par>
        <p:cTn xmlns:p14="http://schemas.microsoft.com/office/powerpoint/2010/mai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Art. 97. (Offerte anormalmente basse</a:t>
            </a:r>
            <a:r>
              <a:rPr lang="it-IT" sz="1800" dirty="0" smtClean="0"/>
              <a:t>)</a:t>
            </a:r>
          </a:p>
          <a:p>
            <a:pPr algn="just">
              <a:buFont typeface="Wingdings" charset="2"/>
              <a:buChar char="Ø"/>
            </a:pPr>
            <a:endParaRPr lang="it-IT" sz="1800" dirty="0" smtClean="0"/>
          </a:p>
          <a:p>
            <a:pPr algn="just">
              <a:buFont typeface="Wingdings" charset="2"/>
              <a:buChar char="Ø"/>
            </a:pPr>
            <a:r>
              <a:rPr lang="it-IT" sz="1800" dirty="0" smtClean="0"/>
              <a:t>La legge 55/2019 ha cambiato il sistema di determinazione della soglia di anomalia</a:t>
            </a:r>
          </a:p>
          <a:p>
            <a:pPr algn="just">
              <a:buFont typeface="Wingdings" charset="2"/>
              <a:buChar char="Ø"/>
            </a:pPr>
            <a:endParaRPr lang="it-IT" sz="1800" dirty="0"/>
          </a:p>
          <a:p>
            <a:pPr algn="just">
              <a:buFontTx/>
              <a:buChar char="-"/>
            </a:pPr>
            <a:r>
              <a:rPr lang="it-IT" sz="1800" dirty="0" smtClean="0"/>
              <a:t>Il calcolo cambia a seconda del numero delle offerte ammesse (pari o superiore a 15 ovvero inferiori a 15)</a:t>
            </a:r>
          </a:p>
          <a:p>
            <a:pPr algn="just">
              <a:buFontTx/>
              <a:buChar char="-"/>
            </a:pPr>
            <a:endParaRPr lang="it-IT" sz="1800" dirty="0"/>
          </a:p>
          <a:p>
            <a:pPr algn="just">
              <a:buFontTx/>
              <a:buChar char="-"/>
            </a:pPr>
            <a:r>
              <a:rPr lang="it-IT" sz="1800" dirty="0" smtClean="0"/>
              <a:t>E’ previsto un numero minimo di offerte anche per il calcolo dell’anomalia in caso di criterio dell’offerta economicamente più vantaggiosa</a:t>
            </a:r>
          </a:p>
          <a:p>
            <a:pPr algn="just">
              <a:buFontTx/>
              <a:buChar char="-"/>
            </a:pPr>
            <a:endParaRPr lang="it-IT" sz="1800" dirty="0"/>
          </a:p>
          <a:p>
            <a:pPr algn="just">
              <a:buFontTx/>
              <a:buChar char="-"/>
            </a:pPr>
            <a:r>
              <a:rPr lang="it-IT" sz="1800" dirty="0" smtClean="0"/>
              <a:t>E’ previsto l’obbligo di utilizzo dell’esclusione automatica dell’offerta anomala in caso di: appalti di importo inferiore alla soglia che non presentino carattere transfrontaliero; in caso di utilizzo del criterio del prezzo più basso; in caso di almeno 10 offerte ammesse</a:t>
            </a:r>
          </a:p>
          <a:p>
            <a:pPr algn="just">
              <a:buFont typeface="Wingdings" charset="2"/>
              <a:buChar char="Ø"/>
            </a:pPr>
            <a:endParaRPr lang="it-IT" sz="1800" dirty="0"/>
          </a:p>
          <a:p>
            <a:pPr algn="just">
              <a:buFont typeface="Wingdings" charset="2"/>
              <a:buChar char="Ø"/>
            </a:pPr>
            <a:endParaRPr lang="it-IT" dirty="0" smtClean="0"/>
          </a:p>
          <a:p>
            <a:pPr algn="just">
              <a:buFont typeface="Wingdings" charset="2"/>
              <a:buChar char="Ø"/>
            </a:pPr>
            <a:endParaRPr lang="it-IT" dirty="0" smtClean="0"/>
          </a:p>
          <a:p>
            <a:pPr algn="just">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16163706"/>
      </p:ext>
    </p:extLst>
  </p:cSld>
  <p:clrMapOvr>
    <a:masterClrMapping/>
  </p:clrMapOvr>
  <p:timing>
    <p:tnLst>
      <p:par>
        <p:cTn xmlns:p14="http://schemas.microsoft.com/office/powerpoint/2010/main" id="1" dur="indefinite" restart="never" nodeType="tmRoot"/>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a:buFont typeface="Wingdings" charset="2"/>
              <a:buChar char="Ø"/>
            </a:pPr>
            <a:r>
              <a:rPr lang="it-IT" sz="1800" dirty="0" smtClean="0"/>
              <a:t> In relazione al calcolo della soglia il comma 2 prevede</a:t>
            </a:r>
          </a:p>
          <a:p>
            <a:pPr>
              <a:buFont typeface="Wingdings" charset="2"/>
              <a:buChar char="Ø"/>
            </a:pPr>
            <a:endParaRPr lang="it-IT" sz="1800" dirty="0" smtClean="0"/>
          </a:p>
          <a:p>
            <a:pPr>
              <a:buFontTx/>
              <a:buChar char="-"/>
            </a:pPr>
            <a:r>
              <a:rPr lang="it-IT" sz="1800" i="1" dirty="0" smtClean="0"/>
              <a:t>“ </a:t>
            </a:r>
            <a:r>
              <a:rPr lang="it-IT" sz="1800" b="1" i="1" dirty="0" smtClean="0"/>
              <a:t>Quando </a:t>
            </a:r>
            <a:r>
              <a:rPr lang="it-IT" sz="1800" b="1" i="1" dirty="0"/>
              <a:t>il criterio di aggiudicazione è quello del prezzo più basso e il numero delle offerte ammesse è pari o superiore a 15, la congruità delle offerte è valutata sulle offerte che presentano un ribasso pari o superiore ad una soglia di anomalia determinata; al fine di non rendere predeterminabili dagli offerenti i parametri di riferimento per il calcolo della soglia di anomalia, il RUP o la commissione giudicatrice procedono come segue</a:t>
            </a:r>
            <a:r>
              <a:rPr lang="it-IT" sz="1800" b="1" i="1" dirty="0" smtClean="0"/>
              <a:t>:</a:t>
            </a:r>
          </a:p>
          <a:p>
            <a:pPr>
              <a:buFontTx/>
              <a:buChar char="-"/>
            </a:pPr>
            <a:endParaRPr lang="it-IT" sz="1800" b="1" i="1" dirty="0" smtClean="0"/>
          </a:p>
          <a:p>
            <a:pPr>
              <a:buFontTx/>
              <a:buChar char="-"/>
            </a:pPr>
            <a:r>
              <a:rPr lang="it-IT" sz="1800" b="1" i="1" dirty="0" smtClean="0"/>
              <a:t>a</a:t>
            </a:r>
            <a:r>
              <a:rPr lang="it-IT" sz="1800" b="1" i="1" dirty="0"/>
              <a:t>) calcolo della somma e della media aritmetica dei ribassi percentuali di tutte le offerte ammesse, con esclusione del dieci per cento, arrotondato all'unità superiore, rispettivamente delle offerte di maggior ribasso e quelle di minor ribasso; le offerte aventi un uguale valore di ribasso sono prese in considerazione distintamente nei loro singoli valori; qualora, nell’effettuare il calcolo del dieci per cento, siano presenti una o più offerte di eguale valore rispetto alle offerte da accantonare, dette offerte sono altresì da accantonare</a:t>
            </a:r>
            <a:r>
              <a:rPr lang="it-IT" sz="1800" b="1" i="1" dirty="0" smtClean="0"/>
              <a:t>;</a:t>
            </a:r>
          </a:p>
          <a:p>
            <a:pPr>
              <a:buFontTx/>
              <a:buChar char="-"/>
            </a:pPr>
            <a:r>
              <a:rPr lang="it-IT" sz="1800" dirty="0" smtClean="0"/>
              <a:t>                                                                               SEGUE…..</a:t>
            </a:r>
            <a:endParaRPr lang="it-IT" sz="1800" dirty="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714032195"/>
      </p:ext>
    </p:extLst>
  </p:cSld>
  <p:clrMapOvr>
    <a:masterClrMapping/>
  </p:clrMapOvr>
  <p:timing>
    <p:tnLst>
      <p:par>
        <p:cTn xmlns:p14="http://schemas.microsoft.com/office/powerpoint/2010/main" id="1" dur="indefinite" restart="never" nodeType="tmRoot"/>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i="1" dirty="0" smtClean="0"/>
              <a:t>“</a:t>
            </a:r>
            <a:r>
              <a:rPr lang="it-IT" sz="1800" b="1" i="1" dirty="0" smtClean="0"/>
              <a:t>b</a:t>
            </a:r>
            <a:r>
              <a:rPr lang="it-IT" sz="1800" b="1" i="1" dirty="0"/>
              <a:t>) calcolo dello scarto medio aritmetico dei ribassi percentuali che superano la media calcolata ai sensi della lettera a)</a:t>
            </a:r>
            <a:r>
              <a:rPr lang="it-IT" sz="1800" b="1" i="1" dirty="0" smtClean="0"/>
              <a:t>;</a:t>
            </a:r>
          </a:p>
          <a:p>
            <a:pPr>
              <a:buFontTx/>
              <a:buChar char="-"/>
            </a:pPr>
            <a:endParaRPr lang="it-IT" sz="1800" b="1" i="1" dirty="0"/>
          </a:p>
          <a:p>
            <a:pPr>
              <a:buFontTx/>
              <a:buChar char="-"/>
            </a:pPr>
            <a:r>
              <a:rPr lang="it-IT" sz="1800" b="1" i="1" dirty="0" smtClean="0"/>
              <a:t>c</a:t>
            </a:r>
            <a:r>
              <a:rPr lang="it-IT" sz="1800" b="1" i="1" dirty="0"/>
              <a:t>) calcolo della soglia come somma della media aritmetica e dello scarto medio aritmetico dei ribassi di cui alla lettera b)</a:t>
            </a:r>
            <a:r>
              <a:rPr lang="it-IT" sz="1800" b="1" i="1" dirty="0" smtClean="0"/>
              <a:t>;</a:t>
            </a:r>
          </a:p>
          <a:p>
            <a:pPr>
              <a:buFontTx/>
              <a:buChar char="-"/>
            </a:pPr>
            <a:endParaRPr lang="it-IT" sz="1800" b="1" i="1" dirty="0"/>
          </a:p>
          <a:p>
            <a:pPr>
              <a:buFontTx/>
              <a:buChar char="-"/>
            </a:pPr>
            <a:r>
              <a:rPr lang="it-IT" sz="1800" b="1" i="1" dirty="0" smtClean="0"/>
              <a:t>d</a:t>
            </a:r>
            <a:r>
              <a:rPr lang="it-IT" sz="1800" b="1" i="1" dirty="0"/>
              <a:t>) la soglia calcolata alla lettera c) viene decrementata di un valore percentuale pari al prodotto delle prime due cifre dopo la virgola della somma dei ribassi di cui alla lettera a) applicato allo scarto medio aritmetico di cui alla lettera b</a:t>
            </a:r>
            <a:r>
              <a:rPr lang="it-IT" sz="1800" b="1" i="1" dirty="0" smtClean="0"/>
              <a:t>)”.</a:t>
            </a:r>
            <a:endParaRPr lang="it-IT" sz="1800" b="1"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82091090"/>
      </p:ext>
    </p:extLst>
  </p:cSld>
  <p:clrMapOvr>
    <a:masterClrMapping/>
  </p:clrMapOvr>
  <p:timing>
    <p:tnLst>
      <p:par>
        <p:cTn xmlns:p14="http://schemas.microsoft.com/office/powerpoint/2010/mai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In relazione al calcolo della soglia il comma 2 </a:t>
            </a:r>
            <a:r>
              <a:rPr lang="it-IT" sz="1800" dirty="0" smtClean="0"/>
              <a:t>bis prevede</a:t>
            </a:r>
            <a:endParaRPr lang="it-IT" sz="1800" dirty="0"/>
          </a:p>
          <a:p>
            <a:pPr marL="0" indent="0">
              <a:buNone/>
            </a:pPr>
            <a:endParaRPr lang="it-IT" sz="1800" dirty="0" smtClean="0"/>
          </a:p>
          <a:p>
            <a:pPr>
              <a:buFontTx/>
              <a:buChar char="-"/>
            </a:pPr>
            <a:r>
              <a:rPr lang="it-IT" sz="1800" i="1" dirty="0" smtClean="0"/>
              <a:t>“</a:t>
            </a:r>
            <a:r>
              <a:rPr lang="it-IT" sz="1800" b="1" i="1" dirty="0" smtClean="0"/>
              <a:t>Quando </a:t>
            </a:r>
            <a:r>
              <a:rPr lang="it-IT" sz="1800" b="1" i="1" dirty="0"/>
              <a:t>il criterio di aggiudicazione è quello del prezzo più basso e il numero delle offerte ammesse è inferiore a 15, la congruità delle offerte è valutata sulle offerte che presentano un ribasso pari o superiore ad una soglia di anomalia determinata; ai fini della determinazione della congruità delle offerte, al fine di non rendere predeterminabili dagli offerenti i parametri di riferimento per il calcolo della soglia di anomalia, il RUP o la commissione giudicatrice procedono come segue</a:t>
            </a:r>
            <a:r>
              <a:rPr lang="it-IT" sz="1800" b="1" i="1" dirty="0" smtClean="0"/>
              <a:t>:</a:t>
            </a:r>
          </a:p>
          <a:p>
            <a:pPr>
              <a:buFontTx/>
              <a:buChar char="-"/>
            </a:pPr>
            <a:endParaRPr lang="it-IT" sz="1800" b="1" i="1" dirty="0" smtClean="0"/>
          </a:p>
          <a:p>
            <a:pPr>
              <a:buFontTx/>
              <a:buChar char="-"/>
            </a:pPr>
            <a:r>
              <a:rPr lang="it-IT" sz="1800" b="1" i="1" dirty="0" smtClean="0"/>
              <a:t>a</a:t>
            </a:r>
            <a:r>
              <a:rPr lang="it-IT" sz="1800" b="1" i="1" dirty="0"/>
              <a:t>) calcolo della media aritmetica dei ribassi percentuali di tutte le offerte ammesse, con esclusione del dieci per cento, arrotondato all'unità superiore, rispettivamente delle offerte di maggior ribasso e quelle di minor ribasso; le offerte aventi un uguale valore di ribasso sono prese in considerazione distintamente nei loro singoli valori; qualora, nell’effettuare il calcolo del dieci per cento, siano presenti una o più offerte di eguale valore rispetto alle offerte da accantonare, dette offerte sono altresì da </a:t>
            </a:r>
            <a:r>
              <a:rPr lang="it-IT" sz="1800" b="1" i="1" dirty="0" smtClean="0"/>
              <a:t>accantonare”     </a:t>
            </a:r>
            <a:r>
              <a:rPr lang="it-IT" sz="1800" i="1" dirty="0" smtClean="0"/>
              <a:t>                                                    </a:t>
            </a:r>
            <a:r>
              <a:rPr lang="it-IT" sz="1800" dirty="0" smtClean="0"/>
              <a:t>SEGUE…….</a:t>
            </a:r>
            <a:endParaRPr lang="it-IT" sz="1800" dirty="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25039614"/>
      </p:ext>
    </p:extLst>
  </p:cSld>
  <p:clrMapOvr>
    <a:masterClrMapping/>
  </p:clrMapOvr>
  <p:timing>
    <p:tnLst>
      <p:par>
        <p:cTn xmlns:p14="http://schemas.microsoft.com/office/powerpoint/2010/mai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i="1" dirty="0" smtClean="0"/>
              <a:t>“</a:t>
            </a:r>
            <a:r>
              <a:rPr lang="it-IT" sz="1800" b="1" i="1" dirty="0" smtClean="0"/>
              <a:t>b</a:t>
            </a:r>
            <a:r>
              <a:rPr lang="it-IT" sz="1800" b="1" i="1" dirty="0"/>
              <a:t>) calcolo dello scarto medio aritmetico dei ribassi percentuali che superano la media calcolata ai sensi della lettera a)</a:t>
            </a:r>
            <a:r>
              <a:rPr lang="it-IT" sz="1800" b="1" i="1" dirty="0" smtClean="0"/>
              <a:t>;</a:t>
            </a:r>
          </a:p>
          <a:p>
            <a:pPr>
              <a:buFontTx/>
              <a:buChar char="-"/>
            </a:pPr>
            <a:endParaRPr lang="it-IT" sz="1800" b="1" i="1" dirty="0"/>
          </a:p>
          <a:p>
            <a:pPr>
              <a:buFontTx/>
              <a:buChar char="-"/>
            </a:pPr>
            <a:r>
              <a:rPr lang="it-IT" sz="1800" b="1" i="1" dirty="0" smtClean="0"/>
              <a:t>c</a:t>
            </a:r>
            <a:r>
              <a:rPr lang="it-IT" sz="1800" b="1" i="1" dirty="0"/>
              <a:t>) calcolo del rapporto tra lo scarto medio aritmetico di cui alla lettera b) e la media aritmetica di cui alla lettera a)</a:t>
            </a:r>
            <a:r>
              <a:rPr lang="it-IT" sz="1800" b="1" i="1" dirty="0" smtClean="0"/>
              <a:t>;</a:t>
            </a:r>
          </a:p>
          <a:p>
            <a:pPr>
              <a:buFontTx/>
              <a:buChar char="-"/>
            </a:pPr>
            <a:endParaRPr lang="it-IT" sz="1800" b="1" i="1" dirty="0"/>
          </a:p>
          <a:p>
            <a:pPr>
              <a:buFontTx/>
              <a:buChar char="-"/>
            </a:pPr>
            <a:r>
              <a:rPr lang="it-IT" sz="1800" b="1" i="1" dirty="0" smtClean="0"/>
              <a:t>d</a:t>
            </a:r>
            <a:r>
              <a:rPr lang="it-IT" sz="1800" b="1" i="1" dirty="0"/>
              <a:t>) se il rapporto di cui alla lettera c) è pari o inferiore a 0,15, la soglia di anomalia è pari al valore della media aritmetica di cui alla lettera a) incrementata del 20 per cento della medesima media aritmetica)</a:t>
            </a:r>
            <a:r>
              <a:rPr lang="it-IT" sz="1800" b="1" i="1" dirty="0" smtClean="0"/>
              <a:t>;</a:t>
            </a:r>
          </a:p>
          <a:p>
            <a:pPr>
              <a:buFontTx/>
              <a:buChar char="-"/>
            </a:pPr>
            <a:endParaRPr lang="it-IT" sz="1800" b="1" i="1" dirty="0"/>
          </a:p>
          <a:p>
            <a:pPr>
              <a:buFontTx/>
              <a:buChar char="-"/>
            </a:pPr>
            <a:r>
              <a:rPr lang="it-IT" sz="1800" b="1" i="1" dirty="0" smtClean="0"/>
              <a:t>e</a:t>
            </a:r>
            <a:r>
              <a:rPr lang="it-IT" sz="1800" b="1" i="1" dirty="0"/>
              <a:t>) se il rapporto di cui alla lettera c) è superiore a 0,15 la soglia di anomalia è calcolata come somma della media aritmetica di cui alla lettera a) e dello scarto medio aritmetico di cui alla lettera b</a:t>
            </a:r>
            <a:r>
              <a:rPr lang="it-IT" sz="1800" b="1" i="1" dirty="0" smtClean="0"/>
              <a:t>)”</a:t>
            </a:r>
            <a:endParaRPr lang="it-IT" sz="1800" b="1"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40178300"/>
      </p:ext>
    </p:extLst>
  </p:cSld>
  <p:clrMapOvr>
    <a:masterClrMapping/>
  </p:clrMapOvr>
  <p:timing>
    <p:tnLst>
      <p:par>
        <p:cTn xmlns:p14="http://schemas.microsoft.com/office/powerpoint/2010/main" id="1" dur="indefinite" restart="never" nodeType="tmRoot"/>
      </p:par>
    </p:tnLst>
  </p:timing>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Il comma 2 ter prevede inoltre che le modalità di calcolo potranno essere cambiate dal MIT</a:t>
            </a:r>
          </a:p>
          <a:p>
            <a:pPr>
              <a:buFont typeface="Wingdings" charset="2"/>
              <a:buChar char="Ø"/>
            </a:pPr>
            <a:endParaRPr lang="it-IT" sz="1800" dirty="0"/>
          </a:p>
          <a:p>
            <a:pPr>
              <a:buFontTx/>
              <a:buChar char="-"/>
            </a:pPr>
            <a:r>
              <a:rPr lang="it-IT" sz="1800" dirty="0" smtClean="0"/>
              <a:t>“</a:t>
            </a:r>
            <a:r>
              <a:rPr lang="it-IT" sz="1800" b="1" i="1" dirty="0" smtClean="0"/>
              <a:t>Al </a:t>
            </a:r>
            <a:r>
              <a:rPr lang="it-IT" sz="1800" b="1" i="1" dirty="0"/>
              <a:t>fine di non rendere nel tempo predeterminabili dagli offerenti i parametri di riferimento per il calcolo della soglia di anomalia, il Ministero delle infrastrutture e dei trasporti può procedere con decreto alla rideterminazione delle modalità di calcolo per l’individuazione della soglia di </a:t>
            </a:r>
            <a:r>
              <a:rPr lang="it-IT" sz="1800" b="1" i="1" dirty="0" smtClean="0"/>
              <a:t>anomalia”</a:t>
            </a:r>
          </a:p>
          <a:p>
            <a:pPr>
              <a:buFontTx/>
              <a:buChar char="-"/>
            </a:pP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01196535"/>
      </p:ext>
    </p:extLst>
  </p:cSld>
  <p:clrMapOvr>
    <a:masterClrMapping/>
  </p:clrMapOvr>
  <p:timing>
    <p:tnLst>
      <p:par>
        <p:cTn xmlns:p14="http://schemas.microsoft.com/office/powerpoint/2010/main" id="1" dur="indefinite" restart="never" nodeType="tmRoot"/>
      </p:par>
    </p:tnLst>
  </p:timing>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a:t>
            </a:r>
            <a:r>
              <a:rPr lang="it-IT" sz="1800" dirty="0"/>
              <a:t>Ministero delle </a:t>
            </a:r>
            <a:r>
              <a:rPr lang="it-IT" sz="1800" dirty="0" smtClean="0"/>
              <a:t>Infrastrutture </a:t>
            </a:r>
            <a:r>
              <a:rPr lang="it-IT" sz="1800" dirty="0"/>
              <a:t>ha chiarito la portata del calcolo per la determinazione della soglia di anomalia </a:t>
            </a:r>
            <a:r>
              <a:rPr lang="it-IT" sz="1800" b="1" u="sng" dirty="0"/>
              <a:t>con Nota esplicativa del </a:t>
            </a:r>
            <a:r>
              <a:rPr lang="it-IT" sz="1800" b="1" u="sng" dirty="0" smtClean="0"/>
              <a:t>5.07.2019</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La giurisprudenza conferma le conculsioni a cui sono giunte le </a:t>
            </a:r>
            <a:r>
              <a:rPr lang="it-IT" sz="1800" dirty="0"/>
              <a:t>note esplicative del </a:t>
            </a:r>
            <a:r>
              <a:rPr lang="it-IT" sz="1800" dirty="0" smtClean="0"/>
              <a:t>MIT</a:t>
            </a:r>
            <a:r>
              <a:rPr lang="it-IT" sz="1800" dirty="0"/>
              <a:t> </a:t>
            </a:r>
            <a:r>
              <a:rPr lang="it-IT" sz="1800" dirty="0" smtClean="0"/>
              <a:t>(Tar </a:t>
            </a:r>
            <a:r>
              <a:rPr lang="it-IT" sz="1800" dirty="0"/>
              <a:t>Calabria , Catanzaro , </a:t>
            </a:r>
            <a:r>
              <a:rPr lang="it-IT" sz="1800" dirty="0"/>
              <a:t>Sez.I</a:t>
            </a:r>
            <a:r>
              <a:rPr lang="it-IT" sz="1800" dirty="0"/>
              <a:t>. </a:t>
            </a:r>
            <a:r>
              <a:rPr lang="it-IT" sz="1800" dirty="0" smtClean="0"/>
              <a:t>Ordinanza 16.09.2019 </a:t>
            </a:r>
            <a:r>
              <a:rPr lang="it-IT" sz="1800" dirty="0"/>
              <a:t>n.</a:t>
            </a:r>
            <a:r>
              <a:rPr lang="it-IT" sz="1800" dirty="0" smtClean="0"/>
              <a:t>363;TAR </a:t>
            </a:r>
            <a:r>
              <a:rPr lang="it-IT" sz="1800" dirty="0"/>
              <a:t>Lombardia – Milano, sezione I, </a:t>
            </a:r>
            <a:r>
              <a:rPr lang="it-IT" sz="1800" dirty="0" smtClean="0"/>
              <a:t>Ordinanza 25 </a:t>
            </a:r>
            <a:r>
              <a:rPr lang="it-IT" sz="1800" dirty="0"/>
              <a:t>luglio 2019, n. </a:t>
            </a:r>
            <a:r>
              <a:rPr lang="it-IT" sz="1800" dirty="0" smtClean="0"/>
              <a:t>937)</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465337017"/>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comma 3 viene integrato</a:t>
            </a:r>
          </a:p>
          <a:p>
            <a:pPr>
              <a:buFont typeface="Wingdings" charset="2"/>
              <a:buChar char="Ø"/>
            </a:pPr>
            <a:endParaRPr lang="it-IT" sz="1800" dirty="0" smtClean="0"/>
          </a:p>
          <a:p>
            <a:pPr>
              <a:buFontTx/>
              <a:buChar char="-"/>
            </a:pPr>
            <a:r>
              <a:rPr lang="it-IT" sz="1800" dirty="0" smtClean="0"/>
              <a:t>In caso di utilizzo del criterio dell’offerta economicamente più vantaggiosa la soglia di anomalia potrà essere calcolato soltanto in caso di ammissione di almeno 3 offerte.</a:t>
            </a:r>
          </a:p>
          <a:p>
            <a:pPr>
              <a:buFontTx/>
              <a:buChar char="-"/>
            </a:pPr>
            <a:endParaRPr lang="it-IT" sz="1800" dirty="0"/>
          </a:p>
          <a:p>
            <a:pPr>
              <a:buFontTx/>
              <a:buChar char="-"/>
            </a:pPr>
            <a:r>
              <a:rPr lang="it-IT" sz="1800" dirty="0" smtClean="0"/>
              <a:t>In ogni caso è sempre nella facoltà della stazione appaltante valutare qualsiasi offerta sospetta di anomalia</a:t>
            </a:r>
            <a:endParaRPr lang="it-IT" sz="1800" dirty="0"/>
          </a:p>
          <a:p>
            <a:pPr>
              <a:buFont typeface="Wingdings" charset="2"/>
              <a:buChar char="Ø"/>
            </a:pPr>
            <a:endParaRPr lang="it-IT" sz="1800" dirty="0" smtClean="0"/>
          </a:p>
          <a:p>
            <a:pPr>
              <a:buFontTx/>
              <a:buChar char="-"/>
            </a:pPr>
            <a:r>
              <a:rPr lang="it-IT" sz="1800" dirty="0" smtClean="0"/>
              <a:t>“</a:t>
            </a:r>
            <a:r>
              <a:rPr lang="it-IT" sz="1800" i="1" dirty="0" smtClean="0"/>
              <a:t>Quando </a:t>
            </a:r>
            <a:r>
              <a:rPr lang="it-IT" sz="1800" i="1" dirty="0"/>
              <a:t>il criterio di aggiudicazione è quello dell'offerta economicamente più vantaggiosa la congruità delle offerte è valutata sulle offerte che presentano sia i punti relativi al prezzo, sia la somma dei punti relativi agli altri elementi di valutazione, entrambi pari o superiori ai quattro quinti dei corrispondenti punti massimi previsti dal bando di gara</a:t>
            </a:r>
            <a:r>
              <a:rPr lang="it-IT" sz="1800" b="1" i="1" dirty="0"/>
              <a:t>. Il calcolo di cui al primo periodo è effettuato ove il numero delle offerte ammesse sia pari o superiore a tre. Si applica l'ultimo periodo del comma </a:t>
            </a:r>
            <a:r>
              <a:rPr lang="it-IT" sz="1800" b="1" i="1" dirty="0" smtClean="0"/>
              <a:t>6”</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05086049"/>
      </p:ext>
    </p:extLst>
  </p:cSld>
  <p:clrMapOvr>
    <a:masterClrMapping/>
  </p:clrMapOvr>
  <p:timing>
    <p:tnLst>
      <p:par>
        <p:cTn xmlns:p14="http://schemas.microsoft.com/office/powerpoint/2010/main" id="1" dur="indefinite" restart="never" nodeType="tmRoot"/>
      </p:par>
    </p:tnLst>
  </p:timing>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Anche il comma 3 bis viene integrato</a:t>
            </a:r>
          </a:p>
          <a:p>
            <a:pPr>
              <a:buFont typeface="Wingdings" charset="2"/>
              <a:buChar char="Ø"/>
            </a:pPr>
            <a:endParaRPr lang="it-IT" sz="1800" dirty="0"/>
          </a:p>
          <a:p>
            <a:pPr>
              <a:buFontTx/>
              <a:buChar char="-"/>
            </a:pPr>
            <a:r>
              <a:rPr lang="it-IT" sz="1800" dirty="0" smtClean="0"/>
              <a:t>In </a:t>
            </a:r>
            <a:r>
              <a:rPr lang="it-IT" sz="1800" dirty="0"/>
              <a:t>caso di utilizzo del criterio </a:t>
            </a:r>
            <a:r>
              <a:rPr lang="it-IT" sz="1800" dirty="0" smtClean="0"/>
              <a:t>del prezzo più basso la </a:t>
            </a:r>
            <a:r>
              <a:rPr lang="it-IT" sz="1800" dirty="0"/>
              <a:t>soglia di anomalia potrà essere calcolato soltanto in caso di ammissione di almeno </a:t>
            </a:r>
            <a:r>
              <a:rPr lang="it-IT" sz="1800" dirty="0" smtClean="0"/>
              <a:t>5 offerte.</a:t>
            </a:r>
          </a:p>
          <a:p>
            <a:pPr>
              <a:buFontTx/>
              <a:buChar char="-"/>
            </a:pPr>
            <a:endParaRPr lang="it-IT" sz="1800" dirty="0"/>
          </a:p>
          <a:p>
            <a:pPr>
              <a:buFontTx/>
              <a:buChar char="-"/>
            </a:pPr>
            <a:r>
              <a:rPr lang="it-IT" sz="1800" dirty="0" smtClean="0"/>
              <a:t>In </a:t>
            </a:r>
            <a:r>
              <a:rPr lang="it-IT" sz="1800" dirty="0"/>
              <a:t>ogni caso è sempre nella facoltà della stazione appaltante valutare qualsiasi offerta sospetta di </a:t>
            </a:r>
            <a:r>
              <a:rPr lang="it-IT" sz="1800" dirty="0" smtClean="0"/>
              <a:t>anomalia</a:t>
            </a:r>
          </a:p>
          <a:p>
            <a:pPr>
              <a:buFont typeface="Wingdings" charset="2"/>
              <a:buChar char="Ø"/>
            </a:pPr>
            <a:endParaRPr lang="it-IT" sz="1800" dirty="0"/>
          </a:p>
          <a:p>
            <a:pPr>
              <a:buFontTx/>
              <a:buChar char="-"/>
            </a:pPr>
            <a:r>
              <a:rPr lang="it-IT" sz="1800" dirty="0" smtClean="0"/>
              <a:t>“</a:t>
            </a:r>
            <a:r>
              <a:rPr lang="it-IT" sz="1800" b="1" i="1" dirty="0" smtClean="0"/>
              <a:t>Il </a:t>
            </a:r>
            <a:r>
              <a:rPr lang="it-IT" sz="1800" b="1" i="1" dirty="0"/>
              <a:t>calcolo di cui ai commi 2, 2 bis e 2-ter è effettuato </a:t>
            </a:r>
            <a:r>
              <a:rPr lang="it-IT" sz="1800" i="1" dirty="0"/>
              <a:t>ove il numero delle offerte ammesse sia pari o superiore a </a:t>
            </a:r>
            <a:r>
              <a:rPr lang="it-IT" sz="1800" i="1" dirty="0" smtClean="0"/>
              <a:t>cinque”</a:t>
            </a:r>
          </a:p>
          <a:p>
            <a:pPr>
              <a:buFontTx/>
              <a:buChar char="-"/>
            </a:pPr>
            <a:endParaRPr lang="it-IT" sz="1800" i="1" dirty="0"/>
          </a:p>
          <a:p>
            <a:pPr>
              <a:buFont typeface="Wingdings" charset="2"/>
              <a:buChar char="Ø"/>
            </a:pPr>
            <a:endParaRPr lang="it-IT" dirty="0" smtClean="0"/>
          </a:p>
          <a:p>
            <a:pPr>
              <a:buFont typeface="Wingdings" charset="2"/>
              <a:buChar char="Ø"/>
            </a:pPr>
            <a:endParaRPr lang="it-IT" dirty="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24804786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Art. </a:t>
            </a:r>
            <a:r>
              <a:rPr lang="it-IT" sz="1800" dirty="0"/>
              <a:t>29 (Principi in materia di trasparenza</a:t>
            </a:r>
            <a:r>
              <a:rPr lang="it-IT" sz="1800" dirty="0" smtClean="0"/>
              <a:t>)</a:t>
            </a:r>
          </a:p>
          <a:p>
            <a:pPr marL="0" indent="0" algn="ctr">
              <a:buNone/>
            </a:pPr>
            <a:r>
              <a:rPr lang="it-IT" sz="1800" dirty="0" smtClean="0"/>
              <a:t>Art. 29 comma 1</a:t>
            </a:r>
            <a:endParaRPr lang="it-IT" sz="1800" dirty="0"/>
          </a:p>
          <a:p>
            <a:pPr marL="0" indent="0">
              <a:buNone/>
            </a:pPr>
            <a:endParaRPr lang="it-IT" sz="1800" dirty="0" smtClean="0"/>
          </a:p>
          <a:p>
            <a:pPr>
              <a:buFontTx/>
              <a:buChar char="-"/>
            </a:pPr>
            <a:r>
              <a:rPr lang="it-IT" sz="1800" i="1" dirty="0" smtClean="0"/>
              <a:t>1</a:t>
            </a:r>
            <a:r>
              <a:rPr lang="it-IT" sz="1800" i="1" dirty="0"/>
              <a:t>. Tutti gli atti delle amministrazioni aggiudicatrici e degli enti aggiudicatori relativi alla programmazione di lavori, opere, servizi e forniture, nonché alle procedure per l'affidamento di appalti pubblici di servizi, forniture, lavori e opere, di concorsi pubblici di progettazione, di concorsi di idee e di concessioni, compresi quelli tra enti nell'ambito del settore pubblico di cui all'articolo 5, alla composizione della commissione giudicatrice e ai curricula dei suoi componenti, ove non considerati riservati ai sensi dell'articolo 53 ovvero secretati ai sensi dell'articolo 162, devono essere pubblicati e aggiornati sul profilo del committente, nella sezione “Amministrazione trasparente” con l'applicazione delle disposizioni di cui al decreto legislativo 14 marzo 2013, n. </a:t>
            </a:r>
            <a:r>
              <a:rPr lang="it-IT" sz="1800" i="1" dirty="0" smtClean="0"/>
              <a:t>33…</a:t>
            </a:r>
            <a:r>
              <a:rPr lang="it-IT" sz="1800" dirty="0" smtClean="0"/>
              <a:t>…SEGUE </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249619528"/>
      </p:ext>
    </p:extLst>
  </p:cSld>
  <p:clrMapOvr>
    <a:masterClrMapping/>
  </p:clrMapOvr>
  <p:timing>
    <p:tnLst>
      <p:par>
        <p:cTn xmlns:p14="http://schemas.microsoft.com/office/powerpoint/2010/main" id="1" dur="indefinite" restart="never" nodeType="tmRoot"/>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Il comma 8 riguarda l’esclusione automatica delle offerte anomale</a:t>
            </a:r>
          </a:p>
          <a:p>
            <a:pPr>
              <a:buFont typeface="Wingdings" charset="2"/>
              <a:buChar char="Ø"/>
            </a:pPr>
            <a:endParaRPr lang="it-IT" sz="1800" dirty="0"/>
          </a:p>
          <a:p>
            <a:pPr>
              <a:buFont typeface="Wingdings" charset="2"/>
              <a:buChar char="Ø"/>
            </a:pPr>
            <a:r>
              <a:rPr lang="it-IT" sz="1800" dirty="0" smtClean="0"/>
              <a:t>Detto comma 8 è stato modificato dalla Legge 55/2019 prevedendo </a:t>
            </a:r>
            <a:r>
              <a:rPr lang="it-IT" sz="1800" b="1" u="sng" dirty="0" smtClean="0"/>
              <a:t>l’obbligo</a:t>
            </a:r>
            <a:r>
              <a:rPr lang="it-IT" sz="1800" dirty="0" smtClean="0"/>
              <a:t> di esclusione automatica delle offerte in caso di</a:t>
            </a:r>
          </a:p>
          <a:p>
            <a:pPr>
              <a:buFont typeface="Wingdings" charset="2"/>
              <a:buChar char="Ø"/>
            </a:pPr>
            <a:endParaRPr lang="it-IT" sz="1800" dirty="0"/>
          </a:p>
          <a:p>
            <a:pPr>
              <a:buFontTx/>
              <a:buChar char="-"/>
            </a:pPr>
            <a:r>
              <a:rPr lang="it-IT" sz="1800" dirty="0" smtClean="0"/>
              <a:t>Appalti </a:t>
            </a:r>
            <a:r>
              <a:rPr lang="it-IT" sz="1800" dirty="0"/>
              <a:t>di importo inferiore alla soglia che non presentino carattere transfrontaliero; </a:t>
            </a:r>
            <a:endParaRPr lang="it-IT" sz="1800" dirty="0" smtClean="0"/>
          </a:p>
          <a:p>
            <a:pPr>
              <a:buFontTx/>
              <a:buChar char="-"/>
            </a:pPr>
            <a:endParaRPr lang="it-IT" sz="1800" dirty="0" smtClean="0"/>
          </a:p>
          <a:p>
            <a:pPr>
              <a:buFontTx/>
              <a:buChar char="-"/>
            </a:pPr>
            <a:r>
              <a:rPr lang="it-IT" sz="1800" dirty="0" smtClean="0"/>
              <a:t>Utilizzo </a:t>
            </a:r>
            <a:r>
              <a:rPr lang="it-IT" sz="1800" dirty="0"/>
              <a:t>del criterio del prezzo più </a:t>
            </a:r>
            <a:r>
              <a:rPr lang="it-IT" sz="1800" dirty="0" smtClean="0"/>
              <a:t>basso</a:t>
            </a:r>
            <a:endParaRPr lang="it-IT" sz="1800" dirty="0"/>
          </a:p>
          <a:p>
            <a:pPr>
              <a:buFontTx/>
              <a:buChar char="-"/>
            </a:pPr>
            <a:endParaRPr lang="it-IT" sz="1800" dirty="0" smtClean="0"/>
          </a:p>
          <a:p>
            <a:pPr>
              <a:buFontTx/>
              <a:buChar char="-"/>
            </a:pPr>
            <a:r>
              <a:rPr lang="it-IT" sz="1800" dirty="0" smtClean="0"/>
              <a:t>Ammissione di almeno </a:t>
            </a:r>
            <a:r>
              <a:rPr lang="it-IT" sz="1800" dirty="0"/>
              <a:t>10 </a:t>
            </a:r>
            <a:r>
              <a:rPr lang="it-IT" sz="1800" dirty="0" smtClean="0"/>
              <a:t>offerte</a:t>
            </a:r>
          </a:p>
          <a:p>
            <a:pPr>
              <a:buFont typeface="Wingdings" charset="2"/>
              <a:buChar char="Ø"/>
            </a:pPr>
            <a:endParaRPr lang="it-IT" dirty="0" smtClean="0"/>
          </a:p>
          <a:p>
            <a:pPr>
              <a:buFont typeface="Wingdings" charset="2"/>
              <a:buChar char="Ø"/>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25205777"/>
      </p:ext>
    </p:extLst>
  </p:cSld>
  <p:clrMapOvr>
    <a:masterClrMapping/>
  </p:clrMapOvr>
  <p:timing>
    <p:tnLst>
      <p:par>
        <p:cTn xmlns:p14="http://schemas.microsoft.com/office/powerpoint/2010/main" id="1" dur="indefinite" restart="never" nodeType="tmRoot"/>
      </p:par>
    </p:tnLst>
  </p:timing>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 Il carattere transfrontaliero dell’appalto</a:t>
            </a:r>
          </a:p>
          <a:p>
            <a:pPr>
              <a:buFont typeface="Wingdings" charset="2"/>
              <a:buChar char="Ø"/>
            </a:pPr>
            <a:endParaRPr lang="it-IT" sz="1800" dirty="0"/>
          </a:p>
          <a:p>
            <a:pPr>
              <a:buFont typeface="Wingdings" charset="2"/>
              <a:buChar char="Ø"/>
            </a:pPr>
            <a:r>
              <a:rPr lang="it-IT" sz="1800" dirty="0" smtClean="0"/>
              <a:t>Secondo la Corte di Giustizia ed il </a:t>
            </a:r>
            <a:r>
              <a:rPr lang="it-IT" sz="1800" dirty="0"/>
              <a:t>Consiglio di Stato </a:t>
            </a:r>
            <a:r>
              <a:rPr lang="it-IT" sz="1800" dirty="0" smtClean="0"/>
              <a:t>l’interesse transfrontaliero può desumersi</a:t>
            </a:r>
          </a:p>
          <a:p>
            <a:pPr>
              <a:buFont typeface="Wingdings" charset="2"/>
              <a:buChar char="Ø"/>
            </a:pPr>
            <a:endParaRPr lang="it-IT" sz="1800" dirty="0"/>
          </a:p>
          <a:p>
            <a:pPr>
              <a:buFontTx/>
              <a:buChar char="-"/>
            </a:pPr>
            <a:r>
              <a:rPr lang="it-IT" sz="1800" dirty="0" smtClean="0"/>
              <a:t>in </a:t>
            </a:r>
            <a:r>
              <a:rPr lang="it-IT" sz="1800" dirty="0"/>
              <a:t>ragione del suo valore </a:t>
            </a:r>
            <a:r>
              <a:rPr lang="it-IT" sz="1800" dirty="0" smtClean="0"/>
              <a:t>stimato</a:t>
            </a:r>
          </a:p>
          <a:p>
            <a:pPr>
              <a:buFontTx/>
              <a:buChar char="-"/>
            </a:pPr>
            <a:endParaRPr lang="it-IT" sz="1800" dirty="0" smtClean="0"/>
          </a:p>
          <a:p>
            <a:pPr>
              <a:buFontTx/>
              <a:buChar char="-"/>
            </a:pPr>
            <a:r>
              <a:rPr lang="it-IT" sz="1800" dirty="0" smtClean="0"/>
              <a:t>e/o in </a:t>
            </a:r>
            <a:r>
              <a:rPr lang="it-IT" sz="1800" dirty="0"/>
              <a:t>relazione </a:t>
            </a:r>
            <a:r>
              <a:rPr lang="it-IT" sz="1800" dirty="0" smtClean="0"/>
              <a:t>alla </a:t>
            </a:r>
            <a:r>
              <a:rPr lang="it-IT" sz="1800" dirty="0"/>
              <a:t>tecnicità </a:t>
            </a:r>
            <a:r>
              <a:rPr lang="it-IT" sz="1800" dirty="0" smtClean="0"/>
              <a:t>dell’appalto</a:t>
            </a:r>
          </a:p>
          <a:p>
            <a:pPr>
              <a:buFontTx/>
              <a:buChar char="-"/>
            </a:pPr>
            <a:endParaRPr lang="it-IT" sz="1800" dirty="0" smtClean="0"/>
          </a:p>
          <a:p>
            <a:pPr>
              <a:buFontTx/>
              <a:buChar char="-"/>
            </a:pPr>
            <a:r>
              <a:rPr lang="it-IT" sz="1800" dirty="0" smtClean="0"/>
              <a:t>e/o all’ubicazione </a:t>
            </a:r>
            <a:r>
              <a:rPr lang="it-IT" sz="1800" dirty="0"/>
              <a:t>dei lavori </a:t>
            </a:r>
            <a:r>
              <a:rPr lang="it-IT" sz="1800" dirty="0" smtClean="0"/>
              <a:t> (il quale potrebbe essere idoneo </a:t>
            </a:r>
            <a:r>
              <a:rPr lang="it-IT" sz="1800" dirty="0"/>
              <a:t>ad attrarre l' interesse di operatori </a:t>
            </a:r>
            <a:r>
              <a:rPr lang="it-IT" sz="1800" dirty="0" smtClean="0"/>
              <a:t>esteri). </a:t>
            </a:r>
          </a:p>
          <a:p>
            <a:pPr>
              <a:buFontTx/>
              <a:buChar char="-"/>
            </a:pPr>
            <a:endParaRPr lang="it-IT" sz="1800" dirty="0"/>
          </a:p>
          <a:p>
            <a:pPr marL="0" indent="0">
              <a:buNone/>
            </a:pPr>
            <a:r>
              <a:rPr lang="it-IT" sz="1800" dirty="0" smtClean="0"/>
              <a:t> </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72799406"/>
      </p:ext>
    </p:extLst>
  </p:cSld>
  <p:clrMapOvr>
    <a:masterClrMapping/>
  </p:clrMapOvr>
  <p:timing>
    <p:tnLst>
      <p:par>
        <p:cTn xmlns:p14="http://schemas.microsoft.com/office/powerpoint/2010/main" id="1" dur="indefinite" restart="never" nodeType="tmRoot"/>
      </p:par>
    </p:tnLst>
  </p:timing>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Il Consiglio di Stato chiarisce come i criteri potrebbero sostanziarsi, in </a:t>
            </a:r>
            <a:r>
              <a:rPr lang="it-IT" sz="1800" dirty="0" smtClean="0"/>
              <a:t>particolare</a:t>
            </a:r>
          </a:p>
          <a:p>
            <a:pPr>
              <a:buFont typeface="Wingdings" charset="2"/>
              <a:buChar char="Ø"/>
            </a:pPr>
            <a:endParaRPr lang="it-IT" sz="1800" dirty="0"/>
          </a:p>
          <a:p>
            <a:pPr>
              <a:buFontTx/>
              <a:buChar char="-"/>
            </a:pPr>
            <a:r>
              <a:rPr lang="it-IT" sz="1800" dirty="0" smtClean="0"/>
              <a:t>nell</a:t>
            </a:r>
            <a:r>
              <a:rPr lang="it-IT" sz="1800" dirty="0"/>
              <a:t>' importo di una certa consistenza dell' appalto (ad esempio, se molto vicino alle soglie</a:t>
            </a:r>
            <a:r>
              <a:rPr lang="it-IT" sz="1800" dirty="0" smtClean="0"/>
              <a:t>)</a:t>
            </a:r>
            <a:endParaRPr lang="it-IT" sz="1800" dirty="0"/>
          </a:p>
          <a:p>
            <a:pPr>
              <a:buFontTx/>
              <a:buChar char="-"/>
            </a:pPr>
            <a:r>
              <a:rPr lang="it-IT" sz="1800" dirty="0" smtClean="0"/>
              <a:t>in </a:t>
            </a:r>
            <a:r>
              <a:rPr lang="it-IT" sz="1800" dirty="0"/>
              <a:t>combinazione con il luogo di esecuzione dei </a:t>
            </a:r>
            <a:r>
              <a:rPr lang="it-IT" sz="1800" dirty="0" smtClean="0"/>
              <a:t>lavori</a:t>
            </a:r>
            <a:endParaRPr lang="it-IT" sz="1800" dirty="0"/>
          </a:p>
          <a:p>
            <a:pPr>
              <a:buFontTx/>
              <a:buChar char="-"/>
            </a:pPr>
            <a:r>
              <a:rPr lang="it-IT" sz="1800" dirty="0" smtClean="0"/>
              <a:t>ma </a:t>
            </a:r>
            <a:r>
              <a:rPr lang="it-IT" sz="1800" dirty="0"/>
              <a:t>anche nelle particolari caratteristiche tecniche dei servizi, dei lavori o dei prodotti oggetto dell' acquisto. </a:t>
            </a:r>
            <a:endParaRPr lang="it-IT" sz="1800" dirty="0" smtClean="0"/>
          </a:p>
          <a:p>
            <a:pPr>
              <a:buFontTx/>
              <a:buChar char="-"/>
            </a:pPr>
            <a:endParaRPr lang="it-IT" sz="1800" dirty="0"/>
          </a:p>
          <a:p>
            <a:pPr>
              <a:buFont typeface="Wingdings" charset="2"/>
              <a:buChar char="Ø"/>
            </a:pPr>
            <a:r>
              <a:rPr lang="it-IT" sz="1800" dirty="0" smtClean="0"/>
              <a:t>In </a:t>
            </a:r>
            <a:r>
              <a:rPr lang="it-IT" sz="1800" dirty="0"/>
              <a:t>linea generale, il carattere transfrontaliero dell' appalto non dovrebbe aversi per acquisti di valore limitato, salvo che non sia sviluppato in un contesto territoriale che coinvolga Stati membri diversi, come un' area di </a:t>
            </a:r>
            <a:r>
              <a:rPr lang="it-IT" sz="1800" dirty="0" smtClean="0"/>
              <a:t>confine (Consiglio di Stato </a:t>
            </a:r>
            <a:r>
              <a:rPr lang="da-DK" sz="1800" dirty="0" smtClean="0"/>
              <a:t>parere </a:t>
            </a:r>
            <a:r>
              <a:rPr lang="da-DK" sz="1800" dirty="0"/>
              <a:t>n. 1312/</a:t>
            </a:r>
            <a:r>
              <a:rPr lang="da-DK" sz="1800" dirty="0" smtClean="0"/>
              <a:t>2019)</a:t>
            </a: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87932019"/>
      </p:ext>
    </p:extLst>
  </p:cSld>
  <p:clrMapOvr>
    <a:masterClrMapping/>
  </p:clrMapOvr>
  <p:timing>
    <p:tnLst>
      <p:par>
        <p:cTn xmlns:p14="http://schemas.microsoft.com/office/powerpoint/2010/main" id="1" dur="indefinite" restart="never" nodeType="tmRoot"/>
      </p:par>
    </p:tnLst>
  </p:timing>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Anche </a:t>
            </a:r>
            <a:r>
              <a:rPr lang="it-IT" sz="1800" dirty="0" err="1" smtClean="0"/>
              <a:t>l’Anac</a:t>
            </a:r>
            <a:r>
              <a:rPr lang="it-IT" sz="1800" dirty="0" smtClean="0"/>
              <a:t> si è espressa sul carattere transfrontaliero dell’appalto con le nuove Linee Guida n. 4 stabilendo che:</a:t>
            </a:r>
          </a:p>
          <a:p>
            <a:pPr>
              <a:buFont typeface="Wingdings" charset="2"/>
              <a:buChar char="Ø"/>
            </a:pPr>
            <a:endParaRPr lang="it-IT" sz="1800" dirty="0"/>
          </a:p>
          <a:p>
            <a:pPr>
              <a:buFont typeface="Wingdings" charset="2"/>
              <a:buChar char="Ø"/>
            </a:pPr>
            <a:r>
              <a:rPr lang="it-IT" sz="1800" dirty="0"/>
              <a:t>Tale condizione </a:t>
            </a:r>
            <a:r>
              <a:rPr lang="it-IT" sz="1800" dirty="0" smtClean="0"/>
              <a:t>deve </a:t>
            </a:r>
            <a:r>
              <a:rPr lang="it-IT" sz="1800" dirty="0"/>
              <a:t>risultare in modo chiaro da una valutazione concreta delle circostanze dell’appalto in questione quali, a titolo </a:t>
            </a:r>
            <a:r>
              <a:rPr lang="it-IT" sz="1800" dirty="0" smtClean="0"/>
              <a:t>esemplificativo:</a:t>
            </a:r>
          </a:p>
          <a:p>
            <a:pPr>
              <a:buFontTx/>
              <a:buChar char="-"/>
            </a:pPr>
            <a:r>
              <a:rPr lang="it-IT" sz="1800" dirty="0" smtClean="0"/>
              <a:t>“</a:t>
            </a:r>
            <a:r>
              <a:rPr lang="it-IT" sz="1800" i="1" dirty="0" smtClean="0"/>
              <a:t>l’importo dell’appalto</a:t>
            </a:r>
          </a:p>
          <a:p>
            <a:pPr>
              <a:buFontTx/>
              <a:buChar char="-"/>
            </a:pPr>
            <a:r>
              <a:rPr lang="it-IT" sz="1800" i="1" dirty="0" smtClean="0"/>
              <a:t>in </a:t>
            </a:r>
            <a:r>
              <a:rPr lang="it-IT" sz="1800" i="1" dirty="0"/>
              <a:t>combinazione con il luogo di esecuzione dei </a:t>
            </a:r>
            <a:r>
              <a:rPr lang="it-IT" sz="1800" i="1" dirty="0" smtClean="0"/>
              <a:t>lavori</a:t>
            </a:r>
          </a:p>
          <a:p>
            <a:pPr>
              <a:buFontTx/>
              <a:buChar char="-"/>
            </a:pPr>
            <a:r>
              <a:rPr lang="it-IT" sz="1800" i="1" dirty="0" smtClean="0"/>
              <a:t>o</a:t>
            </a:r>
            <a:r>
              <a:rPr lang="it-IT" sz="1800" i="1" dirty="0"/>
              <a:t>, ancora, le caratteristiche tecniche dell’appalto e le caratteristiche specifiche dei prodotti in causa, tenendo anche conto, eventualmente, dell’esistenza di </a:t>
            </a:r>
            <a:r>
              <a:rPr lang="it-IT" sz="1800" i="1" dirty="0" smtClean="0"/>
              <a:t>denunce (</a:t>
            </a:r>
            <a:r>
              <a:rPr lang="it-IT" sz="1800" i="1" dirty="0"/>
              <a:t>reali e non fittizie) presentate da operatori ubicati in altri Stati membri </a:t>
            </a:r>
            <a:endParaRPr lang="it-IT" sz="1800" i="1" dirty="0" smtClean="0"/>
          </a:p>
          <a:p>
            <a:pPr>
              <a:buFontTx/>
              <a:buChar char="-"/>
            </a:pPr>
            <a:r>
              <a:rPr lang="it-IT" sz="1800" i="1" dirty="0" smtClean="0"/>
              <a:t>precedenti </a:t>
            </a:r>
            <a:r>
              <a:rPr lang="it-IT" sz="1800" i="1" dirty="0"/>
              <a:t>affidamenti con oggetto analogo realizzati da parte della stazione appaltante o altre stazioni appaltanti di </a:t>
            </a:r>
            <a:r>
              <a:rPr lang="it-IT" sz="1800" i="1" dirty="0" smtClean="0"/>
              <a:t>riferimento”</a:t>
            </a: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44633748"/>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L’interesse transfrontaliero certo</a:t>
            </a:r>
          </a:p>
          <a:p>
            <a:pPr>
              <a:buFont typeface="Wingdings" charset="2"/>
              <a:buChar char="Ø"/>
            </a:pPr>
            <a:endParaRPr lang="it-IT" sz="1800" dirty="0" smtClean="0"/>
          </a:p>
          <a:p>
            <a:pPr>
              <a:buFont typeface="Wingdings" charset="2"/>
              <a:buChar char="Ø"/>
            </a:pPr>
            <a:r>
              <a:rPr lang="it-IT" sz="1800" dirty="0" smtClean="0"/>
              <a:t>Secondo </a:t>
            </a:r>
            <a:r>
              <a:rPr lang="it-IT" sz="1800" dirty="0" err="1" smtClean="0"/>
              <a:t>l’Anac</a:t>
            </a:r>
            <a:endParaRPr lang="it-IT" sz="1800" dirty="0" smtClean="0"/>
          </a:p>
          <a:p>
            <a:pPr>
              <a:buFontTx/>
              <a:buChar char="-"/>
            </a:pPr>
            <a:r>
              <a:rPr lang="it-IT" sz="1800" dirty="0" smtClean="0"/>
              <a:t>“</a:t>
            </a:r>
            <a:r>
              <a:rPr lang="it-IT" sz="1800" i="1" dirty="0" smtClean="0"/>
              <a:t>in </a:t>
            </a:r>
            <a:r>
              <a:rPr lang="it-IT" sz="1800" i="1" dirty="0"/>
              <a:t>alcuni casi, le frontiere attraversano centri urbani situati sul territorio di Stati membri diversi e che, in tali circostanze, anche appalti di valore esiguo possono presentare un interesse transfrontaliero </a:t>
            </a:r>
            <a:r>
              <a:rPr lang="it-IT" sz="1800" i="1" dirty="0" smtClean="0"/>
              <a:t>certo”</a:t>
            </a:r>
          </a:p>
          <a:p>
            <a:pPr>
              <a:buFontTx/>
              <a:buChar char="-"/>
            </a:pPr>
            <a:endParaRPr lang="it-IT" sz="1800" i="1" dirty="0"/>
          </a:p>
          <a:p>
            <a:pPr>
              <a:buFont typeface="Wingdings" charset="2"/>
              <a:buChar char="Ø"/>
            </a:pPr>
            <a:r>
              <a:rPr lang="it-IT" sz="1800" dirty="0" smtClean="0"/>
              <a:t>In tali casi</a:t>
            </a:r>
          </a:p>
          <a:p>
            <a:pPr>
              <a:buFontTx/>
              <a:buChar char="-"/>
            </a:pPr>
            <a:r>
              <a:rPr lang="it-IT" sz="1800" dirty="0" smtClean="0"/>
              <a:t>“</a:t>
            </a:r>
            <a:r>
              <a:rPr lang="it-IT" sz="1800" i="1" dirty="0" smtClean="0"/>
              <a:t>le </a:t>
            </a:r>
            <a:r>
              <a:rPr lang="it-IT" sz="1800" i="1" dirty="0"/>
              <a:t>stazioni appaltanti adottano le procedure di aggiudicazione adeguate e utilizzano mezzi di pubblicità atti </a:t>
            </a:r>
            <a:r>
              <a:rPr lang="it-IT" sz="1800" i="1" dirty="0" smtClean="0"/>
              <a:t>a garantire </a:t>
            </a:r>
            <a:r>
              <a:rPr lang="it-IT" sz="1800" i="1" dirty="0"/>
              <a:t>in maniera effettiva ed efficace l’apertura del mercato alle imprese estere nonché il rispetto delle norme fondamentali e dei principi generali del Trattato e in particolare il principi di parità di trattamento e il principio di non discriminazione in base alla nazionalità oltreché l'obbligo di trasparenza che ne </a:t>
            </a:r>
            <a:r>
              <a:rPr lang="it-IT" sz="1800" i="1" dirty="0" smtClean="0"/>
              <a:t>deriva</a:t>
            </a:r>
            <a:r>
              <a:rPr lang="it-IT" sz="1800" dirty="0" smtClean="0"/>
              <a:t>”</a:t>
            </a:r>
          </a:p>
          <a:p>
            <a:pPr>
              <a:buFontTx/>
              <a:buChar char="-"/>
            </a:pPr>
            <a:endParaRPr lang="it-IT"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85746349"/>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cs typeface="Times New Roman"/>
              </a:rPr>
              <a:t>La procedura di infrazione comunitaria contro la soglia minima degli operatori ammessi per l’esclusione automatica</a:t>
            </a:r>
          </a:p>
          <a:p>
            <a:pPr>
              <a:buFont typeface="Wingdings" charset="2"/>
              <a:buChar char="Ø"/>
            </a:pPr>
            <a:endParaRPr lang="it-IT" sz="1800" dirty="0">
              <a:cs typeface="Times New Roman"/>
            </a:endParaRPr>
          </a:p>
          <a:p>
            <a:pPr>
              <a:buFont typeface="Wingdings" charset="2"/>
              <a:buChar char="Ø"/>
            </a:pPr>
            <a:r>
              <a:rPr lang="it-IT" sz="1800" dirty="0" smtClean="0">
                <a:cs typeface="Times New Roman"/>
              </a:rPr>
              <a:t>La Commissione </a:t>
            </a:r>
            <a:r>
              <a:rPr lang="it-IT" sz="1800" dirty="0">
                <a:cs typeface="Times New Roman"/>
              </a:rPr>
              <a:t>Europea </a:t>
            </a:r>
            <a:r>
              <a:rPr lang="it-IT" sz="1800" dirty="0" smtClean="0">
                <a:cs typeface="Times New Roman"/>
              </a:rPr>
              <a:t>ha promossa una procedura di infrazione contro l’Italia (n</a:t>
            </a:r>
            <a:r>
              <a:rPr lang="it-IT" sz="1800" dirty="0">
                <a:cs typeface="Times New Roman"/>
              </a:rPr>
              <a:t>. 2018/</a:t>
            </a:r>
            <a:r>
              <a:rPr lang="it-IT" sz="1800" dirty="0" smtClean="0">
                <a:cs typeface="Times New Roman"/>
              </a:rPr>
              <a:t>2273)</a:t>
            </a:r>
          </a:p>
          <a:p>
            <a:pPr>
              <a:buFont typeface="Wingdings" charset="2"/>
              <a:buChar char="Ø"/>
            </a:pPr>
            <a:endParaRPr lang="it-IT" sz="1800" dirty="0">
              <a:cs typeface="Times New Roman"/>
            </a:endParaRPr>
          </a:p>
          <a:p>
            <a:pPr>
              <a:buFont typeface="Wingdings" charset="2"/>
              <a:buChar char="Ø"/>
            </a:pPr>
            <a:r>
              <a:rPr lang="it-IT" sz="1800" dirty="0" smtClean="0">
                <a:cs typeface="Times New Roman"/>
              </a:rPr>
              <a:t>Tra le varie contestazioni una riguarda:</a:t>
            </a:r>
            <a:endParaRPr lang="it-IT" sz="1800" dirty="0">
              <a:cs typeface="Times New Roman"/>
            </a:endParaRPr>
          </a:p>
          <a:p>
            <a:pPr>
              <a:buFontTx/>
              <a:buChar char="-"/>
            </a:pPr>
            <a:endParaRPr lang="it-IT" sz="1800" dirty="0" smtClean="0">
              <a:cs typeface="Times New Roman"/>
            </a:endParaRPr>
          </a:p>
          <a:p>
            <a:pPr>
              <a:buFontTx/>
              <a:buChar char="-"/>
            </a:pPr>
            <a:r>
              <a:rPr lang="it-IT" sz="1800" dirty="0" smtClean="0">
                <a:cs typeface="Times New Roman"/>
              </a:rPr>
              <a:t>L’incompatibilità </a:t>
            </a:r>
            <a:r>
              <a:rPr lang="it-IT" sz="1800" dirty="0">
                <a:cs typeface="Times New Roman"/>
              </a:rPr>
              <a:t>dell’articolo 97, comma 8, del decreto legislativo 50/2016 con le disposizioni UE, in quanto si applica a prescindere dal fatto che l’appalto presenti o meno un interesse transfrontaliero certo e prevede una soglia riferita al numero delle offerte giudicata non sufficientemente elevata </a:t>
            </a:r>
            <a:endParaRPr lang="it-IT" sz="1800" dirty="0">
              <a:cs typeface="Times New Roman"/>
            </a:endParaRP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33706990"/>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Il subappalto</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291242019"/>
      </p:ext>
    </p:extLst>
  </p:cSld>
  <p:clrMapOvr>
    <a:masterClrMapping/>
  </p:clrMapOvr>
  <p:timing>
    <p:tnLst>
      <p:par>
        <p:cTn xmlns:p14="http://schemas.microsoft.com/office/powerpoint/2010/main" id="1" dur="indefinite" restart="never" nodeType="tmRoot"/>
      </p:par>
    </p:tnLst>
  </p:timing>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7" name="Titolo 1"/>
          <p:cNvSpPr>
            <a:spLocks noGrp="1"/>
          </p:cNvSpPr>
          <p:nvPr>
            <p:ph type="title"/>
          </p:nvPr>
        </p:nvSpPr>
        <p:spPr/>
        <p:txBody>
          <a:bodyPr/>
          <a:lstStyle/>
          <a:p>
            <a:endParaRPr lang="it-IT">
              <a:latin typeface="Arial" charset="0"/>
            </a:endParaRPr>
          </a:p>
        </p:txBody>
      </p:sp>
      <p:sp>
        <p:nvSpPr>
          <p:cNvPr id="295938" name="Segnaposto contenuto 2"/>
          <p:cNvSpPr>
            <a:spLocks noGrp="1"/>
          </p:cNvSpPr>
          <p:nvPr>
            <p:ph idx="1"/>
          </p:nvPr>
        </p:nvSpPr>
        <p:spPr/>
        <p:txBody>
          <a:bodyPr/>
          <a:lstStyle/>
          <a:p>
            <a:pPr marL="0" indent="0" algn="ctr">
              <a:buNone/>
            </a:pPr>
            <a:r>
              <a:rPr lang="it-IT" sz="1800" dirty="0" smtClean="0"/>
              <a:t>Art</a:t>
            </a:r>
            <a:r>
              <a:rPr lang="it-IT" sz="1800" dirty="0"/>
              <a:t>. 105 </a:t>
            </a:r>
            <a:r>
              <a:rPr lang="it-IT" sz="1800" dirty="0" smtClean="0"/>
              <a:t> Subappalto </a:t>
            </a:r>
            <a:endParaRPr lang="it-IT" sz="1800" dirty="0"/>
          </a:p>
          <a:p>
            <a:pPr marL="0" indent="0">
              <a:buNone/>
            </a:pPr>
            <a:endParaRPr lang="it-IT" sz="1800" dirty="0">
              <a:latin typeface="Arial" charset="0"/>
            </a:endParaRPr>
          </a:p>
          <a:p>
            <a:pPr>
              <a:buFont typeface="Wingdings" charset="0"/>
              <a:buChar char="Ø"/>
            </a:pPr>
            <a:r>
              <a:rPr lang="it-IT" sz="1800" dirty="0" smtClean="0">
                <a:latin typeface="Arial" charset="0"/>
              </a:rPr>
              <a:t>Limiti </a:t>
            </a:r>
            <a:r>
              <a:rPr lang="it-IT" sz="1800" dirty="0">
                <a:latin typeface="Arial" charset="0"/>
              </a:rPr>
              <a:t>e condizioni</a:t>
            </a:r>
          </a:p>
          <a:p>
            <a:pPr>
              <a:buFont typeface="Wingdings" charset="0"/>
              <a:buChar char="Ø"/>
            </a:pPr>
            <a:endParaRPr lang="it-IT" sz="1800" dirty="0">
              <a:latin typeface="Arial" charset="0"/>
            </a:endParaRPr>
          </a:p>
          <a:p>
            <a:pPr>
              <a:buFont typeface="Wingdings" charset="0"/>
              <a:buChar char="Ø"/>
            </a:pPr>
            <a:r>
              <a:rPr lang="it-IT" sz="1800" dirty="0">
                <a:latin typeface="Arial" charset="0"/>
              </a:rPr>
              <a:t>L’art. 105 comma </a:t>
            </a:r>
            <a:r>
              <a:rPr lang="it-IT" sz="1800" dirty="0" smtClean="0">
                <a:latin typeface="Arial" charset="0"/>
              </a:rPr>
              <a:t>2 (come modificato dalla Legge 55/2019) </a:t>
            </a:r>
            <a:r>
              <a:rPr lang="it-IT" sz="1800" dirty="0">
                <a:latin typeface="Arial" charset="0"/>
              </a:rPr>
              <a:t>prevede che il subappalto sia ammissibile nella </a:t>
            </a:r>
            <a:r>
              <a:rPr lang="it-IT" sz="1800" b="1" u="sng" dirty="0">
                <a:latin typeface="Arial" charset="0"/>
              </a:rPr>
              <a:t>misura del </a:t>
            </a:r>
            <a:r>
              <a:rPr lang="it-IT" sz="1800" b="1" u="sng" dirty="0" smtClean="0">
                <a:latin typeface="Arial" charset="0"/>
              </a:rPr>
              <a:t>40</a:t>
            </a:r>
            <a:r>
              <a:rPr lang="it-IT" sz="1800" b="1" u="sng" dirty="0">
                <a:latin typeface="Arial" charset="0"/>
              </a:rPr>
              <a:t>% </a:t>
            </a:r>
            <a:r>
              <a:rPr lang="it-IT" sz="1800" dirty="0">
                <a:latin typeface="Arial" charset="0"/>
              </a:rPr>
              <a:t>del </a:t>
            </a:r>
            <a:r>
              <a:rPr lang="it-IT" sz="1800" dirty="0" smtClean="0">
                <a:latin typeface="Arial" charset="0"/>
              </a:rPr>
              <a:t>contratto (fino al 31.12.2020)</a:t>
            </a:r>
            <a:endParaRPr lang="it-IT" sz="1800" dirty="0">
              <a:latin typeface="Arial" charset="0"/>
            </a:endParaRPr>
          </a:p>
          <a:p>
            <a:pPr>
              <a:buFont typeface="Wingdings" charset="0"/>
              <a:buChar char="Ø"/>
            </a:pPr>
            <a:endParaRPr lang="it-IT" sz="1800" dirty="0">
              <a:latin typeface="Arial" charset="0"/>
            </a:endParaRPr>
          </a:p>
          <a:p>
            <a:pPr>
              <a:buFontTx/>
              <a:buChar char="-"/>
            </a:pPr>
            <a:r>
              <a:rPr lang="it-IT" sz="1800" i="1" dirty="0">
                <a:latin typeface="Arial" charset="0"/>
              </a:rPr>
              <a:t>“Fatto salvo quanto previsto dal comma 5, il subappalto è indicato dalle stazioni appaltanti nel bando di gara e non può superare la quota del </a:t>
            </a:r>
            <a:r>
              <a:rPr lang="it-IT" sz="1800" b="1" i="1" dirty="0" smtClean="0">
                <a:latin typeface="Arial" charset="0"/>
              </a:rPr>
              <a:t>quaranta </a:t>
            </a:r>
            <a:r>
              <a:rPr lang="it-IT" sz="1800" b="1" i="1" dirty="0">
                <a:latin typeface="Arial" charset="0"/>
              </a:rPr>
              <a:t>per cento </a:t>
            </a:r>
            <a:r>
              <a:rPr lang="it-IT" sz="1800" i="1" dirty="0">
                <a:latin typeface="Arial" charset="0"/>
              </a:rPr>
              <a:t>dell'importo complessivo del contratto di lavori, servizi o forniture”</a:t>
            </a:r>
          </a:p>
          <a:p>
            <a:pPr>
              <a:buFontTx/>
              <a:buChar char="-"/>
            </a:pPr>
            <a:endParaRPr lang="it-IT" sz="1800" dirty="0">
              <a:latin typeface="Arial" charset="0"/>
            </a:endParaRPr>
          </a:p>
          <a:p>
            <a:pPr>
              <a:buFont typeface="Wingdings" charset="0"/>
              <a:buChar char="Ø"/>
            </a:pPr>
            <a:endParaRPr lang="it-IT" sz="1800" dirty="0">
              <a:latin typeface="Arial" charset="0"/>
            </a:endParaRPr>
          </a:p>
          <a:p>
            <a:pPr>
              <a:buFont typeface="Wingdings" charset="0"/>
              <a:buChar char="Ø"/>
            </a:pPr>
            <a:endParaRPr lang="it-IT" sz="1800" dirty="0">
              <a:latin typeface="Arial" charset="0"/>
            </a:endParaRPr>
          </a:p>
          <a:p>
            <a:pPr>
              <a:buFont typeface="Wingdings" charset="0"/>
              <a:buChar char="Ø"/>
            </a:pPr>
            <a:endParaRPr lang="it-IT" dirty="0">
              <a:latin typeface="Arial" charset="0"/>
            </a:endParaRPr>
          </a:p>
        </p:txBody>
      </p:sp>
      <p:sp>
        <p:nvSpPr>
          <p:cNvPr id="4" name="Segnaposto piè di pagina 3"/>
          <p:cNvSpPr>
            <a:spLocks noGrp="1"/>
          </p:cNvSpPr>
          <p:nvPr>
            <p:ph type="ftr" sz="quarter" idx="11"/>
          </p:nvPr>
        </p:nvSpPr>
        <p:spPr>
          <a:xfrm>
            <a:off x="6553200" y="6245225"/>
            <a:ext cx="2133600" cy="476250"/>
          </a:xfrm>
        </p:spPr>
        <p:txBody>
          <a:bodyPr/>
          <a:lstStyle/>
          <a:p>
            <a:pPr algn="r">
              <a:defRPr/>
            </a:pPr>
            <a:r>
              <a:rPr lang="it-IT" smtClean="0">
                <a:latin typeface="Arial" charset="0"/>
                <a:ea typeface="ＭＳ Ｐゴシック" charset="0"/>
              </a:rPr>
              <a:t>Avv. Francesco Mascia</a:t>
            </a:r>
            <a:endParaRPr lang="it-IT">
              <a:latin typeface="Arial" charset="0"/>
              <a:ea typeface="ＭＳ Ｐゴシック" charset="0"/>
            </a:endParaRPr>
          </a:p>
        </p:txBody>
      </p:sp>
    </p:spTree>
    <p:extLst>
      <p:ext uri="{BB962C8B-B14F-4D97-AF65-F5344CB8AC3E}">
        <p14:creationId xmlns:p14="http://schemas.microsoft.com/office/powerpoint/2010/main" val="2472286335"/>
      </p:ext>
    </p:extLst>
  </p:cSld>
  <p:clrMapOvr>
    <a:masterClrMapping/>
  </p:clrMapOvr>
  <p:timing>
    <p:tnLst>
      <p:par>
        <p:cTn xmlns:p14="http://schemas.microsoft.com/office/powerpoint/2010/main" id="1" dur="indefinite" restart="never" nodeType="tmRoot"/>
      </p:par>
    </p:tnLst>
  </p:timing>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Sul punto si è espressa per l’ennesima volta la Corte di Giustizia, la quale ha affermato il seguente principio</a:t>
            </a:r>
          </a:p>
          <a:p>
            <a:pPr>
              <a:buFont typeface="Wingdings" charset="2"/>
              <a:buChar char="Ø"/>
            </a:pPr>
            <a:endParaRPr lang="it-IT" sz="1800" dirty="0"/>
          </a:p>
          <a:p>
            <a:pPr>
              <a:buFontTx/>
              <a:buChar char="-"/>
            </a:pPr>
            <a:r>
              <a:rPr lang="it-IT" sz="1800" i="1" dirty="0" smtClean="0"/>
              <a:t>“La </a:t>
            </a:r>
            <a:r>
              <a:rPr lang="it-IT" sz="1800" i="1" dirty="0"/>
              <a:t>direttiva 2014/24/UE del Parlamento europeo e del Consiglio, del 26 febbraio 2014, sugli appalti pubblici e che abroga la direttiva 2004/18/CE, come modificata dal regolamento delegato (UE) 2015/2170 della Commissione, del 24 novembre 2015, deve essere interpretata nel senso che </a:t>
            </a:r>
            <a:r>
              <a:rPr lang="it-IT" sz="1800" b="1" i="1" u="sng" dirty="0"/>
              <a:t>osta a una normativa nazionale, come quella di cui trattasi nel procedimento principale, che limita al 30% la parte dell’appalto che l’offerente è autorizzato a subappaltare a terzi</a:t>
            </a:r>
            <a:r>
              <a:rPr lang="it-IT" sz="1800" i="1" dirty="0"/>
              <a:t>” </a:t>
            </a:r>
            <a:r>
              <a:rPr lang="it-IT" sz="1800" dirty="0" smtClean="0"/>
              <a:t>(Corte </a:t>
            </a:r>
            <a:r>
              <a:rPr lang="it-IT" sz="1800" dirty="0"/>
              <a:t>di Giustizia Europea, 26.09.2019 (C-63/18</a:t>
            </a:r>
            <a:r>
              <a:rPr lang="it-IT" sz="1800" dirty="0" smtClean="0"/>
              <a:t>)</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807420637"/>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a:extLst/>
        </p:spPr>
        <p:txBody>
          <a:bodyPr/>
          <a:lstStyle/>
          <a:p>
            <a:pPr>
              <a:buFont typeface="Wingdings" charset="2"/>
              <a:buChar char="Ø"/>
              <a:defRPr/>
            </a:pPr>
            <a:r>
              <a:rPr lang="it-IT" sz="1800" dirty="0"/>
              <a:t>Ai sensi del comma 4 dell’art. 105 i soggetti affidatari dei contratti possono affidare in subappalto le opere o i lavori, i servizi o le forniture compresi nel contratto, previa autorizzazione della stazione appaltante purché:</a:t>
            </a:r>
          </a:p>
          <a:p>
            <a:pPr>
              <a:buFontTx/>
              <a:buChar char="-"/>
              <a:defRPr/>
            </a:pPr>
            <a:endParaRPr lang="it-IT" sz="1800" dirty="0"/>
          </a:p>
          <a:p>
            <a:pPr>
              <a:buFontTx/>
              <a:buChar char="-"/>
              <a:defRPr/>
            </a:pPr>
            <a:r>
              <a:rPr lang="it-IT" sz="1800" dirty="0"/>
              <a:t>a) l'affidatario del subappalto non abbia partecipato alla procedura per l'affidamento </a:t>
            </a:r>
            <a:r>
              <a:rPr lang="it-IT" sz="1800" dirty="0" smtClean="0"/>
              <a:t>dell'appalto </a:t>
            </a:r>
            <a:r>
              <a:rPr lang="it-IT" sz="1800" b="1" dirty="0" smtClean="0"/>
              <a:t>(precedentemente abrogato dal D.L. 32/2019)</a:t>
            </a:r>
            <a:endParaRPr lang="it-IT" sz="1800" b="1" dirty="0"/>
          </a:p>
          <a:p>
            <a:pPr>
              <a:buFontTx/>
              <a:buChar char="-"/>
              <a:defRPr/>
            </a:pPr>
            <a:r>
              <a:rPr lang="it-IT" sz="1800" dirty="0"/>
              <a:t>b) il subappaltatore sia qualificato nella relativa </a:t>
            </a:r>
            <a:r>
              <a:rPr lang="it-IT" sz="1800" dirty="0" smtClean="0"/>
              <a:t>categoria </a:t>
            </a:r>
          </a:p>
          <a:p>
            <a:pPr>
              <a:buFontTx/>
              <a:buChar char="-"/>
              <a:defRPr/>
            </a:pPr>
            <a:r>
              <a:rPr lang="it-IT" sz="1800" dirty="0" smtClean="0"/>
              <a:t>c</a:t>
            </a:r>
            <a:r>
              <a:rPr lang="it-IT" sz="1800" dirty="0"/>
              <a:t>) all'atto dell'offerta siano stati indicati i lavori o le parti di opere ovvero i servizi e le forniture o parti di servizi e forniture che si intende subappaltare;</a:t>
            </a:r>
          </a:p>
          <a:p>
            <a:pPr>
              <a:buFontTx/>
              <a:buChar char="-"/>
              <a:defRPr/>
            </a:pPr>
            <a:r>
              <a:rPr lang="it-IT" sz="1800" dirty="0"/>
              <a:t>d) il concorrente dimostri l'assenza in capo ai subappaltatori dei motivi di esclusione di cui all'articolo 80</a:t>
            </a:r>
            <a:r>
              <a:rPr lang="it-IT" sz="1800" dirty="0" smtClean="0"/>
              <a:t>.</a:t>
            </a:r>
            <a:r>
              <a:rPr lang="it-IT" sz="1800" dirty="0"/>
              <a:t> </a:t>
            </a:r>
            <a:r>
              <a:rPr lang="it-IT" sz="1800" b="1" dirty="0" smtClean="0"/>
              <a:t>(precedentemente abrogato </a:t>
            </a:r>
            <a:r>
              <a:rPr lang="it-IT" sz="1800" b="1" dirty="0"/>
              <a:t>dal D.L. 32/2019)</a:t>
            </a:r>
          </a:p>
          <a:p>
            <a:pPr>
              <a:buFontTx/>
              <a:buChar char="-"/>
              <a:defRPr/>
            </a:pPr>
            <a:endParaRPr lang="it-IT" b="1" u="sng" strike="sngStrike" dirty="0"/>
          </a:p>
          <a:p>
            <a:pPr>
              <a:buFont typeface="Wingdings" charset="2"/>
              <a:buChar char="Ø"/>
              <a:defRPr/>
            </a:pPr>
            <a:endParaRPr lang="it-IT" dirty="0"/>
          </a:p>
          <a:p>
            <a:pPr>
              <a:defRPr/>
            </a:pPr>
            <a:endParaRPr lang="it-IT" dirty="0"/>
          </a:p>
        </p:txBody>
      </p:sp>
      <p:sp>
        <p:nvSpPr>
          <p:cNvPr id="4" name="Segnaposto piè di pagina 3"/>
          <p:cNvSpPr>
            <a:spLocks noGrp="1"/>
          </p:cNvSpPr>
          <p:nvPr>
            <p:ph type="ftr" sz="quarter" idx="11"/>
          </p:nvPr>
        </p:nvSpPr>
        <p:spPr>
          <a:xfrm>
            <a:off x="6553200" y="6245225"/>
            <a:ext cx="2133600" cy="476250"/>
          </a:xfrm>
        </p:spPr>
        <p:txBody>
          <a:bodyPr/>
          <a:lstStyle/>
          <a:p>
            <a:pPr algn="r">
              <a:defRPr/>
            </a:pPr>
            <a:r>
              <a:rPr lang="it-IT" smtClean="0">
                <a:latin typeface="Arial" charset="0"/>
                <a:ea typeface="ＭＳ Ｐゴシック" charset="0"/>
              </a:rPr>
              <a:t>Avv. Francesco Mascia</a:t>
            </a:r>
            <a:endParaRPr lang="it-IT">
              <a:latin typeface="Arial" charset="0"/>
              <a:ea typeface="ＭＳ Ｐゴシック" charset="0"/>
            </a:endParaRPr>
          </a:p>
        </p:txBody>
      </p:sp>
    </p:spTree>
    <p:extLst>
      <p:ext uri="{BB962C8B-B14F-4D97-AF65-F5344CB8AC3E}">
        <p14:creationId xmlns:p14="http://schemas.microsoft.com/office/powerpoint/2010/main" val="193504986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sz="1800" dirty="0" smtClean="0"/>
          </a:p>
          <a:p>
            <a:pPr>
              <a:buFontTx/>
              <a:buChar char="-"/>
            </a:pPr>
            <a:r>
              <a:rPr lang="it-IT" sz="1800" strike="sngStrike" dirty="0" smtClean="0"/>
              <a:t>……Al </a:t>
            </a:r>
            <a:r>
              <a:rPr lang="it-IT" sz="1800" strike="sngStrike" dirty="0"/>
              <a:t>fine di consentire l'eventuale proposizione del ricorso ai sensi dell’articolo 120, comma 2-bis, del codice del processo amministrativo, sono altresì pubblicati, nei successivi due giorni dalla data di adozione dei relativi atti, il provvedimento che determina le esclusioni dalla procedura di affidamento e le ammissioni all'esito della verifica della documentazione attestante l'assenza dei motivi di esclusione di cui all'articolo 80, nonché la sussistenza dei requisiti economico-finanziari e tecnico-professionali. Entro il medesimo termine di due giorni è dato avviso ai candidati e concorrenti, con le modalità di cui all'articolo 5-bis del decreto legislativo 7 marzo 2005, n. 82, recante il Codice dell'amministrazione digitale o strumento analogo negli altri Stati membri, di detto provvedimento, indicando l'ufficio o il collegamento informatico ad accesso riservato dove sono disponibili i relativi atti. Il termine per l'impugnativa di cui al citato articolo 120, comma 2-bis, decorre dal momento in cui gli atti di cui al secondo periodo sono resi in concreto disponibili, corredati di </a:t>
            </a:r>
            <a:r>
              <a:rPr lang="it-IT" sz="1800" strike="sngStrike" dirty="0" smtClean="0"/>
              <a:t>motivazione</a:t>
            </a:r>
            <a:r>
              <a:rPr lang="it-IT" sz="1800" dirty="0" smtClean="0"/>
              <a:t>……SEGUE</a:t>
            </a:r>
            <a:endParaRPr lang="it-IT" sz="1800" dirty="0"/>
          </a:p>
          <a:p>
            <a:pPr marL="0" indent="0">
              <a:buNone/>
            </a:pP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352959249"/>
      </p:ext>
    </p:extLst>
  </p:cSld>
  <p:clrMapOvr>
    <a:masterClrMapping/>
  </p:clrMapOvr>
  <p:timing>
    <p:tnLst>
      <p:par>
        <p:cTn xmlns:p14="http://schemas.microsoft.com/office/powerpoint/2010/main" id="1" dur="indefinite" restart="never" nodeType="tmRoot"/>
      </p:par>
    </p:tnLst>
  </p:timing>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09"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marL="0" indent="0">
              <a:buFontTx/>
              <a:buNone/>
              <a:defRPr/>
            </a:pPr>
            <a:endParaRPr lang="it-IT" sz="1800" dirty="0"/>
          </a:p>
          <a:p>
            <a:pPr>
              <a:buFont typeface="Wingdings" charset="2"/>
              <a:buChar char="Ø"/>
              <a:defRPr/>
            </a:pPr>
            <a:endParaRPr lang="it-IT" sz="1800" b="1" u="sng" dirty="0" smtClean="0"/>
          </a:p>
          <a:p>
            <a:pPr algn="ctr">
              <a:buFont typeface="Wingdings" charset="2"/>
              <a:buChar char="Ø"/>
              <a:defRPr/>
            </a:pPr>
            <a:r>
              <a:rPr lang="it-IT" sz="1800" b="1" u="sng" dirty="0" smtClean="0"/>
              <a:t>Non è più obbligatorio indicare la terna dei subappaltatori </a:t>
            </a:r>
          </a:p>
          <a:p>
            <a:pPr marL="0" indent="0" algn="ctr">
              <a:buNone/>
              <a:defRPr/>
            </a:pPr>
            <a:r>
              <a:rPr lang="it-IT" sz="1800" b="1" u="sng" dirty="0" smtClean="0"/>
              <a:t>(fino al 31.12.2020)</a:t>
            </a:r>
            <a:endParaRPr lang="it-IT" sz="1800" b="1" u="sng" dirty="0"/>
          </a:p>
          <a:p>
            <a:pPr>
              <a:buFont typeface="Wingdings" charset="2"/>
              <a:buChar char="Ø"/>
              <a:defRPr/>
            </a:pPr>
            <a:endParaRPr lang="it-IT" sz="1800" b="1" u="sng" dirty="0" smtClean="0"/>
          </a:p>
          <a:p>
            <a:pPr>
              <a:buFont typeface="Wingdings" charset="2"/>
              <a:buChar char="Ø"/>
              <a:defRPr/>
            </a:pPr>
            <a:endParaRPr lang="it-IT" sz="1800" dirty="0" smtClean="0"/>
          </a:p>
          <a:p>
            <a:pPr>
              <a:buFont typeface="Wingdings" charset="2"/>
              <a:buChar char="Ø"/>
              <a:defRPr/>
            </a:pPr>
            <a:endParaRPr lang="it-IT" sz="1800" dirty="0"/>
          </a:p>
          <a:p>
            <a:pPr algn="ctr">
              <a:buFont typeface="Wingdings" charset="2"/>
              <a:buChar char="Ø"/>
              <a:defRPr/>
            </a:pPr>
            <a:r>
              <a:rPr lang="it-IT" sz="1800" dirty="0" smtClean="0"/>
              <a:t>Il comma 6 dell’art. 105 è stato sospeso dalla Legge 55/2019</a:t>
            </a:r>
          </a:p>
        </p:txBody>
      </p:sp>
      <p:sp>
        <p:nvSpPr>
          <p:cNvPr id="4" name="Segnaposto piè di pagina 3"/>
          <p:cNvSpPr>
            <a:spLocks noGrp="1"/>
          </p:cNvSpPr>
          <p:nvPr>
            <p:ph type="ftr" sz="quarter" idx="11"/>
          </p:nvPr>
        </p:nvSpPr>
        <p:spPr>
          <a:xfrm>
            <a:off x="6553200" y="6245225"/>
            <a:ext cx="2133600" cy="476250"/>
          </a:xfrm>
        </p:spPr>
        <p:txBody>
          <a:bodyPr/>
          <a:lstStyle/>
          <a:p>
            <a:pPr algn="r">
              <a:defRPr/>
            </a:pPr>
            <a:r>
              <a:rPr lang="it-IT" smtClean="0">
                <a:latin typeface="Arial" charset="0"/>
                <a:ea typeface="ＭＳ Ｐゴシック" charset="0"/>
              </a:rPr>
              <a:t>Avv. Francesco Mascia</a:t>
            </a:r>
            <a:endParaRPr lang="it-IT">
              <a:latin typeface="Arial" charset="0"/>
              <a:ea typeface="ＭＳ Ｐゴシック" charset="0"/>
            </a:endParaRPr>
          </a:p>
        </p:txBody>
      </p:sp>
    </p:spTree>
    <p:extLst>
      <p:ext uri="{BB962C8B-B14F-4D97-AF65-F5344CB8AC3E}">
        <p14:creationId xmlns:p14="http://schemas.microsoft.com/office/powerpoint/2010/main" val="1266716007"/>
      </p:ext>
    </p:extLst>
  </p:cSld>
  <p:clrMapOvr>
    <a:masterClrMapping/>
  </p:clrMapOvr>
  <p:timing>
    <p:tnLst>
      <p:par>
        <p:cTn xmlns:p14="http://schemas.microsoft.com/office/powerpoint/2010/main" id="1" dur="indefinite" restart="never" nodeType="tmRoot"/>
      </p:par>
    </p:tnLst>
  </p:timing>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3"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a:extLst/>
        </p:spPr>
        <p:txBody>
          <a:bodyPr/>
          <a:lstStyle/>
          <a:p>
            <a:pPr>
              <a:buFont typeface="Wingdings" charset="2"/>
              <a:buChar char="Ø"/>
              <a:defRPr/>
            </a:pPr>
            <a:r>
              <a:rPr lang="it-IT" sz="1800" dirty="0" smtClean="0"/>
              <a:t>Sono state sospese altresì le seguenti prescrizioni (previste anch’esse dall’art. 105 comma 6)</a:t>
            </a:r>
            <a:endParaRPr lang="it-IT" sz="1800" dirty="0"/>
          </a:p>
          <a:p>
            <a:pPr>
              <a:buFontTx/>
              <a:buChar char="-"/>
              <a:defRPr/>
            </a:pPr>
            <a:endParaRPr lang="it-IT" sz="1800" dirty="0" smtClean="0"/>
          </a:p>
          <a:p>
            <a:pPr>
              <a:buFontTx/>
              <a:buChar char="-"/>
              <a:defRPr/>
            </a:pPr>
            <a:r>
              <a:rPr lang="it-IT" sz="1800" u="sng" strike="sngStrike" dirty="0" smtClean="0"/>
              <a:t>le </a:t>
            </a:r>
            <a:r>
              <a:rPr lang="it-IT" sz="1800" u="sng" strike="sngStrike" dirty="0"/>
              <a:t>modalità e le tempistiche per la verifica delle condizioni di esclusione di cui all'articolo 80 prima della stipula del contratto stesso per l'appaltatore e i subappaltatori; </a:t>
            </a:r>
          </a:p>
          <a:p>
            <a:pPr>
              <a:buFontTx/>
              <a:buChar char="-"/>
              <a:defRPr/>
            </a:pPr>
            <a:endParaRPr lang="it-IT" sz="1800" u="sng" strike="sngStrike" dirty="0" smtClean="0"/>
          </a:p>
          <a:p>
            <a:pPr>
              <a:buFontTx/>
              <a:buChar char="-"/>
              <a:defRPr/>
            </a:pPr>
            <a:r>
              <a:rPr lang="it-IT" sz="1800" u="sng" strike="sngStrike" dirty="0" smtClean="0"/>
              <a:t>l'indicazione </a:t>
            </a:r>
            <a:r>
              <a:rPr lang="it-IT" sz="1800" u="sng" strike="sngStrike" dirty="0"/>
              <a:t>dei mezzi di prova richiesti per la dimostrazione delle circostanze di esclusione per gravi illeciti professionali come previsti dal comma 13 dell'articolo 80</a:t>
            </a:r>
            <a:r>
              <a:rPr lang="it-IT" sz="1800" strike="sngStrike" dirty="0"/>
              <a:t>.</a:t>
            </a:r>
          </a:p>
        </p:txBody>
      </p:sp>
      <p:sp>
        <p:nvSpPr>
          <p:cNvPr id="4" name="Segnaposto piè di pagina 3"/>
          <p:cNvSpPr>
            <a:spLocks noGrp="1"/>
          </p:cNvSpPr>
          <p:nvPr>
            <p:ph type="ftr" sz="quarter" idx="11"/>
          </p:nvPr>
        </p:nvSpPr>
        <p:spPr>
          <a:xfrm>
            <a:off x="6553200" y="6245225"/>
            <a:ext cx="2133600" cy="476250"/>
          </a:xfrm>
        </p:spPr>
        <p:txBody>
          <a:bodyPr/>
          <a:lstStyle/>
          <a:p>
            <a:pPr algn="r">
              <a:defRPr/>
            </a:pPr>
            <a:r>
              <a:rPr lang="it-IT" smtClean="0">
                <a:latin typeface="Arial" charset="0"/>
                <a:ea typeface="ＭＳ Ｐゴシック" charset="0"/>
              </a:rPr>
              <a:t>Avv. Francesco Mascia</a:t>
            </a:r>
            <a:endParaRPr lang="it-IT">
              <a:latin typeface="Arial" charset="0"/>
              <a:ea typeface="ＭＳ Ｐゴシック" charset="0"/>
            </a:endParaRPr>
          </a:p>
        </p:txBody>
      </p:sp>
    </p:spTree>
    <p:extLst>
      <p:ext uri="{BB962C8B-B14F-4D97-AF65-F5344CB8AC3E}">
        <p14:creationId xmlns:p14="http://schemas.microsoft.com/office/powerpoint/2010/main" val="293409637"/>
      </p:ext>
    </p:extLst>
  </p:cSld>
  <p:clrMapOvr>
    <a:masterClrMapping/>
  </p:clrMapOvr>
  <p:timing>
    <p:tnLst>
      <p:par>
        <p:cTn xmlns:p14="http://schemas.microsoft.com/office/powerpoint/2010/main" id="1" dur="indefinite" restart="never" nodeType="tmRoot"/>
      </p:par>
    </p:tnLst>
  </p:timing>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a:extLst/>
        </p:spPr>
        <p:txBody>
          <a:bodyPr/>
          <a:lstStyle/>
          <a:p>
            <a:pPr algn="ctr">
              <a:buFont typeface="Wingdings" charset="2"/>
              <a:buChar char="Ø"/>
              <a:defRPr/>
            </a:pPr>
            <a:r>
              <a:rPr lang="it-IT" sz="1800" dirty="0"/>
              <a:t> Ulteriori novità</a:t>
            </a:r>
          </a:p>
          <a:p>
            <a:pPr>
              <a:buFont typeface="Wingdings" charset="2"/>
              <a:buChar char="Ø"/>
              <a:defRPr/>
            </a:pPr>
            <a:endParaRPr lang="it-IT" sz="1800" dirty="0"/>
          </a:p>
          <a:p>
            <a:pPr>
              <a:buFont typeface="Wingdings" charset="2"/>
              <a:buChar char="Ø"/>
              <a:defRPr/>
            </a:pPr>
            <a:r>
              <a:rPr lang="it-IT" sz="1800" dirty="0"/>
              <a:t>L'affidatario deve provvedere a sostituire i subappaltatori relativamente ai quali apposita verifica abbia dimostrato la sussistenza dei motivi di esclusione di cui all'</a:t>
            </a:r>
            <a:r>
              <a:rPr lang="it-IT" sz="1800" dirty="0">
                <a:hlinkClick r:id="rId2"/>
              </a:rPr>
              <a:t>articolo 80</a:t>
            </a:r>
            <a:endParaRPr lang="it-IT" sz="1800" dirty="0"/>
          </a:p>
          <a:p>
            <a:pPr>
              <a:buFontTx/>
              <a:buChar char="-"/>
              <a:defRPr/>
            </a:pPr>
            <a:endParaRPr lang="it-IT" sz="1800" dirty="0"/>
          </a:p>
          <a:p>
            <a:pPr>
              <a:buFont typeface="Wingdings" charset="2"/>
              <a:buChar char="Ø"/>
              <a:defRPr/>
            </a:pPr>
            <a:r>
              <a:rPr lang="it-IT" sz="1800" dirty="0"/>
              <a:t>La stazione appaltante corrisponde direttamente al subappaltatore, al cottimista, al prestatore di servizi ed al fornitore di beni o lavori, l'importo dovuto:</a:t>
            </a:r>
          </a:p>
          <a:p>
            <a:pPr>
              <a:buFontTx/>
              <a:buChar char="-"/>
              <a:defRPr/>
            </a:pPr>
            <a:r>
              <a:rPr lang="it-IT" sz="1800" dirty="0"/>
              <a:t>a) quando il subappaltatore o il cottimista è una </a:t>
            </a:r>
            <a:r>
              <a:rPr lang="it-IT" sz="1800" dirty="0" err="1"/>
              <a:t>microimpresa</a:t>
            </a:r>
            <a:r>
              <a:rPr lang="it-IT" sz="1800" dirty="0"/>
              <a:t> o piccola impresa</a:t>
            </a:r>
            <a:r>
              <a:rPr lang="it-IT" sz="1800" dirty="0" smtClean="0"/>
              <a:t>; </a:t>
            </a:r>
            <a:r>
              <a:rPr lang="it-IT" sz="1800" b="1" dirty="0" smtClean="0"/>
              <a:t>(precedentemente abrogato dal D.L. 32/2019)</a:t>
            </a:r>
            <a:endParaRPr lang="it-IT" sz="1800" b="1" dirty="0"/>
          </a:p>
          <a:p>
            <a:pPr>
              <a:buFontTx/>
              <a:buChar char="-"/>
              <a:defRPr/>
            </a:pPr>
            <a:r>
              <a:rPr lang="it-IT" sz="1800" dirty="0"/>
              <a:t>b) in caso di inadempimento da parte dell'appaltatore;</a:t>
            </a:r>
          </a:p>
          <a:p>
            <a:pPr>
              <a:buFontTx/>
              <a:buChar char="-"/>
              <a:defRPr/>
            </a:pPr>
            <a:r>
              <a:rPr lang="it-IT" sz="1800" dirty="0"/>
              <a:t>c) su richiesta del subappaltatore e se la natura del contratto lo consente </a:t>
            </a:r>
            <a:r>
              <a:rPr lang="it-IT" sz="1800" b="1" dirty="0" smtClean="0"/>
              <a:t>(precedentemente abrogato </a:t>
            </a:r>
            <a:r>
              <a:rPr lang="it-IT" sz="1800" b="1" dirty="0"/>
              <a:t>dal D.L. 32/</a:t>
            </a:r>
            <a:r>
              <a:rPr lang="it-IT" sz="1800" b="1" dirty="0" smtClean="0"/>
              <a:t>2019)</a:t>
            </a:r>
            <a:endParaRPr lang="it-IT" sz="1800" b="1" dirty="0"/>
          </a:p>
        </p:txBody>
      </p:sp>
      <p:sp>
        <p:nvSpPr>
          <p:cNvPr id="4" name="Segnaposto piè di pagina 3"/>
          <p:cNvSpPr>
            <a:spLocks noGrp="1"/>
          </p:cNvSpPr>
          <p:nvPr>
            <p:ph type="ftr" sz="quarter" idx="11"/>
          </p:nvPr>
        </p:nvSpPr>
        <p:spPr>
          <a:xfrm>
            <a:off x="6553200" y="6245225"/>
            <a:ext cx="2133600" cy="476250"/>
          </a:xfrm>
        </p:spPr>
        <p:txBody>
          <a:bodyPr/>
          <a:lstStyle/>
          <a:p>
            <a:pPr algn="r">
              <a:defRPr/>
            </a:pPr>
            <a:r>
              <a:rPr lang="it-IT" smtClean="0">
                <a:latin typeface="Arial" charset="0"/>
                <a:ea typeface="ＭＳ Ｐゴシック" charset="0"/>
              </a:rPr>
              <a:t>Avv. Francesco Mascia</a:t>
            </a:r>
            <a:endParaRPr lang="it-IT">
              <a:latin typeface="Arial" charset="0"/>
              <a:ea typeface="ＭＳ Ｐゴシック" charset="0"/>
            </a:endParaRPr>
          </a:p>
        </p:txBody>
      </p:sp>
    </p:spTree>
    <p:extLst>
      <p:ext uri="{BB962C8B-B14F-4D97-AF65-F5344CB8AC3E}">
        <p14:creationId xmlns:p14="http://schemas.microsoft.com/office/powerpoint/2010/main" val="3730864151"/>
      </p:ext>
    </p:extLst>
  </p:cSld>
  <p:clrMapOvr>
    <a:masterClrMapping/>
  </p:clrMapOvr>
  <p:timing>
    <p:tnLst>
      <p:par>
        <p:cTn xmlns:p14="http://schemas.microsoft.com/office/powerpoint/2010/main" id="1" dur="indefinite" restart="never" nodeType="tmRoot"/>
      </p:par>
    </p:tnLst>
  </p:timing>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L’anticipazione del prezzo</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59933085"/>
      </p:ext>
    </p:extLst>
  </p:cSld>
  <p:clrMapOvr>
    <a:masterClrMapping/>
  </p:clrMapOvr>
  <p:timing>
    <p:tnLst>
      <p:par>
        <p:cTn xmlns:p14="http://schemas.microsoft.com/office/powerpoint/2010/main" id="1" dur="indefinite" restart="never" nodeType="tmRoot"/>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Viene modificato il comma 18 dell’art. 35</a:t>
            </a:r>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r>
              <a:rPr lang="it-IT" sz="1800" dirty="0" smtClean="0"/>
              <a:t>Con tale modifica </a:t>
            </a:r>
            <a:r>
              <a:rPr lang="it-IT" sz="1800" dirty="0"/>
              <a:t>viene estesa la possibilità di ricevere l’anticipazione del prezzo pari al 20% dell’importo di contratto non solo per i lavori, ma anche per servizi e </a:t>
            </a:r>
            <a:r>
              <a:rPr lang="it-IT" sz="1800" dirty="0" smtClean="0"/>
              <a:t>forniture</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41659963"/>
      </p:ext>
    </p:extLst>
  </p:cSld>
  <p:clrMapOvr>
    <a:masterClrMapping/>
  </p:clrMapOvr>
  <p:timing>
    <p:tnLst>
      <p:par>
        <p:cTn xmlns:p14="http://schemas.microsoft.com/office/powerpoint/2010/main" id="1" dur="indefinite" restart="never" nodeType="tmRoot"/>
      </p:par>
    </p:tnLst>
  </p:timing>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a:buFont typeface="Wingdings" charset="2"/>
              <a:buChar char="Ø"/>
            </a:pPr>
            <a:r>
              <a:rPr lang="it-IT" sz="1800" dirty="0" smtClean="0"/>
              <a:t>Di seguito il nuovo comma 18</a:t>
            </a:r>
          </a:p>
          <a:p>
            <a:pPr>
              <a:buFontTx/>
              <a:buChar char="-"/>
            </a:pPr>
            <a:r>
              <a:rPr lang="it-IT" sz="1600" dirty="0" smtClean="0"/>
              <a:t>“</a:t>
            </a:r>
            <a:r>
              <a:rPr lang="it-IT" sz="1600" i="1" dirty="0" smtClean="0"/>
              <a:t>Sul </a:t>
            </a:r>
            <a:r>
              <a:rPr lang="it-IT" sz="1600" i="1" dirty="0"/>
              <a:t>valore del contratto di appalto viene calcolato l'importo dell'anticipazione del prezzo pari al 20 per cento da corrispondere all'appaltatore entro quindici giorni dall'effettivo inizio </a:t>
            </a:r>
            <a:r>
              <a:rPr lang="it-IT" sz="1600" i="1" strike="sngStrike" dirty="0"/>
              <a:t>dei lavori</a:t>
            </a:r>
            <a:r>
              <a:rPr lang="it-IT" sz="1600" i="1" dirty="0"/>
              <a:t> </a:t>
            </a:r>
            <a:r>
              <a:rPr lang="it-IT" sz="1600" b="1" i="1" dirty="0"/>
              <a:t>della prestazione</a:t>
            </a:r>
            <a:r>
              <a:rPr lang="it-IT" sz="1600" i="1" dirty="0"/>
              <a:t>. L'erogazione dell'anticipazione è subordinata alla costituzione di garanzia fideiussoria bancaria o assicurativa di importo pari all'anticipazione maggiorato del tasso di interesse legale applicato al periodo necessario al recupero dell'anticipazione stessa secondo il cronoprogramma </a:t>
            </a:r>
            <a:r>
              <a:rPr lang="it-IT" sz="1600" i="1" strike="sngStrike" dirty="0"/>
              <a:t>dei lavori</a:t>
            </a:r>
            <a:r>
              <a:rPr lang="it-IT" sz="1600" i="1" dirty="0"/>
              <a:t> </a:t>
            </a:r>
            <a:r>
              <a:rPr lang="it-IT" sz="1600" b="1" i="1" dirty="0"/>
              <a:t>della prestazione</a:t>
            </a:r>
            <a:r>
              <a:rPr lang="it-IT" sz="1600" i="1" dirty="0"/>
              <a:t>. La predetta garanzia è rilasciata da imprese bancarie autorizzate ai sensi del decreto legislativo 1° settembre 1993, n. 385, o assicurative autorizzate alla copertura dei rischi ai quali si riferisce l'assicurazione e che rispondano ai requisiti di solvibilità previsti dalle leggi che ne disciplinano la rispettiva attività. La garanzia può essere, altresì, rilasciata dagli intermediari finanziali iscritti nell'albo degli intermediari finanziari di cui all'articolo 106 del decreto legislativo 1° settembre 1993, n. 385. L'importo della garanzia viene gradualmente ed automaticamente ridotto nel corso </a:t>
            </a:r>
            <a:r>
              <a:rPr lang="it-IT" sz="1600" i="1" strike="sngStrike" dirty="0"/>
              <a:t>dei lavori </a:t>
            </a:r>
            <a:r>
              <a:rPr lang="it-IT" sz="1600" b="1" i="1" dirty="0"/>
              <a:t>della prestazione</a:t>
            </a:r>
            <a:r>
              <a:rPr lang="it-IT" sz="1600" i="1" dirty="0"/>
              <a:t>, in rapporto al progressivo recupero dell'anticipazione da parte delle stazioni appaltanti. Il beneficiario decade dall'anticipazione, con obbligo di restituzione, se l'esecuzione </a:t>
            </a:r>
            <a:r>
              <a:rPr lang="it-IT" sz="1600" i="1" strike="sngStrike" dirty="0"/>
              <a:t>dei lavori </a:t>
            </a:r>
            <a:r>
              <a:rPr lang="it-IT" sz="1600" b="1" i="1" dirty="0"/>
              <a:t>della prestazione </a:t>
            </a:r>
            <a:r>
              <a:rPr lang="it-IT" sz="1600" i="1" dirty="0"/>
              <a:t>non procede, per ritardi a lui imputabili, secondo i tempi contrattuali. Sulle somme restituite sono dovuti gli interessi legali con decorrenza dalla data di erogazione della </a:t>
            </a:r>
            <a:r>
              <a:rPr lang="it-IT" sz="1600" i="1" dirty="0" smtClean="0"/>
              <a:t>anticipazione</a:t>
            </a:r>
            <a:r>
              <a:rPr lang="it-IT" sz="1600" dirty="0" smtClean="0"/>
              <a:t>”</a:t>
            </a:r>
          </a:p>
          <a:p>
            <a:pPr>
              <a:buFontTx/>
              <a:buChar char="-"/>
            </a:pPr>
            <a:endParaRPr lang="it-IT" sz="16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417149622"/>
      </p:ext>
    </p:extLst>
  </p:cSld>
  <p:clrMapOvr>
    <a:masterClrMapping/>
  </p:clrMapOvr>
  <p:timing>
    <p:tnLst>
      <p:par>
        <p:cTn xmlns:p14="http://schemas.microsoft.com/office/powerpoint/2010/main" id="1" dur="indefinite" restart="never" nodeType="tmRoot"/>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 procedura:</a:t>
            </a:r>
          </a:p>
          <a:p>
            <a:pPr>
              <a:buFont typeface="Wingdings" charset="2"/>
              <a:buChar char="Ø"/>
            </a:pPr>
            <a:endParaRPr lang="it-IT" sz="1800" dirty="0"/>
          </a:p>
          <a:p>
            <a:pPr>
              <a:buFontTx/>
              <a:buChar char="-"/>
            </a:pPr>
            <a:endParaRPr lang="it-IT" sz="1800" dirty="0" smtClean="0"/>
          </a:p>
          <a:p>
            <a:pPr>
              <a:buFontTx/>
              <a:buChar char="-"/>
            </a:pPr>
            <a:r>
              <a:rPr lang="it-IT" sz="1800" dirty="0" smtClean="0"/>
              <a:t>Calcolare il 20% sull’importo contrattuale</a:t>
            </a:r>
          </a:p>
          <a:p>
            <a:pPr>
              <a:buFontTx/>
              <a:buChar char="-"/>
            </a:pPr>
            <a:endParaRPr lang="it-IT" sz="1800" dirty="0" smtClean="0"/>
          </a:p>
          <a:p>
            <a:pPr>
              <a:buFontTx/>
              <a:buChar char="-"/>
            </a:pPr>
            <a:r>
              <a:rPr lang="it-IT" sz="1800" dirty="0" smtClean="0"/>
              <a:t>Il 20% dovrà essere versato dalla P.A. entro quindici giorni dall’inizio della prestazione </a:t>
            </a:r>
          </a:p>
          <a:p>
            <a:pPr>
              <a:buFontTx/>
              <a:buChar char="-"/>
            </a:pPr>
            <a:endParaRPr lang="it-IT" sz="1800" dirty="0" smtClean="0"/>
          </a:p>
          <a:p>
            <a:pPr>
              <a:buFontTx/>
              <a:buChar char="-"/>
            </a:pPr>
            <a:r>
              <a:rPr lang="it-IT" sz="1800" dirty="0" smtClean="0"/>
              <a:t>Contestualmente al versamento deve essere costituita dall’esecutore una garanzia fideiussoria o bancaria</a:t>
            </a:r>
          </a:p>
          <a:p>
            <a:pPr>
              <a:buFontTx/>
              <a:buChar char="-"/>
            </a:pPr>
            <a:endParaRPr lang="it-IT" sz="1800" i="1" dirty="0"/>
          </a:p>
        </p:txBody>
      </p:sp>
      <p:sp>
        <p:nvSpPr>
          <p:cNvPr id="4" name="Segnaposto piè di pagina 3"/>
          <p:cNvSpPr>
            <a:spLocks noGrp="1"/>
          </p:cNvSpPr>
          <p:nvPr>
            <p:ph type="ftr" sz="quarter" idx="12"/>
          </p:nvPr>
        </p:nvSpPr>
        <p:spPr/>
        <p:txBody>
          <a:bodyPr/>
          <a:lstStyle/>
          <a:p>
            <a:pPr>
              <a:defRPr/>
            </a:pPr>
            <a:r>
              <a:rPr lang="it-IT" dirty="0" smtClean="0"/>
              <a:t>Avv. Francesco Mascia</a:t>
            </a:r>
            <a:endParaRPr lang="it-IT" dirty="0"/>
          </a:p>
        </p:txBody>
      </p:sp>
    </p:spTree>
    <p:extLst>
      <p:ext uri="{BB962C8B-B14F-4D97-AF65-F5344CB8AC3E}">
        <p14:creationId xmlns:p14="http://schemas.microsoft.com/office/powerpoint/2010/main" val="3106228785"/>
      </p:ext>
    </p:extLst>
  </p:cSld>
  <p:clrMapOvr>
    <a:masterClrMapping/>
  </p:clrMapOvr>
  <p:timing>
    <p:tnLst>
      <p:par>
        <p:cTn xmlns:p14="http://schemas.microsoft.com/office/powerpoint/2010/main" id="1" dur="indefinite" restart="never" nodeType="tmRoot"/>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endParaRPr lang="it-IT" sz="1800" i="1" dirty="0" smtClean="0"/>
          </a:p>
          <a:p>
            <a:pPr>
              <a:buFontTx/>
              <a:buChar char="-"/>
            </a:pPr>
            <a:endParaRPr lang="it-IT" sz="1800" i="1" dirty="0"/>
          </a:p>
          <a:p>
            <a:pPr>
              <a:buFontTx/>
              <a:buChar char="-"/>
            </a:pPr>
            <a:r>
              <a:rPr lang="it-IT" sz="1800" dirty="0" smtClean="0"/>
              <a:t>L'importo </a:t>
            </a:r>
            <a:r>
              <a:rPr lang="it-IT" sz="1800" dirty="0"/>
              <a:t>della garanzia viene ridotto nel corso</a:t>
            </a:r>
            <a:r>
              <a:rPr lang="it-IT" sz="1800" strike="sngStrike" dirty="0"/>
              <a:t> </a:t>
            </a:r>
            <a:r>
              <a:rPr lang="it-IT" sz="1800" b="1" dirty="0"/>
              <a:t>della prestazione</a:t>
            </a:r>
            <a:r>
              <a:rPr lang="it-IT" sz="1800" dirty="0"/>
              <a:t>, in rapporto al progressivo recupero dell'anticipazione da parte della p.a.</a:t>
            </a:r>
          </a:p>
          <a:p>
            <a:pPr>
              <a:buFontTx/>
              <a:buChar char="-"/>
            </a:pPr>
            <a:endParaRPr lang="it-IT" sz="1800" dirty="0" smtClean="0"/>
          </a:p>
          <a:p>
            <a:pPr>
              <a:buFontTx/>
              <a:buChar char="-"/>
            </a:pPr>
            <a:endParaRPr lang="it-IT" sz="1800" dirty="0"/>
          </a:p>
          <a:p>
            <a:pPr>
              <a:buFontTx/>
              <a:buChar char="-"/>
            </a:pPr>
            <a:endParaRPr lang="it-IT" sz="1800" dirty="0"/>
          </a:p>
          <a:p>
            <a:pPr>
              <a:buFontTx/>
              <a:buChar char="-"/>
            </a:pPr>
            <a:r>
              <a:rPr lang="it-IT" sz="1800" dirty="0"/>
              <a:t>Il beneficiario decade dall'anticipazione, con obbligo di restituzione, se l'esecuzione </a:t>
            </a:r>
            <a:r>
              <a:rPr lang="it-IT" sz="1800" b="1" dirty="0"/>
              <a:t>della prestazione </a:t>
            </a:r>
            <a:r>
              <a:rPr lang="it-IT" sz="1800" dirty="0"/>
              <a:t>non procede, per ritardi a lui imputabili, secondo i tempi contrattuali</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91137361"/>
      </p:ext>
    </p:extLst>
  </p:cSld>
  <p:clrMapOvr>
    <a:masterClrMapping/>
  </p:clrMapOvr>
  <p:timing>
    <p:tnLst>
      <p:par>
        <p:cTn xmlns:p14="http://schemas.microsoft.com/office/powerpoint/2010/main" id="1" dur="indefinite" restart="never" nodeType="tmRoot"/>
      </p:par>
    </p:tnLst>
  </p:timing>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algn="ctr">
              <a:buFont typeface="Wingdings" charset="2"/>
              <a:buChar char="Ø"/>
            </a:pPr>
            <a:r>
              <a:rPr lang="it-IT" dirty="0" smtClean="0"/>
              <a:t> Le riserve dell’appaltatore</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85848843"/>
      </p:ext>
    </p:extLst>
  </p:cSld>
  <p:clrMapOvr>
    <a:masterClrMapping/>
  </p:clrMapOvr>
  <p:timing>
    <p:tnLst>
      <p:par>
        <p:cTn xmlns:p14="http://schemas.microsoft.com/office/powerpoint/2010/main" id="1" dur="indefinite" restart="never" nodeType="tmRoot"/>
      </p:par>
    </p:tnLst>
  </p:timing>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Ammissibilità delle riserve su aspetti progettuali oggetto di verifica</a:t>
            </a:r>
          </a:p>
          <a:p>
            <a:pPr>
              <a:buFont typeface="Wingdings" charset="2"/>
              <a:buChar char="Ø"/>
            </a:pPr>
            <a:endParaRPr lang="it-IT" sz="1800" dirty="0" smtClean="0"/>
          </a:p>
          <a:p>
            <a:pPr>
              <a:buFont typeface="Wingdings" charset="2"/>
              <a:buChar char="Ø"/>
            </a:pPr>
            <a:r>
              <a:rPr lang="it-IT" sz="1800" dirty="0"/>
              <a:t> </a:t>
            </a:r>
            <a:r>
              <a:rPr lang="it-IT" sz="1800" dirty="0" smtClean="0"/>
              <a:t>La Legge 55/2019 permette che l’appaltatore formuli riserve anche con riferimento ai vizi progettuali oggetto di verifica </a:t>
            </a:r>
          </a:p>
          <a:p>
            <a:pPr>
              <a:buFont typeface="Wingdings" charset="2"/>
              <a:buChar char="Ø"/>
            </a:pPr>
            <a:endParaRPr lang="it-IT" sz="1800" dirty="0"/>
          </a:p>
          <a:p>
            <a:pPr>
              <a:buFont typeface="Wingdings" charset="2"/>
              <a:buChar char="Ø"/>
            </a:pPr>
            <a:r>
              <a:rPr lang="it-IT" sz="1800" dirty="0" smtClean="0"/>
              <a:t>Ai sensi dell’art. 1 comma 10</a:t>
            </a:r>
          </a:p>
          <a:p>
            <a:endParaRPr lang="it-IT" sz="1800" dirty="0" smtClean="0"/>
          </a:p>
          <a:p>
            <a:pPr>
              <a:buFontTx/>
              <a:buChar char="-"/>
            </a:pPr>
            <a:r>
              <a:rPr lang="it-IT" sz="1800" dirty="0" smtClean="0"/>
              <a:t>“</a:t>
            </a:r>
            <a:r>
              <a:rPr lang="it-IT" sz="1800" i="1" dirty="0" smtClean="0"/>
              <a:t>Fino </a:t>
            </a:r>
            <a:r>
              <a:rPr lang="it-IT" sz="1800" i="1" dirty="0"/>
              <a:t>al 31 dicembre 2020, possono essere oggetto di </a:t>
            </a:r>
            <a:r>
              <a:rPr lang="it-IT" sz="1800" i="1" dirty="0" smtClean="0"/>
              <a:t>riserva anche </a:t>
            </a:r>
            <a:r>
              <a:rPr lang="it-IT" sz="1800" i="1" dirty="0"/>
              <a:t>gli aspetti progettuali che sono stati oggetto di verifica </a:t>
            </a:r>
            <a:r>
              <a:rPr lang="it-IT" sz="1800" i="1" dirty="0" smtClean="0"/>
              <a:t>ai sensi </a:t>
            </a:r>
            <a:r>
              <a:rPr lang="it-IT" sz="1800" i="1" dirty="0"/>
              <a:t>dell'articolo 25 del decreto legislativo 18 aprile 2016, n. 50</a:t>
            </a:r>
            <a:r>
              <a:rPr lang="it-IT" sz="1800" i="1" dirty="0" smtClean="0"/>
              <a:t>, con </a:t>
            </a:r>
            <a:r>
              <a:rPr lang="it-IT" sz="1800" i="1" dirty="0"/>
              <a:t>conseguente estensione dell'ambito di applicazione </a:t>
            </a:r>
            <a:r>
              <a:rPr lang="it-IT" sz="1800" i="1" dirty="0" smtClean="0"/>
              <a:t>dell'accordo bonario </a:t>
            </a:r>
            <a:r>
              <a:rPr lang="it-IT" sz="1800" i="1" dirty="0"/>
              <a:t>di cui all'articolo 205 del medesimo decreto </a:t>
            </a:r>
            <a:r>
              <a:rPr lang="it-IT" sz="1800" i="1" dirty="0" smtClean="0"/>
              <a:t>legislativo</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02103686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endParaRPr lang="it-IT" sz="1800" dirty="0" smtClean="0"/>
          </a:p>
          <a:p>
            <a:pPr marL="0" indent="0">
              <a:buNone/>
            </a:pPr>
            <a:endParaRPr lang="it-IT" sz="1800" dirty="0"/>
          </a:p>
          <a:p>
            <a:pPr>
              <a:buFontTx/>
              <a:buChar char="-"/>
            </a:pPr>
            <a:r>
              <a:rPr lang="it-IT" sz="1800" i="1" dirty="0" smtClean="0"/>
              <a:t>….Nella </a:t>
            </a:r>
            <a:r>
              <a:rPr lang="it-IT" sz="1800" i="1" dirty="0"/>
              <a:t>stessa sezione sono pubblicati anche i resoconti della gestione finanziaria dei contratti al termine della loro esecuzione con le modalità previste dal decreto legislativo 14 marzo 2013, n. 33. Gli atti di cui al presente comma recano, prima dell’intestazione o in calce, la data di pubblicazione sul profilo del committente. Fatti salvi gli atti a cui si applica l'articolo 73, comma 5, i termini cui sono collegati gli effetti giuridici della pubblicazione decorrono dalla pubblicazione sul profilo del </a:t>
            </a:r>
            <a:r>
              <a:rPr lang="it-IT" sz="1800" i="1" dirty="0" smtClean="0"/>
              <a:t>committente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11816275"/>
      </p:ext>
    </p:extLst>
  </p:cSld>
  <p:clrMapOvr>
    <a:masterClrMapping/>
  </p:clrMapOvr>
  <p:timing>
    <p:tnLst>
      <p:par>
        <p:cTn xmlns:p14="http://schemas.microsoft.com/office/powerpoint/2010/main" id="1" dur="indefinite" restart="never" nodeType="tmRoot"/>
      </p:par>
    </p:tnLst>
  </p:timing>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dirty="0" smtClean="0"/>
          </a:p>
          <a:p>
            <a:pPr>
              <a:buFont typeface="Wingdings" charset="2"/>
              <a:buChar char="Ø"/>
            </a:pPr>
            <a:endParaRPr lang="it-IT" dirty="0"/>
          </a:p>
          <a:p>
            <a:pPr marL="0" indent="0" algn="ctr">
              <a:buNone/>
            </a:pPr>
            <a:r>
              <a:rPr lang="it-IT" dirty="0" smtClean="0"/>
              <a:t>Il Collegio consultivo tecnico</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84835690"/>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smtClean="0"/>
              <a:t>Il Collegio consultivo tecnico</a:t>
            </a:r>
          </a:p>
          <a:p>
            <a:pPr marL="0" indent="0" algn="just">
              <a:buNone/>
            </a:pPr>
            <a:r>
              <a:rPr lang="it-IT" sz="1800" dirty="0"/>
              <a:t> </a:t>
            </a:r>
            <a:endParaRPr lang="it-IT" sz="1800" dirty="0" smtClean="0"/>
          </a:p>
          <a:p>
            <a:pPr algn="just">
              <a:buFont typeface="Wingdings" charset="2"/>
              <a:buChar char="Ø"/>
            </a:pPr>
            <a:r>
              <a:rPr lang="it-IT" sz="1800" dirty="0" smtClean="0"/>
              <a:t>L’art. 1 comma 11 della Legge 55/2019 prevede che nelle more dell’entrata in vigore del Regolamento di attuazione le parti possano convenire</a:t>
            </a:r>
          </a:p>
          <a:p>
            <a:pPr algn="just">
              <a:buFontTx/>
              <a:buChar char="-"/>
            </a:pPr>
            <a:endParaRPr lang="it-IT" sz="1800" dirty="0" smtClean="0"/>
          </a:p>
          <a:p>
            <a:pPr algn="just">
              <a:buFontTx/>
              <a:buChar char="-"/>
            </a:pPr>
            <a:r>
              <a:rPr lang="it-IT" sz="1800" dirty="0" smtClean="0"/>
              <a:t>La costituzione di un Collegio consultivo tecnico</a:t>
            </a:r>
          </a:p>
          <a:p>
            <a:pPr algn="just">
              <a:buFontTx/>
              <a:buChar char="-"/>
            </a:pPr>
            <a:endParaRPr lang="it-IT" sz="1800" dirty="0" smtClean="0"/>
          </a:p>
          <a:p>
            <a:pPr algn="just">
              <a:buFontTx/>
              <a:buChar char="-"/>
            </a:pPr>
            <a:r>
              <a:rPr lang="it-IT" sz="1800" dirty="0" smtClean="0"/>
              <a:t>Da nominare prima dell’avvio dell’esecuzione e entro 90 giorni</a:t>
            </a:r>
          </a:p>
          <a:p>
            <a:pPr algn="just">
              <a:buFontTx/>
              <a:buChar char="-"/>
            </a:pPr>
            <a:endParaRPr lang="it-IT" sz="1800" dirty="0" smtClean="0"/>
          </a:p>
          <a:p>
            <a:pPr algn="just">
              <a:buFontTx/>
              <a:buChar char="-"/>
            </a:pPr>
            <a:r>
              <a:rPr lang="it-IT" sz="1800" dirty="0" smtClean="0"/>
              <a:t>Con il fine di fornire assistenza per una rapida risoluzione delle controversie nascenti durante l’esecuzione del contratto</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785254978"/>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 Avvio della progettazione in caso di limitata disponibilità del finanziamento</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11650768"/>
      </p:ext>
    </p:extLst>
  </p:cSld>
  <p:clrMapOvr>
    <a:masterClrMapping/>
  </p:clrMapOvr>
  <p:timing>
    <p:tnLst>
      <p:par>
        <p:cTn xmlns:p14="http://schemas.microsoft.com/office/powerpoint/2010/main" id="1" dur="indefinite" restart="never" nodeType="tmRoot"/>
      </p:par>
    </p:tnLst>
  </p:timing>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Avvio della procedura anche in caso di finanziamenti limitati alla sola attività di progettazione</a:t>
            </a:r>
          </a:p>
          <a:p>
            <a:pPr>
              <a:buFont typeface="Wingdings" charset="2"/>
              <a:buChar char="Ø"/>
            </a:pPr>
            <a:endParaRPr lang="it-IT" sz="1800" dirty="0" smtClean="0"/>
          </a:p>
          <a:p>
            <a:pPr>
              <a:buFont typeface="Wingdings" charset="2"/>
              <a:buChar char="Ø"/>
            </a:pPr>
            <a:r>
              <a:rPr lang="it-IT" sz="1800" dirty="0" smtClean="0"/>
              <a:t>L’art. 1 comma 4  della Legge 55/2019 prevede che</a:t>
            </a:r>
          </a:p>
          <a:p>
            <a:pPr marL="0" indent="0">
              <a:buNone/>
            </a:pPr>
            <a:endParaRPr lang="it-IT" sz="1800" dirty="0"/>
          </a:p>
          <a:p>
            <a:pPr>
              <a:buFontTx/>
              <a:buChar char="-"/>
            </a:pPr>
            <a:r>
              <a:rPr lang="it-IT" sz="1800" dirty="0" smtClean="0"/>
              <a:t>“</a:t>
            </a:r>
            <a:r>
              <a:rPr lang="it-IT" sz="1800" i="1" dirty="0" smtClean="0"/>
              <a:t>Per </a:t>
            </a:r>
            <a:r>
              <a:rPr lang="it-IT" sz="1800" i="1" dirty="0"/>
              <a:t>gli anni 2019 e 2020 i soggetti attuatori di opere per </a:t>
            </a:r>
            <a:r>
              <a:rPr lang="it-IT" sz="1800" i="1" dirty="0" smtClean="0"/>
              <a:t>le quali </a:t>
            </a:r>
            <a:r>
              <a:rPr lang="it-IT" sz="1800" i="1" dirty="0"/>
              <a:t>deve essere realizzata la progettazione possono avviare </a:t>
            </a:r>
            <a:r>
              <a:rPr lang="it-IT" sz="1800" i="1" dirty="0" smtClean="0"/>
              <a:t>le relative </a:t>
            </a:r>
            <a:r>
              <a:rPr lang="it-IT" sz="1800" i="1" dirty="0"/>
              <a:t>procedure di affidamento anche in caso di </a:t>
            </a:r>
            <a:r>
              <a:rPr lang="it-IT" sz="1800" i="1" dirty="0" err="1"/>
              <a:t>disponibilita'</a:t>
            </a:r>
            <a:r>
              <a:rPr lang="it-IT" sz="1800" i="1" dirty="0"/>
              <a:t> </a:t>
            </a:r>
            <a:r>
              <a:rPr lang="it-IT" sz="1800" i="1" dirty="0" smtClean="0"/>
              <a:t>di finanziamenti </a:t>
            </a:r>
            <a:r>
              <a:rPr lang="it-IT" sz="1800" i="1" dirty="0"/>
              <a:t>limitati alle sole </a:t>
            </a:r>
            <a:r>
              <a:rPr lang="it-IT" sz="1800" i="1" dirty="0" err="1"/>
              <a:t>attivita'</a:t>
            </a:r>
            <a:r>
              <a:rPr lang="it-IT" sz="1800" i="1" dirty="0"/>
              <a:t> di progettazione. Le </a:t>
            </a:r>
            <a:r>
              <a:rPr lang="it-IT" sz="1800" i="1" dirty="0" smtClean="0"/>
              <a:t>opere la </a:t>
            </a:r>
            <a:r>
              <a:rPr lang="it-IT" sz="1800" i="1" dirty="0"/>
              <a:t>cui progettazione </a:t>
            </a:r>
            <a:r>
              <a:rPr lang="it-IT" sz="1800" i="1" dirty="0" err="1"/>
              <a:t>e'</a:t>
            </a:r>
            <a:r>
              <a:rPr lang="it-IT" sz="1800" i="1" dirty="0"/>
              <a:t> stata realizzata ai sensi del </a:t>
            </a:r>
            <a:r>
              <a:rPr lang="it-IT" sz="1800" i="1" dirty="0" smtClean="0"/>
              <a:t>periodo precedente </a:t>
            </a:r>
            <a:r>
              <a:rPr lang="it-IT" sz="1800" i="1" dirty="0"/>
              <a:t>sono considerate prioritariamente ai </a:t>
            </a:r>
            <a:r>
              <a:rPr lang="it-IT" sz="1800" i="1" dirty="0" smtClean="0"/>
              <a:t>fini dell'assegnazione </a:t>
            </a:r>
            <a:r>
              <a:rPr lang="it-IT" sz="1800" i="1" dirty="0"/>
              <a:t>dei finanziamenti per la loro </a:t>
            </a:r>
            <a:r>
              <a:rPr lang="it-IT" sz="1800" i="1" dirty="0" smtClean="0"/>
              <a:t>realizzazione”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77366220"/>
      </p:ext>
    </p:extLst>
  </p:cSld>
  <p:clrMapOvr>
    <a:masterClrMapping/>
  </p:clrMapOvr>
  <p:timing>
    <p:tnLst>
      <p:par>
        <p:cTn xmlns:p14="http://schemas.microsoft.com/office/powerpoint/2010/main" id="1" dur="indefinite" restart="never" nodeType="tmRoot"/>
      </p:par>
    </p:tnLst>
  </p:timing>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r>
              <a:rPr lang="it-IT" sz="1800" dirty="0"/>
              <a:t>Avvio della procedura anche </a:t>
            </a:r>
            <a:r>
              <a:rPr lang="it-IT" sz="1800" dirty="0" smtClean="0"/>
              <a:t>nelle more dell’erogazione delle risorse assegnate in base a provvedimento legislativo o amministrativo in </a:t>
            </a:r>
            <a:r>
              <a:rPr lang="it-IT" sz="1800" dirty="0"/>
              <a:t>caso di finanziamenti limitati alla sola attività di progettazione</a:t>
            </a:r>
          </a:p>
          <a:p>
            <a:pPr>
              <a:buFont typeface="Wingdings" charset="2"/>
              <a:buChar char="Ø"/>
            </a:pPr>
            <a:endParaRPr lang="it-IT" sz="1800" dirty="0"/>
          </a:p>
          <a:p>
            <a:pPr>
              <a:buFont typeface="Wingdings" charset="2"/>
              <a:buChar char="Ø"/>
            </a:pPr>
            <a:r>
              <a:rPr lang="it-IT" sz="1800" dirty="0"/>
              <a:t>L’art. 1 comma </a:t>
            </a:r>
            <a:r>
              <a:rPr lang="it-IT" sz="1800" dirty="0" smtClean="0"/>
              <a:t>5  </a:t>
            </a:r>
            <a:r>
              <a:rPr lang="it-IT" sz="1800" dirty="0"/>
              <a:t>della Legge 55/2019 prevede che</a:t>
            </a:r>
          </a:p>
          <a:p>
            <a:pPr marL="0" indent="0">
              <a:buNone/>
            </a:pPr>
            <a:endParaRPr lang="it-IT" sz="1800" dirty="0"/>
          </a:p>
          <a:p>
            <a:pPr>
              <a:buFontTx/>
              <a:buChar char="-"/>
            </a:pPr>
            <a:r>
              <a:rPr lang="it-IT" sz="1800" dirty="0" smtClean="0"/>
              <a:t>“</a:t>
            </a:r>
            <a:r>
              <a:rPr lang="it-IT" sz="1800" i="1" dirty="0" smtClean="0"/>
              <a:t>I </a:t>
            </a:r>
            <a:r>
              <a:rPr lang="it-IT" sz="1800" i="1" dirty="0"/>
              <a:t>soggetti attuatori di opere sono autorizzati ad avviare </a:t>
            </a:r>
            <a:r>
              <a:rPr lang="it-IT" sz="1800" i="1" dirty="0" smtClean="0"/>
              <a:t>le procedure </a:t>
            </a:r>
            <a:r>
              <a:rPr lang="it-IT" sz="1800" i="1" dirty="0"/>
              <a:t>di affidamento della progettazione o dell'esecuzione </a:t>
            </a:r>
            <a:r>
              <a:rPr lang="it-IT" sz="1800" i="1" dirty="0" smtClean="0"/>
              <a:t>dei lavori </a:t>
            </a:r>
            <a:r>
              <a:rPr lang="it-IT" sz="1800" i="1" dirty="0"/>
              <a:t>nelle more dell'erogazione delle risorse assegnate agli </a:t>
            </a:r>
            <a:r>
              <a:rPr lang="it-IT" sz="1800" i="1" dirty="0" smtClean="0"/>
              <a:t>stessi e </a:t>
            </a:r>
            <a:r>
              <a:rPr lang="it-IT" sz="1800" i="1" dirty="0"/>
              <a:t>finalizzate all'opera con provvedimento legislativo </a:t>
            </a:r>
            <a:r>
              <a:rPr lang="it-IT" sz="1800" i="1" dirty="0" smtClean="0"/>
              <a:t>o amministrativo</a:t>
            </a:r>
            <a:r>
              <a:rPr lang="it-IT" sz="1800" dirty="0" smtClean="0"/>
              <a:t>”</a:t>
            </a:r>
          </a:p>
          <a:p>
            <a:pPr>
              <a:buFontTx/>
              <a:buChar char="-"/>
            </a:pPr>
            <a:endParaRPr lang="it-IT" sz="1800" dirty="0"/>
          </a:p>
          <a:p>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340998254"/>
      </p:ext>
    </p:extLst>
  </p:cSld>
  <p:clrMapOvr>
    <a:masterClrMapping/>
  </p:clrMapOvr>
  <p:timing>
    <p:tnLst>
      <p:par>
        <p:cTn xmlns:p14="http://schemas.microsoft.com/office/powerpoint/2010/main" id="1" dur="indefinite" restart="never" nodeType="tmRoot"/>
      </p:par>
    </p:tnLst>
  </p:timing>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a:t> </a:t>
            </a:r>
            <a:r>
              <a:rPr lang="it-IT" dirty="0" smtClean="0"/>
              <a:t>I nuovi termini di pagamento della P.A.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72920364"/>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457200" marR="0" lvl="0" indent="-457200" algn="ctr">
              <a:buFont typeface="Wingdings" pitchFamily="2" charset="2"/>
              <a:buChar char="Ø"/>
            </a:pPr>
            <a:r>
              <a:rPr lang="it-IT" sz="1800" dirty="0"/>
              <a:t>I pagamenti devono essere effettuati </a:t>
            </a:r>
            <a:r>
              <a:rPr lang="it-IT" sz="1800" dirty="0" smtClean="0"/>
              <a:t>ai sensi del nuovo art. 113 bis del Codice</a:t>
            </a:r>
          </a:p>
          <a:p>
            <a:pPr marL="0" indent="0" algn="ctr">
              <a:buNone/>
            </a:pPr>
            <a:r>
              <a:rPr lang="it-IT" sz="1800" dirty="0"/>
              <a:t>(modificato dall’art. 4 della legge n. 37 del 2019)</a:t>
            </a:r>
          </a:p>
          <a:p>
            <a:pPr marL="0" marR="0" lvl="0" indent="0" algn="ctr">
              <a:buNone/>
            </a:pPr>
            <a:endParaRPr lang="it-IT" sz="1800" dirty="0" smtClean="0"/>
          </a:p>
          <a:p>
            <a:pPr marL="457200" marR="0" lvl="0" indent="-457200" algn="ctr">
              <a:buFont typeface="Wingdings" pitchFamily="2" charset="2"/>
              <a:buChar char="Ø"/>
            </a:pPr>
            <a:endParaRPr lang="it-IT" sz="1800" dirty="0"/>
          </a:p>
          <a:p>
            <a:pPr marL="457200" marR="0" lvl="0" indent="-457200" algn="ctr">
              <a:buFont typeface="Wingdings" pitchFamily="2" charset="2"/>
              <a:buChar char="Ø"/>
            </a:pPr>
            <a:r>
              <a:rPr lang="it-IT" sz="1800" dirty="0" smtClean="0"/>
              <a:t>Stati di avanzamento</a:t>
            </a:r>
            <a:endParaRPr lang="it-IT" sz="1800" dirty="0"/>
          </a:p>
          <a:p>
            <a:pPr marL="285750" marR="0" lvl="0" indent="-285750">
              <a:buFontTx/>
              <a:buChar char="-"/>
            </a:pPr>
            <a:r>
              <a:rPr lang="it-IT" sz="1800" dirty="0" smtClean="0"/>
              <a:t>Entro trenta </a:t>
            </a:r>
            <a:r>
              <a:rPr lang="it-IT" sz="1800" dirty="0"/>
              <a:t>giorni decorrenti dall’adozione di ogni stato di avanzamento dei </a:t>
            </a:r>
            <a:r>
              <a:rPr lang="it-IT" sz="1800" dirty="0" smtClean="0"/>
              <a:t>lavori</a:t>
            </a:r>
            <a:r>
              <a:rPr lang="it-IT" sz="1800" dirty="0"/>
              <a:t> </a:t>
            </a:r>
            <a:r>
              <a:rPr lang="it-IT" sz="1800" dirty="0" smtClean="0"/>
              <a:t>(salvo diverso termine</a:t>
            </a:r>
            <a:r>
              <a:rPr lang="it-IT" sz="1800" dirty="0"/>
              <a:t> </a:t>
            </a:r>
            <a:r>
              <a:rPr lang="it-IT" sz="1800" dirty="0" smtClean="0"/>
              <a:t>– </a:t>
            </a:r>
            <a:r>
              <a:rPr lang="it-IT" sz="1800" dirty="0" err="1" smtClean="0"/>
              <a:t>max</a:t>
            </a:r>
            <a:r>
              <a:rPr lang="it-IT" sz="1800" dirty="0" smtClean="0"/>
              <a:t> </a:t>
            </a:r>
            <a:r>
              <a:rPr lang="it-IT" sz="1800" dirty="0"/>
              <a:t>sessanta </a:t>
            </a:r>
            <a:r>
              <a:rPr lang="it-IT" sz="1800" dirty="0" smtClean="0"/>
              <a:t>giorni – previa motivazione)</a:t>
            </a:r>
          </a:p>
          <a:p>
            <a:pPr marL="285750" marR="0" lvl="0" indent="-285750">
              <a:buFontTx/>
              <a:buChar char="-"/>
            </a:pPr>
            <a:endParaRPr lang="it-IT" sz="1800" dirty="0"/>
          </a:p>
          <a:p>
            <a:pPr marL="285750" marR="0" lvl="0" indent="-285750">
              <a:buFontTx/>
              <a:buChar char="-"/>
            </a:pPr>
            <a:r>
              <a:rPr lang="it-IT" sz="1800" dirty="0" smtClean="0"/>
              <a:t>“</a:t>
            </a:r>
            <a:r>
              <a:rPr lang="it-IT" sz="1800" i="1" dirty="0" smtClean="0"/>
              <a:t>I </a:t>
            </a:r>
            <a:r>
              <a:rPr lang="it-IT" sz="1800" i="1" dirty="0"/>
              <a:t>pagamenti relativi agli acconti del corrispettivo di appalto sono effettuati nel termine di trenta giorni decorrenti dall’adozione di ogni stato di avanzamento dei lavori, salvo che sia espressamente concordato nel contratto un diverso termine, comunque non superiore a sessanta giorni e purché ciò sia oggettivamente giustificato dalla natura particolare del contratto o da talune sue </a:t>
            </a:r>
            <a:r>
              <a:rPr lang="it-IT" sz="1800" i="1" dirty="0" smtClean="0"/>
              <a:t>caratteristiche</a:t>
            </a:r>
            <a:r>
              <a:rPr lang="it-IT" sz="1800" dirty="0" smtClean="0"/>
              <a:t>” (art. 113 bis comma 1)</a:t>
            </a:r>
            <a:endParaRPr lang="it-IT" sz="1800" dirty="0"/>
          </a:p>
        </p:txBody>
      </p:sp>
    </p:spTree>
    <p:extLst>
      <p:ext uri="{BB962C8B-B14F-4D97-AF65-F5344CB8AC3E}">
        <p14:creationId xmlns:p14="http://schemas.microsoft.com/office/powerpoint/2010/main" val="4177833818"/>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contestualmente allo stato di avanzamento o al massimo entro i successivi 7 giorni deve essere emesso </a:t>
            </a:r>
            <a:r>
              <a:rPr lang="it-IT" sz="1800" b="1" u="sng" dirty="0" smtClean="0"/>
              <a:t>il certificato di pagamento</a:t>
            </a:r>
            <a:r>
              <a:rPr lang="it-IT" sz="1800" dirty="0" smtClean="0"/>
              <a:t> da parte del </a:t>
            </a:r>
            <a:r>
              <a:rPr lang="it-IT" sz="1800" dirty="0" err="1" smtClean="0"/>
              <a:t>Rup</a:t>
            </a:r>
            <a:endParaRPr lang="it-IT" sz="1800" dirty="0" smtClean="0"/>
          </a:p>
          <a:p>
            <a:endParaRPr lang="it-IT" sz="1800" dirty="0"/>
          </a:p>
          <a:p>
            <a:endParaRPr lang="it-IT" sz="1800" dirty="0" smtClean="0"/>
          </a:p>
          <a:p>
            <a:pPr>
              <a:buFontTx/>
              <a:buChar char="-"/>
            </a:pPr>
            <a:r>
              <a:rPr lang="it-IT" sz="1800" dirty="0" smtClean="0"/>
              <a:t>“</a:t>
            </a:r>
            <a:r>
              <a:rPr lang="it-IT" sz="1800" i="1" dirty="0" smtClean="0"/>
              <a:t>I </a:t>
            </a:r>
            <a:r>
              <a:rPr lang="it-IT" sz="1800" i="1" dirty="0"/>
              <a:t>certificati di pagamento relativi agli acconti del corrispettivo di appalto sono emessi contestualmente all’adozione di ogni stato di avanzamento dei lavori e comunque entro un termine non superiore a sette giorni dall’adozione degli </a:t>
            </a:r>
            <a:r>
              <a:rPr lang="it-IT" sz="1800" i="1" dirty="0" smtClean="0"/>
              <a:t>stessi</a:t>
            </a:r>
            <a:r>
              <a:rPr lang="it-IT" sz="1800" dirty="0" smtClean="0"/>
              <a:t>” (Art. 113 bis comma 1)</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98132515"/>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Saldo finale</a:t>
            </a:r>
          </a:p>
          <a:p>
            <a:pPr marL="0" indent="0" algn="just">
              <a:buNone/>
            </a:pPr>
            <a:endParaRPr lang="it-IT" sz="1800" dirty="0"/>
          </a:p>
          <a:p>
            <a:pPr algn="just">
              <a:buFontTx/>
              <a:buChar char="-"/>
            </a:pPr>
            <a:r>
              <a:rPr lang="it-IT" sz="1800" dirty="0" smtClean="0"/>
              <a:t>Entro </a:t>
            </a:r>
            <a:r>
              <a:rPr lang="it-IT" sz="1800" dirty="0"/>
              <a:t>trenta giorni decorrenti </a:t>
            </a:r>
            <a:r>
              <a:rPr lang="it-IT" sz="1800" dirty="0" smtClean="0"/>
              <a:t>dall’esito positivo del collaudo (</a:t>
            </a:r>
            <a:r>
              <a:rPr lang="it-IT" sz="1800" dirty="0"/>
              <a:t>salvo diverso termine – </a:t>
            </a:r>
            <a:r>
              <a:rPr lang="it-IT" sz="1800" dirty="0" err="1"/>
              <a:t>max</a:t>
            </a:r>
            <a:r>
              <a:rPr lang="it-IT" sz="1800" dirty="0"/>
              <a:t> sessanta giorni – previa motivazione</a:t>
            </a:r>
            <a:r>
              <a:rPr lang="it-IT" sz="1800" dirty="0" smtClean="0"/>
              <a:t>)</a:t>
            </a:r>
          </a:p>
          <a:p>
            <a:pPr algn="just">
              <a:buFontTx/>
              <a:buChar char="-"/>
            </a:pPr>
            <a:endParaRPr lang="it-IT" sz="1800" dirty="0"/>
          </a:p>
          <a:p>
            <a:pPr algn="just">
              <a:buFontTx/>
              <a:buChar char="-"/>
            </a:pPr>
            <a:endParaRPr lang="it-IT" sz="1800" dirty="0"/>
          </a:p>
          <a:p>
            <a:pPr algn="just">
              <a:buFontTx/>
              <a:buChar char="-"/>
            </a:pPr>
            <a:r>
              <a:rPr lang="it-IT" sz="1800" dirty="0" smtClean="0"/>
              <a:t>“</a:t>
            </a:r>
            <a:r>
              <a:rPr lang="it-IT" sz="1800" i="1" dirty="0" smtClean="0"/>
              <a:t>il </a:t>
            </a:r>
            <a:r>
              <a:rPr lang="it-IT" sz="1800" i="1" dirty="0"/>
              <a:t>relativo pagamento è effettuato nel termine di trenta giorni decorrenti dal suddetto esito positivo del collaudo o della verifica di conformità, salvo che sia espressamente concordato nel contratto un diverso termine, comunque non superiore a sessanta giorni e purché ciò sia oggettivamente giustificato dalla natura particolare del contratto o da talune sue </a:t>
            </a:r>
            <a:r>
              <a:rPr lang="it-IT" sz="1800" i="1" dirty="0" smtClean="0"/>
              <a:t>caratteristiche” </a:t>
            </a:r>
            <a:r>
              <a:rPr lang="it-IT" sz="1800" dirty="0" smtClean="0"/>
              <a:t>(Art. 113 bis comma 2)</a:t>
            </a:r>
          </a:p>
          <a:p>
            <a:pPr algn="just">
              <a:buFontTx/>
              <a:buChar char="-"/>
            </a:pP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55393870"/>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contestualmente </a:t>
            </a:r>
            <a:r>
              <a:rPr lang="it-IT" sz="1800" dirty="0" smtClean="0"/>
              <a:t>all’esito positivo del collaudo o </a:t>
            </a:r>
            <a:r>
              <a:rPr lang="it-IT" sz="1800" dirty="0"/>
              <a:t>al massimo entro i successivi 7 giorni deve essere emesso </a:t>
            </a:r>
            <a:r>
              <a:rPr lang="it-IT" sz="1800" b="1" u="sng" dirty="0"/>
              <a:t>il certificato di pagamento</a:t>
            </a:r>
            <a:r>
              <a:rPr lang="it-IT" sz="1800" dirty="0"/>
              <a:t> da parte del </a:t>
            </a:r>
            <a:r>
              <a:rPr lang="it-IT" sz="1800" dirty="0" err="1" smtClean="0"/>
              <a:t>Rup</a:t>
            </a:r>
            <a:endParaRPr lang="it-IT" sz="1800" dirty="0" smtClean="0"/>
          </a:p>
          <a:p>
            <a:pPr>
              <a:buFont typeface="Wingdings" charset="2"/>
              <a:buChar char="Ø"/>
            </a:pPr>
            <a:endParaRPr lang="it-IT" sz="1800" dirty="0"/>
          </a:p>
          <a:p>
            <a:pPr>
              <a:buFontTx/>
              <a:buChar char="-"/>
            </a:pPr>
            <a:r>
              <a:rPr lang="it-IT" sz="1800" dirty="0" smtClean="0"/>
              <a:t>“</a:t>
            </a:r>
            <a:r>
              <a:rPr lang="it-IT" sz="1800" i="1" dirty="0" smtClean="0"/>
              <a:t>All’esito </a:t>
            </a:r>
            <a:r>
              <a:rPr lang="it-IT" sz="1800" i="1" dirty="0"/>
              <a:t>positivo del collaudo o della verifica di conformità, e comunque entro un termine non superiore a sette giorni dagli stessi, il responsabile unico del procedimento rilascia il certificato di pagamento ai fini dell’emissione della fattura da parte </a:t>
            </a:r>
            <a:r>
              <a:rPr lang="it-IT" sz="1800" i="1" dirty="0" smtClean="0"/>
              <a:t>dell’appaltatore” (Art. 113 bis comma 2)</a:t>
            </a:r>
          </a:p>
          <a:p>
            <a:pPr>
              <a:buFontTx/>
              <a:buChar char="-"/>
            </a:pPr>
            <a:endParaRPr lang="it-IT" sz="1800" dirty="0" smtClean="0"/>
          </a:p>
          <a:p>
            <a:pPr>
              <a:buFont typeface="Wingdings" charset="2"/>
              <a:buChar char="Ø"/>
            </a:pPr>
            <a:endParaRPr lang="it-IT" dirty="0"/>
          </a:p>
          <a:p>
            <a:pPr>
              <a:buFont typeface="Wingdings" charset="2"/>
              <a:buChar char="Ø"/>
            </a:pPr>
            <a:endParaRPr lang="it-IT" dirty="0"/>
          </a:p>
          <a:p>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111638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4876800"/>
          </a:xfrm>
        </p:spPr>
        <p:txBody>
          <a:bodyPr/>
          <a:lstStyle/>
          <a:p>
            <a:pPr>
              <a:buFont typeface="Wingdings" charset="2"/>
              <a:buChar char="Ø"/>
            </a:pPr>
            <a:r>
              <a:rPr lang="it-IT" sz="1800" dirty="0" smtClean="0"/>
              <a:t> La Legge 55/2019 abroga contestualmente anche i commi 2 bis e 6 bis del </a:t>
            </a:r>
            <a:r>
              <a:rPr lang="it-IT" sz="1800" dirty="0" err="1" smtClean="0"/>
              <a:t>D.Lgs.</a:t>
            </a:r>
            <a:r>
              <a:rPr lang="it-IT" sz="1800" dirty="0" smtClean="0"/>
              <a:t> 104/2010</a:t>
            </a:r>
          </a:p>
          <a:p>
            <a:pPr>
              <a:buFont typeface="Wingdings" charset="2"/>
              <a:buChar char="Ø"/>
            </a:pPr>
            <a:endParaRPr lang="it-IT" sz="1800" dirty="0"/>
          </a:p>
          <a:p>
            <a:pPr>
              <a:buFontTx/>
              <a:buChar char="-"/>
            </a:pPr>
            <a:r>
              <a:rPr lang="it-IT" sz="1800" dirty="0" smtClean="0"/>
              <a:t>“</a:t>
            </a:r>
            <a:r>
              <a:rPr lang="it-IT" sz="1800" i="1" strike="sngStrike" dirty="0" smtClean="0"/>
              <a:t>2</a:t>
            </a:r>
            <a:r>
              <a:rPr lang="it-IT" sz="1800" i="1" strike="sngStrike" dirty="0"/>
              <a:t>-bis. Il provvedimento che determina le esclusioni dalla procedura di affidamento e le ammissioni ad essa all'esito della valutazione dei requisiti soggettivi, economico-finanziari e tecnico-professionali va impugnato nel termine di trenta giorni, decorrente dalla sua pubblicazione sul profilo del committente della stazione appaltante, ai sensi dell'articolo 29, comma 1, del codice dei contratti pubblici adottato in attuazione della legge 28 gennaio 2016, n. 11. L'omessa impugnazione preclude la facoltà di far valere l'illegittimità derivata dei successivi atti delle procedure di affidamento, anche con ricorso incidentale. E' altresì inammissibile l'impugnazione della proposta di aggiudicazione, ove disposta, e degli altri atti </a:t>
            </a:r>
            <a:r>
              <a:rPr lang="it-IT" sz="1800" i="1" strike="sngStrike" dirty="0" err="1"/>
              <a:t>endoprocedimentali</a:t>
            </a:r>
            <a:r>
              <a:rPr lang="it-IT" sz="1800" i="1" strike="sngStrike" dirty="0"/>
              <a:t> privi di immediata </a:t>
            </a:r>
            <a:r>
              <a:rPr lang="it-IT" sz="1800" i="1" strike="sngStrike" dirty="0" smtClean="0"/>
              <a:t>lesività”</a:t>
            </a:r>
          </a:p>
          <a:p>
            <a:pPr>
              <a:buFontTx/>
              <a:buChar char="-"/>
            </a:pPr>
            <a:endParaRPr lang="it-IT" sz="1800" dirty="0" smtClean="0"/>
          </a:p>
          <a:p>
            <a:pPr>
              <a:buFont typeface="Wingdings" charset="2"/>
              <a:buChar char="Ø"/>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17447997"/>
      </p:ext>
    </p:extLst>
  </p:cSld>
  <p:clrMapOvr>
    <a:masterClrMapping/>
  </p:clrMapOvr>
  <p:timing>
    <p:tnLst>
      <p:par>
        <p:cTn xmlns:p14="http://schemas.microsoft.com/office/powerpoint/2010/main" id="1" dur="indefinite" restart="never" nodeType="tmRoot"/>
      </p:par>
    </p:tnLst>
  </p:timing>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buFont typeface="Times New Roman" pitchFamily="18" charset="0"/>
              <a:buNone/>
              <a:defRPr/>
            </a:pPr>
            <a:endParaRPr lang="it-IT">
              <a:ea typeface="+mj-ea"/>
              <a:cs typeface="+mj-cs"/>
            </a:endParaRPr>
          </a:p>
        </p:txBody>
      </p:sp>
      <p:sp>
        <p:nvSpPr>
          <p:cNvPr id="173058" name="Segnaposto contenuto 2"/>
          <p:cNvSpPr>
            <a:spLocks noGrp="1"/>
          </p:cNvSpPr>
          <p:nvPr>
            <p:ph idx="1"/>
          </p:nvPr>
        </p:nvSpPr>
        <p:spPr/>
        <p:txBody>
          <a:bodyPr/>
          <a:lstStyle/>
          <a:p>
            <a:pPr marL="457200" indent="-457200">
              <a:buFont typeface="Wingdings" charset="0"/>
              <a:buChar char="Ø"/>
            </a:pPr>
            <a:r>
              <a:rPr lang="it-IT" sz="1800" dirty="0"/>
              <a:t>In caso di violazione dei predetti termini il creditore ha diritto alla corresponsione degli interessi moratori sull'importo dovuto</a:t>
            </a:r>
          </a:p>
          <a:p>
            <a:pPr marL="457200" indent="-457200">
              <a:buFont typeface="Wingdings" charset="0"/>
              <a:buChar char="Ø"/>
            </a:pPr>
            <a:endParaRPr lang="it-IT" sz="1800" dirty="0" smtClean="0"/>
          </a:p>
          <a:p>
            <a:pPr marL="0" indent="0">
              <a:buNone/>
            </a:pPr>
            <a:endParaRPr lang="it-IT" sz="1800" dirty="0" smtClean="0"/>
          </a:p>
          <a:p>
            <a:pPr marL="457200" indent="-457200">
              <a:buFont typeface="Wingdings" charset="0"/>
              <a:buChar char="Ø"/>
            </a:pPr>
            <a:endParaRPr lang="it-IT" sz="1800" dirty="0"/>
          </a:p>
          <a:p>
            <a:pPr marL="457200" indent="-457200">
              <a:buFont typeface="Wingdings" charset="0"/>
              <a:buChar char="Ø"/>
            </a:pPr>
            <a:r>
              <a:rPr lang="it-IT" sz="1800" dirty="0" smtClean="0"/>
              <a:t>Ai </a:t>
            </a:r>
            <a:r>
              <a:rPr lang="it-IT" sz="1800" dirty="0"/>
              <a:t>sensi dell’art. 4 comma 1 </a:t>
            </a:r>
            <a:r>
              <a:rPr lang="it-IT" sz="1800" dirty="0" err="1"/>
              <a:t>D.Lgs.</a:t>
            </a:r>
            <a:r>
              <a:rPr lang="it-IT" sz="1800" dirty="0"/>
              <a:t> 231/2002</a:t>
            </a:r>
          </a:p>
          <a:p>
            <a:pPr marL="457200" indent="-457200">
              <a:buFontTx/>
              <a:buChar char="-"/>
            </a:pPr>
            <a:r>
              <a:rPr lang="it-IT" sz="1800" dirty="0"/>
              <a:t>«</a:t>
            </a:r>
            <a:r>
              <a:rPr lang="it-IT" sz="1800" i="1" dirty="0"/>
              <a:t>Gli interessi moratori decorrono, senza che sia necessaria la costituzione in mora, dal giorno successivo alla scadenza del termine per il pagamento»</a:t>
            </a:r>
          </a:p>
          <a:p>
            <a:pPr marL="457200" indent="-457200">
              <a:buFontTx/>
              <a:buChar char="-"/>
            </a:pPr>
            <a:endParaRPr lang="it-IT" sz="1800" i="1" dirty="0"/>
          </a:p>
          <a:p>
            <a:pPr marL="457200" indent="-457200">
              <a:buFont typeface="Wingdings" charset="0"/>
              <a:buChar char="Ø"/>
            </a:pPr>
            <a:endParaRPr lang="it-IT" dirty="0">
              <a:latin typeface="Calibri" charset="0"/>
            </a:endParaRPr>
          </a:p>
        </p:txBody>
      </p:sp>
    </p:spTree>
    <p:extLst>
      <p:ext uri="{BB962C8B-B14F-4D97-AF65-F5344CB8AC3E}">
        <p14:creationId xmlns:p14="http://schemas.microsoft.com/office/powerpoint/2010/main" val="3325206407"/>
      </p:ext>
    </p:extLst>
  </p:cSld>
  <p:clrMapOvr>
    <a:masterClrMapping/>
  </p:clrMapOvr>
  <p:timing>
    <p:tnLst>
      <p:par>
        <p:cTn xmlns:p14="http://schemas.microsoft.com/office/powerpoint/2010/main" id="1" dur="indefinite" restart="never" nodeType="tmRoot"/>
      </p:par>
    </p:tnLst>
  </p:timing>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buFont typeface="Times New Roman" pitchFamily="18" charset="0"/>
              <a:buNone/>
              <a:defRPr/>
            </a:pPr>
            <a:endParaRPr lang="it-IT">
              <a:ea typeface="+mj-ea"/>
              <a:cs typeface="+mj-cs"/>
            </a:endParaRPr>
          </a:p>
        </p:txBody>
      </p:sp>
      <p:sp>
        <p:nvSpPr>
          <p:cNvPr id="174082" name="Segnaposto contenuto 2"/>
          <p:cNvSpPr>
            <a:spLocks noGrp="1"/>
          </p:cNvSpPr>
          <p:nvPr>
            <p:ph idx="1"/>
          </p:nvPr>
        </p:nvSpPr>
        <p:spPr/>
        <p:txBody>
          <a:bodyPr/>
          <a:lstStyle/>
          <a:p>
            <a:pPr>
              <a:buFont typeface="Wingdings" charset="0"/>
              <a:buChar char="Ø"/>
            </a:pPr>
            <a:r>
              <a:rPr lang="it-IT" sz="1800" dirty="0" smtClean="0">
                <a:latin typeface="Calibri" charset="0"/>
              </a:rPr>
              <a:t>Il nuovo art. 113 bis del Codice rimarca l’applicazione dell’art. 4 comma del </a:t>
            </a:r>
            <a:r>
              <a:rPr lang="it-IT" altLang="ja-JP" sz="1800" dirty="0" err="1" smtClean="0">
                <a:latin typeface="Calibri" charset="0"/>
              </a:rPr>
              <a:t>D.Lgs</a:t>
            </a:r>
            <a:r>
              <a:rPr lang="it-IT" altLang="ja-JP" sz="1800" dirty="0" err="1">
                <a:latin typeface="Calibri" charset="0"/>
              </a:rPr>
              <a:t>.</a:t>
            </a:r>
            <a:r>
              <a:rPr lang="it-IT" altLang="ja-JP" sz="1800" dirty="0">
                <a:latin typeface="Calibri" charset="0"/>
              </a:rPr>
              <a:t> 231/2002</a:t>
            </a:r>
            <a:endParaRPr lang="it-IT" sz="1800" dirty="0" smtClean="0">
              <a:latin typeface="Calibri" charset="0"/>
            </a:endParaRPr>
          </a:p>
          <a:p>
            <a:pPr>
              <a:buFont typeface="Wingdings" charset="0"/>
              <a:buChar char="Ø"/>
            </a:pPr>
            <a:endParaRPr lang="it-IT" sz="1800" dirty="0">
              <a:latin typeface="Calibri" charset="0"/>
            </a:endParaRPr>
          </a:p>
          <a:p>
            <a:pPr>
              <a:buFont typeface="Wingdings" charset="0"/>
              <a:buChar char="Ø"/>
            </a:pPr>
            <a:r>
              <a:rPr lang="it-IT" sz="1800" dirty="0" smtClean="0">
                <a:latin typeface="Calibri" charset="0"/>
              </a:rPr>
              <a:t>Ai </a:t>
            </a:r>
            <a:r>
              <a:rPr lang="it-IT" sz="1800" dirty="0">
                <a:latin typeface="Calibri" charset="0"/>
              </a:rPr>
              <a:t>sensi </a:t>
            </a:r>
            <a:r>
              <a:rPr lang="it-IT" sz="1800" dirty="0" err="1">
                <a:latin typeface="Calibri" charset="0"/>
              </a:rPr>
              <a:t>dell</a:t>
            </a:r>
            <a:r>
              <a:rPr lang="ja-JP" altLang="it-IT" sz="1800" dirty="0">
                <a:latin typeface="Calibri" charset="0"/>
              </a:rPr>
              <a:t>’</a:t>
            </a:r>
            <a:r>
              <a:rPr lang="it-IT" altLang="ja-JP" sz="1800" dirty="0">
                <a:latin typeface="Calibri" charset="0"/>
              </a:rPr>
              <a:t>art. 4 comma 6 </a:t>
            </a:r>
            <a:r>
              <a:rPr lang="it-IT" altLang="ja-JP" sz="1800" dirty="0" err="1">
                <a:latin typeface="Calibri" charset="0"/>
              </a:rPr>
              <a:t>D.Lgs.</a:t>
            </a:r>
            <a:r>
              <a:rPr lang="it-IT" altLang="ja-JP" sz="1800" dirty="0">
                <a:latin typeface="Calibri" charset="0"/>
              </a:rPr>
              <a:t> 231/2002</a:t>
            </a:r>
          </a:p>
          <a:p>
            <a:pPr>
              <a:buFontTx/>
              <a:buChar char="-"/>
            </a:pPr>
            <a:endParaRPr lang="it-IT" sz="1800" dirty="0">
              <a:latin typeface="Calibri" charset="0"/>
            </a:endParaRPr>
          </a:p>
          <a:p>
            <a:pPr>
              <a:buFontTx/>
              <a:buChar char="-"/>
            </a:pPr>
            <a:r>
              <a:rPr lang="it-IT" sz="1800" dirty="0">
                <a:latin typeface="Calibri" charset="0"/>
              </a:rPr>
              <a:t>La procedura diretta ad accertare la </a:t>
            </a:r>
            <a:r>
              <a:rPr lang="it-IT" sz="1800" dirty="0" err="1">
                <a:latin typeface="Calibri" charset="0"/>
              </a:rPr>
              <a:t>conformita'</a:t>
            </a:r>
            <a:r>
              <a:rPr lang="it-IT" sz="1800" dirty="0">
                <a:latin typeface="Calibri" charset="0"/>
              </a:rPr>
              <a:t> della merce o dei servizi al contratto non </a:t>
            </a:r>
            <a:r>
              <a:rPr lang="it-IT" sz="1800" dirty="0" err="1">
                <a:latin typeface="Calibri" charset="0"/>
              </a:rPr>
              <a:t>puo'</a:t>
            </a:r>
            <a:r>
              <a:rPr lang="it-IT" sz="1800" dirty="0">
                <a:latin typeface="Calibri" charset="0"/>
              </a:rPr>
              <a:t> avere una durata superiore a trenta giorni dalla data della consegna della merce o della prestazione del servizio</a:t>
            </a:r>
          </a:p>
          <a:p>
            <a:pPr>
              <a:buFontTx/>
              <a:buChar char="-"/>
            </a:pPr>
            <a:endParaRPr lang="it-IT" sz="1800" dirty="0">
              <a:latin typeface="Calibri" charset="0"/>
            </a:endParaRPr>
          </a:p>
          <a:p>
            <a:pPr>
              <a:buFontTx/>
              <a:buChar char="-"/>
            </a:pPr>
            <a:r>
              <a:rPr lang="it-IT" sz="1800" dirty="0">
                <a:latin typeface="Calibri" charset="0"/>
              </a:rPr>
              <a:t>Tale termine può essere diverso su accordo delle parti «</a:t>
            </a:r>
            <a:r>
              <a:rPr lang="it-IT" sz="1800" i="1" dirty="0" err="1">
                <a:latin typeface="Calibri" charset="0"/>
              </a:rPr>
              <a:t>purche</a:t>
            </a:r>
            <a:r>
              <a:rPr lang="it-IT" sz="1800" i="1" dirty="0">
                <a:latin typeface="Calibri" charset="0"/>
              </a:rPr>
              <a:t>' </a:t>
            </a:r>
            <a:r>
              <a:rPr lang="it-IT" sz="1800" i="1" dirty="0" err="1">
                <a:latin typeface="Calibri" charset="0"/>
              </a:rPr>
              <a:t>cio'</a:t>
            </a:r>
            <a:r>
              <a:rPr lang="it-IT" sz="1800" i="1" dirty="0">
                <a:latin typeface="Calibri" charset="0"/>
              </a:rPr>
              <a:t> non sia gravemente iniquo per il creditore»</a:t>
            </a:r>
          </a:p>
          <a:p>
            <a:pPr>
              <a:buFontTx/>
              <a:buChar char="-"/>
            </a:pPr>
            <a:endParaRPr lang="it-IT" sz="1800" dirty="0">
              <a:latin typeface="Calibri" charset="0"/>
            </a:endParaRPr>
          </a:p>
          <a:p>
            <a:pPr>
              <a:buFontTx/>
              <a:buChar char="-"/>
            </a:pPr>
            <a:r>
              <a:rPr lang="it-IT" sz="1800" dirty="0">
                <a:latin typeface="Calibri" charset="0"/>
              </a:rPr>
              <a:t>L'accordo deve essere provato per iscritto. </a:t>
            </a:r>
          </a:p>
          <a:p>
            <a:endParaRPr lang="it-IT" dirty="0">
              <a:latin typeface="Calibri" charset="0"/>
            </a:endParaRPr>
          </a:p>
        </p:txBody>
      </p:sp>
    </p:spTree>
    <p:extLst>
      <p:ext uri="{BB962C8B-B14F-4D97-AF65-F5344CB8AC3E}">
        <p14:creationId xmlns:p14="http://schemas.microsoft.com/office/powerpoint/2010/main" val="3273045538"/>
      </p:ext>
    </p:extLst>
  </p:cSld>
  <p:clrMapOvr>
    <a:masterClrMapping/>
  </p:clrMapOvr>
  <p:timing>
    <p:tnLst>
      <p:par>
        <p:cTn xmlns:p14="http://schemas.microsoft.com/office/powerpoint/2010/main" id="1" dur="indefinite" restart="never" nodeType="tmRoot"/>
      </p:par>
    </p:tnLst>
  </p:timing>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buFont typeface="Times New Roman" pitchFamily="18" charset="0"/>
              <a:buNone/>
              <a:defRPr/>
            </a:pPr>
            <a:endParaRPr lang="it-IT">
              <a:ea typeface="+mj-ea"/>
              <a:cs typeface="+mj-cs"/>
            </a:endParaRPr>
          </a:p>
        </p:txBody>
      </p:sp>
      <p:sp>
        <p:nvSpPr>
          <p:cNvPr id="175106" name="Segnaposto contenuto 2"/>
          <p:cNvSpPr>
            <a:spLocks noGrp="1"/>
          </p:cNvSpPr>
          <p:nvPr>
            <p:ph idx="1"/>
          </p:nvPr>
        </p:nvSpPr>
        <p:spPr/>
        <p:txBody>
          <a:bodyPr/>
          <a:lstStyle/>
          <a:p>
            <a:pPr marL="457200" indent="-457200">
              <a:buFont typeface="Wingdings" charset="0"/>
              <a:buChar char="Ø"/>
            </a:pPr>
            <a:r>
              <a:rPr lang="it-IT" sz="1800" dirty="0">
                <a:latin typeface="Calibri" charset="0"/>
              </a:rPr>
              <a:t>Non è prevista tuttavia alcuna sanzione specifica in caso di violazione del termine previsto per la verifica</a:t>
            </a:r>
          </a:p>
          <a:p>
            <a:pPr marL="457200" indent="-457200">
              <a:buFont typeface="Wingdings" charset="0"/>
              <a:buChar char="Ø"/>
            </a:pPr>
            <a:endParaRPr lang="it-IT" sz="1800" dirty="0">
              <a:latin typeface="Calibri" charset="0"/>
            </a:endParaRPr>
          </a:p>
          <a:p>
            <a:pPr marL="457200" indent="-457200">
              <a:buFont typeface="Wingdings" charset="0"/>
              <a:buChar char="Ø"/>
            </a:pPr>
            <a:r>
              <a:rPr lang="it-IT" sz="1800" dirty="0">
                <a:latin typeface="Calibri" charset="0"/>
              </a:rPr>
              <a:t>Si ritiene possa applicarsi l</a:t>
            </a:r>
            <a:r>
              <a:rPr lang="ja-JP" altLang="it-IT" sz="1800" dirty="0">
                <a:latin typeface="Calibri" charset="0"/>
              </a:rPr>
              <a:t>’</a:t>
            </a:r>
            <a:r>
              <a:rPr lang="it-IT" altLang="ja-JP" sz="1800" dirty="0">
                <a:latin typeface="Calibri" charset="0"/>
              </a:rPr>
              <a:t>art. 1224 c.c. </a:t>
            </a:r>
          </a:p>
          <a:p>
            <a:pPr marL="457200" indent="-457200">
              <a:buFontTx/>
              <a:buChar char="-"/>
            </a:pPr>
            <a:r>
              <a:rPr lang="it-IT" sz="1800" i="1" dirty="0">
                <a:latin typeface="Calibri" charset="0"/>
              </a:rPr>
              <a:t>«Nelle obbligazioni che hanno per oggetto una somma di danaro sono dovuti dal giorno della mora gli interessi legali anche se non erano dovuti precedentemente e anche se il creditore non prova di aver sofferto alcun danno….»</a:t>
            </a:r>
          </a:p>
          <a:p>
            <a:pPr marL="457200" indent="-457200">
              <a:buFont typeface="Wingdings" charset="0"/>
              <a:buChar char="Ø"/>
            </a:pPr>
            <a:endParaRPr lang="it-IT" sz="1800" dirty="0">
              <a:latin typeface="Calibri" charset="0"/>
            </a:endParaRPr>
          </a:p>
          <a:p>
            <a:pPr marL="457200" indent="-457200">
              <a:buFont typeface="Wingdings" charset="0"/>
              <a:buChar char="Ø"/>
            </a:pPr>
            <a:r>
              <a:rPr lang="it-IT" sz="1800" dirty="0">
                <a:latin typeface="Calibri" charset="0"/>
              </a:rPr>
              <a:t>Ciò in applicazione </a:t>
            </a:r>
            <a:r>
              <a:rPr lang="it-IT" sz="1800" dirty="0" err="1">
                <a:latin typeface="Calibri" charset="0"/>
              </a:rPr>
              <a:t>dell</a:t>
            </a:r>
            <a:r>
              <a:rPr lang="ja-JP" altLang="it-IT" sz="1800" dirty="0">
                <a:latin typeface="Calibri" charset="0"/>
              </a:rPr>
              <a:t>’</a:t>
            </a:r>
            <a:r>
              <a:rPr lang="it-IT" altLang="ja-JP" sz="1800" dirty="0">
                <a:latin typeface="Calibri" charset="0"/>
              </a:rPr>
              <a:t>art. 11 comma 2 </a:t>
            </a:r>
            <a:r>
              <a:rPr lang="it-IT" altLang="ja-JP" sz="1800" dirty="0" err="1">
                <a:latin typeface="Calibri" charset="0"/>
              </a:rPr>
              <a:t>D.Lgs.</a:t>
            </a:r>
            <a:r>
              <a:rPr lang="it-IT" altLang="ja-JP" sz="1800" dirty="0">
                <a:latin typeface="Calibri" charset="0"/>
              </a:rPr>
              <a:t> 231/2002 secondo il quale </a:t>
            </a:r>
            <a:r>
              <a:rPr lang="it-IT" altLang="ja-JP" sz="1800" i="1" dirty="0">
                <a:latin typeface="Calibri" charset="0"/>
              </a:rPr>
              <a:t>«Sono fatte salve le vigenti disposizioni del codice civile e delle leggi speciali che contengono una disciplina più favorevole per il creditore»</a:t>
            </a:r>
            <a:endParaRPr lang="it-IT" sz="1800" i="1" dirty="0">
              <a:latin typeface="Calibri" charset="0"/>
            </a:endParaRPr>
          </a:p>
        </p:txBody>
      </p:sp>
    </p:spTree>
    <p:extLst>
      <p:ext uri="{BB962C8B-B14F-4D97-AF65-F5344CB8AC3E}">
        <p14:creationId xmlns:p14="http://schemas.microsoft.com/office/powerpoint/2010/main" val="752164500"/>
      </p:ext>
    </p:extLst>
  </p:cSld>
  <p:clrMapOvr>
    <a:masterClrMapping/>
  </p:clrMapOvr>
  <p:timing>
    <p:tnLst>
      <p:par>
        <p:cTn xmlns:p14="http://schemas.microsoft.com/office/powerpoint/2010/main" id="1" dur="indefinite" restart="never" nodeType="tmRoot"/>
      </p:par>
    </p:tnLst>
  </p:timing>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r>
              <a:rPr lang="it-IT" smtClean="0"/>
              <a:t>STUDIOLEGALEMASCIA@GMAIL.COM</a:t>
            </a:r>
            <a:endParaRPr lang="it-IT"/>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51579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strike="sngStrike" dirty="0"/>
              <a:t>6-bis. Nei casi previsti al comma 2-bis, il giudizio è definito in una camera di consiglio da tenersi entro trenta giorni dalla scadenza del termine per la costituzione delle parti diverse dal ricorrente. Su richiesta delle parti il ricorso è definito, negli stessi termini, in udienza pubblica. Il decreto di fissazione dell’udienza è comunicato alle parti quindici giorni prima dell’udienza. Le parti possono produrre documenti fino a dieci giorni liberi prima dell’udienza, memorie fino a sei giorni liberi e presentare repliche ai nuovi documenti e alle nuove memorie depositate in vista della camera di consiglio, fino a tre giorni liberi prima. La camera di consiglio o l’udienza possono essere rinviate solo in caso di esigenze istruttorie, per integrare il contraddittorio, per proporre motivi aggiunti o ricorso incidentale. L'ordinanza istruttoria fissa per il deposito dl documenti un termine non superiore a tre giorni decorrenti dalla comunicazione o, se anteriore, notificazione della stessa. La nuova camera di consiglio deve essere fissata non oltre quindici giorni. Non può essere disposta la cancellazione della causa dal ruolo. L'appello deve essere proposto entro trenta giorni dalla comunicazione o, se anteriore, notificazione della sentenza e non trova applicazione il termine lungo decorrente dalla sua pubblicazione”</a:t>
            </a:r>
          </a:p>
          <a:p>
            <a:pPr>
              <a:buFontTx/>
              <a:buChar char="-"/>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56508079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algn="ctr"/>
            <a:r>
              <a:rPr lang="it-IT" dirty="0" smtClean="0"/>
              <a:t>Servizi di ingegneria e architettura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7429823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 comunicazione ai concorrenti o all’escluso del provvedimento di ammissione o esclusione a seguito della verifica della documentazione amministrativa deve comunque essere fatta</a:t>
            </a:r>
          </a:p>
          <a:p>
            <a:pPr>
              <a:buFont typeface="Wingdings" charset="2"/>
              <a:buChar char="Ø"/>
            </a:pPr>
            <a:endParaRPr lang="it-IT" sz="1800" dirty="0" smtClean="0"/>
          </a:p>
          <a:p>
            <a:pPr>
              <a:buFont typeface="Wingdings" charset="2"/>
              <a:buChar char="Ø"/>
            </a:pPr>
            <a:endParaRPr lang="it-IT" sz="1800" dirty="0" smtClean="0"/>
          </a:p>
          <a:p>
            <a:pPr>
              <a:buFont typeface="Wingdings" charset="2"/>
              <a:buChar char="Ø"/>
            </a:pPr>
            <a:r>
              <a:rPr lang="it-IT" sz="1800" dirty="0" smtClean="0"/>
              <a:t>Lo prevede l’art. 76 comma 2 bis del Codice introdotto dalla Legge 55/2019</a:t>
            </a:r>
            <a:endParaRPr lang="it-IT" sz="1800" dirty="0"/>
          </a:p>
          <a:p>
            <a:pPr>
              <a:buFont typeface="Wingdings" charset="2"/>
              <a:buChar char="Ø"/>
            </a:pPr>
            <a:endParaRPr lang="it-IT" sz="1800" dirty="0" smtClean="0"/>
          </a:p>
          <a:p>
            <a:pPr>
              <a:buFont typeface="Wingdings" charset="2"/>
              <a:buChar char="Ø"/>
            </a:pPr>
            <a:endParaRPr lang="it-IT" sz="1800" dirty="0" smtClean="0"/>
          </a:p>
          <a:p>
            <a:pPr>
              <a:buFont typeface="Wingdings" charset="2"/>
              <a:buChar char="Ø"/>
            </a:pPr>
            <a:r>
              <a:rPr lang="it-IT" sz="1800" dirty="0" smtClean="0"/>
              <a:t>A differenza della versione precedente non è previsto l’obbligo del concorrente di impugnarlo entro i successivi trenta giorni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88789164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nuovo comma 2 bis dell’art. 76 del Codice (anch’esso introdotto dalla Legge 55/2019) prevede che</a:t>
            </a:r>
          </a:p>
          <a:p>
            <a:pPr>
              <a:buFont typeface="Wingdings" charset="2"/>
              <a:buChar char="Ø"/>
            </a:pPr>
            <a:endParaRPr lang="it-IT" sz="1800" dirty="0"/>
          </a:p>
          <a:p>
            <a:pPr>
              <a:buFontTx/>
              <a:buChar char="-"/>
            </a:pPr>
            <a:r>
              <a:rPr lang="it-IT" sz="1800" dirty="0" smtClean="0"/>
              <a:t>“</a:t>
            </a:r>
            <a:r>
              <a:rPr lang="it-IT" sz="1800" b="1" i="1" dirty="0" smtClean="0"/>
              <a:t>2</a:t>
            </a:r>
            <a:r>
              <a:rPr lang="it-IT" sz="1800" b="1" i="1" dirty="0"/>
              <a:t>-bis. Nei termini stabiliti al comma 5 è dato avviso ai candidati e ai concorrenti, con le modalità di cui all'articolo 5-bis del codice dell'amministrazione digitale, di cui al decreto legislativo 7 marzo 2005, n. 82, o strumento analogo negli altri Stati membri, del provvedimento che determina le esclusioni dalla procedura di affidamento e le ammissioni ad essa all’esito della verifica della documentazione attestante l'assenza dei motivi di esclusione di cui all'articolo 80, nonché la sussistenza dei requisiti economico-finanziari e tecnico-professionali, indicando l'ufficio o il collegamento informatico ad accesso riservato dove sono disponibili i relativi </a:t>
            </a:r>
            <a:r>
              <a:rPr lang="it-IT" sz="1800" b="1" i="1" dirty="0" smtClean="0"/>
              <a:t>atti”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22538205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Il RUP</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980144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marL="0" indent="0" algn="ctr">
              <a:buNone/>
            </a:pPr>
            <a:r>
              <a:rPr lang="it-IT" sz="1800" dirty="0" smtClean="0"/>
              <a:t>Art</a:t>
            </a:r>
            <a:r>
              <a:rPr lang="it-IT" sz="1800" dirty="0"/>
              <a:t>. 31(Ruolo e funzioni del responsabile del procedimento negli appalti e nelle concessioni</a:t>
            </a:r>
            <a:r>
              <a:rPr lang="it-IT" sz="1800" dirty="0" smtClean="0"/>
              <a:t>)</a:t>
            </a:r>
          </a:p>
          <a:p>
            <a:pPr marL="0" indent="0" algn="ctr">
              <a:buNone/>
            </a:pPr>
            <a:endParaRPr lang="it-IT" sz="1800" dirty="0" smtClean="0"/>
          </a:p>
          <a:p>
            <a:pPr marL="0" indent="0" algn="ctr">
              <a:buNone/>
            </a:pPr>
            <a:r>
              <a:rPr lang="it-IT" sz="1800" dirty="0" smtClean="0"/>
              <a:t>Art. 31 comma 5</a:t>
            </a:r>
          </a:p>
          <a:p>
            <a:pPr>
              <a:buFontTx/>
              <a:buChar char="-"/>
            </a:pPr>
            <a:r>
              <a:rPr lang="it-IT" sz="1800" i="1" dirty="0" smtClean="0"/>
              <a:t>5</a:t>
            </a:r>
            <a:r>
              <a:rPr lang="it-IT" sz="1800" i="1" dirty="0"/>
              <a:t>. </a:t>
            </a:r>
            <a:r>
              <a:rPr lang="it-IT" sz="1800" i="1" strike="sngStrike" dirty="0"/>
              <a:t>L’ANAC con proprie linee guida, da adottare entro novanta giorni dall'entrata in vigore del presente codice </a:t>
            </a:r>
            <a:r>
              <a:rPr lang="it-IT" sz="1800" i="1" strike="sngStrike" dirty="0" smtClean="0"/>
              <a:t>definisce </a:t>
            </a:r>
            <a:r>
              <a:rPr lang="it-IT" sz="1800" b="1" i="1" dirty="0"/>
              <a:t>Con il regolamento di cui all’articolo 216, comma 27-octies è definita </a:t>
            </a:r>
            <a:r>
              <a:rPr lang="it-IT" sz="1800" i="1" dirty="0"/>
              <a:t>una disciplina di maggiore dettaglio sui compiti specifici del RUP, sui presupposti e sulle modalità di nomina, nonché sugli ulteriori requisiti di professionalità rispetto a quanto disposto dal presente codice, in relazione alla complessità dei lavori. </a:t>
            </a:r>
            <a:r>
              <a:rPr lang="it-IT" sz="1800" i="1" strike="sngStrike" dirty="0"/>
              <a:t>Con le medesime linee guida </a:t>
            </a:r>
            <a:r>
              <a:rPr lang="it-IT" sz="1800" b="1" i="1" dirty="0"/>
              <a:t>Con il medesimo regolamento di cui all’articolo 216, comma 27-</a:t>
            </a:r>
            <a:r>
              <a:rPr lang="it-IT" sz="1800" b="1" i="1" dirty="0" smtClean="0"/>
              <a:t>octies </a:t>
            </a:r>
            <a:r>
              <a:rPr lang="it-IT" sz="1800" i="1" dirty="0" smtClean="0"/>
              <a:t>sono </a:t>
            </a:r>
            <a:r>
              <a:rPr lang="it-IT" sz="1800" i="1" dirty="0"/>
              <a:t>determinati, altresì, l'importo massimo e la tipologia dei lavori, servizi e forniture per i quali il RUP può coincidere con il progettista, con il direttore dei lavori o con il direttore dell'esecuzione. </a:t>
            </a:r>
            <a:r>
              <a:rPr lang="it-IT" sz="1800" i="1" strike="sngStrike" dirty="0"/>
              <a:t>Fino all'adozione di detto atto si applica l'articolo 216, comma 8</a:t>
            </a:r>
            <a:r>
              <a:rPr lang="it-IT" sz="1800" i="1" dirty="0"/>
              <a:t> </a:t>
            </a:r>
            <a:r>
              <a:rPr lang="it-IT" sz="1800" b="1" i="1" dirty="0"/>
              <a:t>Fino alla data di entrata in vigore del regolamento di cui all’articolo 216, comma 27-octies, si applica la disposizione transitoria ivi </a:t>
            </a:r>
            <a:r>
              <a:rPr lang="it-IT" sz="1800" b="1" i="1" dirty="0" smtClean="0"/>
              <a:t>prevista</a:t>
            </a:r>
          </a:p>
          <a:p>
            <a:pPr>
              <a:buFontTx/>
              <a:buChar char="-"/>
            </a:pPr>
            <a:endParaRPr lang="it-IT" sz="1800" dirty="0"/>
          </a:p>
          <a:p>
            <a:pPr marL="0" indent="0">
              <a:buNone/>
            </a:pPr>
            <a:r>
              <a:rPr lang="it-IT" dirty="0" smtClean="0"/>
              <a:t> </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0790442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1800" dirty="0" smtClean="0"/>
              <a:t>La sentenza della Corte Costituzionale in merito al Responsabile del progetto introdotto dalla Legge Regionale 8/2108</a:t>
            </a:r>
          </a:p>
          <a:p>
            <a:pPr marL="0" indent="0">
              <a:buNone/>
            </a:pPr>
            <a:endParaRPr lang="it-IT" sz="1800" dirty="0" smtClean="0"/>
          </a:p>
          <a:p>
            <a:pPr>
              <a:buFont typeface="Wingdings" charset="2"/>
              <a:buChar char="Ø"/>
            </a:pPr>
            <a:endParaRPr lang="it-IT" sz="1800" dirty="0" smtClean="0"/>
          </a:p>
          <a:p>
            <a:pPr>
              <a:buFont typeface="Wingdings" charset="2"/>
              <a:buChar char="Ø"/>
            </a:pPr>
            <a:r>
              <a:rPr lang="it-IT" sz="1800" dirty="0" smtClean="0"/>
              <a:t>La legge regionale sarda prevede che</a:t>
            </a:r>
          </a:p>
          <a:p>
            <a:pPr>
              <a:buFontTx/>
              <a:buChar char="-"/>
            </a:pPr>
            <a:endParaRPr lang="it-IT" sz="1800" dirty="0" smtClean="0"/>
          </a:p>
          <a:p>
            <a:pPr>
              <a:buFontTx/>
              <a:buChar char="-"/>
            </a:pPr>
            <a:r>
              <a:rPr lang="it-IT" sz="1800" dirty="0" smtClean="0"/>
              <a:t>«</a:t>
            </a:r>
            <a:r>
              <a:rPr lang="it-IT" sz="1800" i="1" dirty="0"/>
              <a:t>Per </a:t>
            </a:r>
            <a:r>
              <a:rPr lang="it-IT" sz="1800" i="1" dirty="0" smtClean="0"/>
              <a:t>ogni singolo </a:t>
            </a:r>
            <a:r>
              <a:rPr lang="it-IT" sz="1800" i="1" dirty="0"/>
              <a:t>intervento da realizzarsi mediante un contratto pubblico, le amministrazioni aggiudicatrici […</a:t>
            </a:r>
            <a:r>
              <a:rPr lang="it-IT" sz="1800" i="1" dirty="0" smtClean="0"/>
              <a:t>] nominano </a:t>
            </a:r>
            <a:r>
              <a:rPr lang="it-IT" sz="1800" i="1" dirty="0"/>
              <a:t>un responsabile unico del procedimento per le fasi della programmazione, della progettazione</a:t>
            </a:r>
            <a:r>
              <a:rPr lang="it-IT" sz="1800" i="1" dirty="0" smtClean="0"/>
              <a:t>, dell’affidamento </a:t>
            </a:r>
            <a:r>
              <a:rPr lang="it-IT" sz="1800" i="1" dirty="0"/>
              <a:t>e dell’esecuzione del contratto pubblico. Tali fasi costituiscono, unitariamente considerate</a:t>
            </a:r>
            <a:r>
              <a:rPr lang="it-IT" sz="1800" i="1" dirty="0" smtClean="0"/>
              <a:t>, il </a:t>
            </a:r>
            <a:r>
              <a:rPr lang="it-IT" sz="1800" i="1" dirty="0"/>
              <a:t>progetto del contratto pubblico e il responsabile unico del procedimento è il “responsabile di progetto”</a:t>
            </a:r>
            <a:r>
              <a:rPr lang="it-IT" sz="1800" i="1" dirty="0" smtClean="0"/>
              <a:t>»</a:t>
            </a:r>
            <a:endParaRPr lang="it-IT" sz="1800" i="1" dirty="0"/>
          </a:p>
          <a:p>
            <a:pPr>
              <a:buFontTx/>
              <a:buChar char="-"/>
            </a:pPr>
            <a:endParaRPr lang="it-IT" sz="1800" i="1" dirty="0" smtClean="0"/>
          </a:p>
          <a:p>
            <a:pPr marL="0" indent="0">
              <a:buNone/>
            </a:pPr>
            <a:endParaRPr lang="it-IT" sz="1800" dirty="0" smtClean="0"/>
          </a:p>
          <a:p>
            <a:pPr marL="0" indent="0">
              <a:buNone/>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51607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Stabilisce inoltre che</a:t>
            </a:r>
            <a:endParaRPr lang="it-IT" sz="1800" dirty="0"/>
          </a:p>
          <a:p>
            <a:pPr marL="0" indent="0">
              <a:buNone/>
            </a:pPr>
            <a:endParaRPr lang="it-IT" sz="1800" dirty="0" smtClean="0"/>
          </a:p>
          <a:p>
            <a:pPr>
              <a:buFontTx/>
              <a:buChar char="-"/>
            </a:pPr>
            <a:r>
              <a:rPr lang="it-IT" sz="1800" dirty="0" smtClean="0"/>
              <a:t>“</a:t>
            </a:r>
            <a:r>
              <a:rPr lang="it-IT" sz="1800" i="1" dirty="0" smtClean="0"/>
              <a:t>Le </a:t>
            </a:r>
            <a:r>
              <a:rPr lang="it-IT" sz="1800" i="1" dirty="0"/>
              <a:t>amministrazioni aggiudicatrici, ciascuna secondo il proprio ordinamento, </a:t>
            </a:r>
            <a:r>
              <a:rPr lang="it-IT" sz="1800" i="1" dirty="0" smtClean="0"/>
              <a:t>nell'ambito dell'unitario </a:t>
            </a:r>
            <a:r>
              <a:rPr lang="it-IT" sz="1800" i="1" dirty="0"/>
              <a:t>processo attuativo del contratto pubblico, possono nominare un responsabile </a:t>
            </a:r>
            <a:r>
              <a:rPr lang="it-IT" sz="1800" i="1" dirty="0" smtClean="0"/>
              <a:t>del procedimento </a:t>
            </a:r>
            <a:r>
              <a:rPr lang="it-IT" sz="1800" i="1" dirty="0"/>
              <a:t>per le fasi di programmazione, progettazione ed esecuzione e un responsabile </a:t>
            </a:r>
            <a:r>
              <a:rPr lang="it-IT" sz="1800" i="1" dirty="0" smtClean="0"/>
              <a:t>del procedimento </a:t>
            </a:r>
            <a:r>
              <a:rPr lang="it-IT" sz="1800" i="1" dirty="0"/>
              <a:t>per la fase di affidamento che predispone la documentazione di gara e cura le </a:t>
            </a:r>
            <a:r>
              <a:rPr lang="it-IT" sz="1800" i="1" dirty="0" smtClean="0"/>
              <a:t>relative procedure</a:t>
            </a:r>
            <a:r>
              <a:rPr lang="it-IT" sz="1800" i="1" dirty="0"/>
              <a:t>, anche in coordinamento con il responsabile di progetto, e con il responsabile delle </a:t>
            </a:r>
            <a:r>
              <a:rPr lang="it-IT" sz="1800" i="1" dirty="0" smtClean="0"/>
              <a:t>fasi precedenti</a:t>
            </a:r>
            <a:r>
              <a:rPr lang="it-IT" sz="1800" i="1" dirty="0"/>
              <a:t>, se nominato</a:t>
            </a:r>
            <a:r>
              <a:rPr lang="it-IT" sz="1800" i="1" dirty="0" smtClean="0"/>
              <a:t>. 3</a:t>
            </a:r>
            <a:r>
              <a:rPr lang="it-IT" sz="1800" i="1" dirty="0"/>
              <a:t>. Il responsabile di progetto coordina l'azione dei responsabili per fasi, se nominati ai </a:t>
            </a:r>
            <a:r>
              <a:rPr lang="it-IT" sz="1800" i="1" dirty="0" smtClean="0"/>
              <a:t>sensi del </a:t>
            </a:r>
            <a:r>
              <a:rPr lang="it-IT" sz="1800" i="1" dirty="0"/>
              <a:t>comma 2, anche con funzione di supervisione e </a:t>
            </a:r>
            <a:r>
              <a:rPr lang="it-IT" sz="1800" i="1" dirty="0" smtClean="0"/>
              <a:t>controllo</a:t>
            </a:r>
            <a:r>
              <a:rPr lang="it-IT" sz="1800" dirty="0" smtClean="0"/>
              <a:t>”</a:t>
            </a:r>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78752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1800" dirty="0" smtClean="0"/>
              <a:t>La Corte Costituzionale afferma la legittimità costituzionale della disposizione in quanto</a:t>
            </a:r>
          </a:p>
          <a:p>
            <a:pPr marL="0" indent="0">
              <a:buNone/>
            </a:pPr>
            <a:endParaRPr lang="it-IT" sz="1800" dirty="0"/>
          </a:p>
          <a:p>
            <a:pPr>
              <a:buFontTx/>
              <a:buChar char="-"/>
            </a:pPr>
            <a:r>
              <a:rPr lang="it-IT" sz="1800" i="1" dirty="0" smtClean="0"/>
              <a:t>“Con </a:t>
            </a:r>
            <a:r>
              <a:rPr lang="it-IT" sz="1800" i="1" dirty="0"/>
              <a:t>la sentenza n. 43 del 2011, richiamata dalla Regione resistente, in relazione a </a:t>
            </a:r>
            <a:r>
              <a:rPr lang="it-IT" sz="1800" i="1" dirty="0" smtClean="0"/>
              <a:t>una simile </a:t>
            </a:r>
            <a:r>
              <a:rPr lang="it-IT" sz="1800" i="1" dirty="0"/>
              <a:t>disposizione di una legge della Regione Umbria, censurata dallo Stato per gli stessi profili, </a:t>
            </a:r>
            <a:r>
              <a:rPr lang="it-IT" sz="1800" i="1" dirty="0" smtClean="0"/>
              <a:t>ha osservato</a:t>
            </a:r>
            <a:r>
              <a:rPr lang="it-IT" sz="1800" i="1" dirty="0"/>
              <a:t>: «la legge regionale […] ha previsto, al comma 2, la regola del responsabile unico </a:t>
            </a:r>
            <a:r>
              <a:rPr lang="it-IT" sz="1800" i="1" dirty="0" smtClean="0"/>
              <a:t>del procedimento</a:t>
            </a:r>
            <a:r>
              <a:rPr lang="it-IT" sz="1800" i="1" dirty="0"/>
              <a:t>, limitandosi a stabilire che le amministrazioni aggiudicatrici, “nell’ambito </a:t>
            </a:r>
            <a:r>
              <a:rPr lang="it-IT" sz="1800" i="1" dirty="0" smtClean="0"/>
              <a:t>dell’unitario procedimento </a:t>
            </a:r>
            <a:r>
              <a:rPr lang="it-IT" sz="1800" i="1" dirty="0"/>
              <a:t>di attuazione dell’intervento”, possono individuare sub-procedimenti senza che ciò </a:t>
            </a:r>
            <a:r>
              <a:rPr lang="it-IT" sz="1800" i="1" dirty="0" smtClean="0"/>
              <a:t>incida sulla </a:t>
            </a:r>
            <a:r>
              <a:rPr lang="it-IT" sz="1800" i="1" dirty="0"/>
              <a:t>unicità del centro di responsabilità. Avendo riguardo allo specifico contenuto precettivo </a:t>
            </a:r>
            <a:r>
              <a:rPr lang="it-IT" sz="1800" i="1" dirty="0" smtClean="0"/>
              <a:t>delle disposizioni </a:t>
            </a:r>
            <a:r>
              <a:rPr lang="it-IT" sz="1800" i="1" dirty="0"/>
              <a:t>impugnate, deve, pertanto, rilevarsi come la disciplina delle modalità organizzative </a:t>
            </a:r>
            <a:r>
              <a:rPr lang="it-IT" sz="1800" i="1" dirty="0" smtClean="0"/>
              <a:t>dell’attività del </a:t>
            </a:r>
            <a:r>
              <a:rPr lang="it-IT" sz="1800" i="1" dirty="0"/>
              <a:t>responsabile unico del procedimento rientri nella materia della organizzazione amministrativa, </a:t>
            </a:r>
            <a:r>
              <a:rPr lang="it-IT" sz="1800" i="1" dirty="0" smtClean="0"/>
              <a:t>riservata alle </a:t>
            </a:r>
            <a:r>
              <a:rPr lang="it-IT" sz="1800" i="1" dirty="0"/>
              <a:t>Regioni ai sensi del quarto comma dell’art. 117 </a:t>
            </a:r>
            <a:r>
              <a:rPr lang="it-IT" sz="1800" i="1" dirty="0" err="1"/>
              <a:t>Cost</a:t>
            </a:r>
            <a:r>
              <a:rPr lang="it-IT" sz="1800" i="1" dirty="0"/>
              <a:t>.</a:t>
            </a:r>
            <a:r>
              <a:rPr lang="it-IT" sz="1800" i="1" dirty="0" smtClean="0"/>
              <a:t>»</a:t>
            </a:r>
            <a:r>
              <a:rPr lang="it-IT" sz="1800" dirty="0" smtClean="0"/>
              <a:t>”</a:t>
            </a:r>
          </a:p>
          <a:p>
            <a:pPr>
              <a:buFontTx/>
              <a:buChar char="-"/>
            </a:pP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05225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r>
              <a:rPr lang="it-IT" sz="1800" i="1" dirty="0" smtClean="0"/>
              <a:t>“Le </a:t>
            </a:r>
            <a:r>
              <a:rPr lang="it-IT" sz="1800" i="1" dirty="0"/>
              <a:t>medesime considerazioni valgono per la disposizione oggi impugnata, poiché, ai sensi del comma </a:t>
            </a:r>
            <a:r>
              <a:rPr lang="it-IT" sz="1800" i="1" dirty="0" smtClean="0"/>
              <a:t>3 del </a:t>
            </a:r>
            <a:r>
              <a:rPr lang="it-IT" sz="1800" i="1" dirty="0"/>
              <a:t>medesimo art. 34, l’unicità del centro di responsabilità procedimentale è garantita dal «responsabile </a:t>
            </a:r>
            <a:r>
              <a:rPr lang="it-IT" sz="1800" i="1" dirty="0" smtClean="0"/>
              <a:t>di progetto</a:t>
            </a:r>
            <a:r>
              <a:rPr lang="it-IT" sz="1800" i="1" dirty="0"/>
              <a:t>», il quale «coordina l’azione dei responsabili per fasi, se nominati ai sensi del comma 2, anche </a:t>
            </a:r>
            <a:r>
              <a:rPr lang="it-IT" sz="1800" i="1" dirty="0" smtClean="0"/>
              <a:t>con funzione </a:t>
            </a:r>
            <a:r>
              <a:rPr lang="it-IT" sz="1800" i="1" dirty="0"/>
              <a:t>di supervisione e controllo</a:t>
            </a:r>
            <a:r>
              <a:rPr lang="it-IT" sz="1800" i="1" dirty="0" smtClean="0"/>
              <a:t>»”</a:t>
            </a:r>
          </a:p>
          <a:p>
            <a:pPr>
              <a:buFontTx/>
              <a:buChar char="-"/>
            </a:pPr>
            <a:endParaRPr lang="it-IT" sz="1800" i="1" dirty="0"/>
          </a:p>
          <a:p>
            <a:pPr>
              <a:buFontTx/>
              <a:buChar char="-"/>
            </a:pPr>
            <a:r>
              <a:rPr lang="it-IT" sz="1800" i="1" dirty="0" smtClean="0"/>
              <a:t>“La </a:t>
            </a:r>
            <a:r>
              <a:rPr lang="it-IT" sz="1800" i="1" dirty="0"/>
              <a:t>disposizione impugnata non è, dunque, in contrasto con il principio di responsabilità unica, </a:t>
            </a:r>
            <a:r>
              <a:rPr lang="it-IT" sz="1800" i="1" dirty="0" smtClean="0"/>
              <a:t>posto dall’invocato </a:t>
            </a:r>
            <a:r>
              <a:rPr lang="it-IT" sz="1800" i="1" dirty="0"/>
              <a:t>art. 31, comma 1, del nuovo codice dei contratti a tutela di unitarie esigenze di trasparenza </a:t>
            </a:r>
            <a:r>
              <a:rPr lang="it-IT" sz="1800" i="1" dirty="0" smtClean="0"/>
              <a:t>e funzionalità </a:t>
            </a:r>
            <a:r>
              <a:rPr lang="it-IT" sz="1800" i="1" dirty="0"/>
              <a:t>della procedura di gara, preordinata alla corretta formazione della </a:t>
            </a:r>
            <a:r>
              <a:rPr lang="it-IT" sz="1800" i="1" dirty="0" smtClean="0"/>
              <a:t>volontà contrattuale dell’amministrazione</a:t>
            </a:r>
            <a:r>
              <a:rPr lang="it-IT" sz="1800" i="1" dirty="0"/>
              <a:t>, e di accentramento del regime della responsabilità dei funzionari” </a:t>
            </a:r>
            <a:r>
              <a:rPr lang="it-IT" sz="1800" dirty="0" smtClean="0"/>
              <a:t>(Corte </a:t>
            </a:r>
            <a:r>
              <a:rPr lang="it-IT" sz="1800" dirty="0"/>
              <a:t>Costituzionale la Sentenza n. 166/2019 del 21 maggio </a:t>
            </a:r>
            <a:r>
              <a:rPr lang="it-IT" sz="1800" dirty="0" smtClean="0"/>
              <a:t>2019</a:t>
            </a:r>
            <a:r>
              <a:rPr lang="it-IT" sz="1800" dirty="0"/>
              <a:t>)</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12540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r>
              <a:rPr lang="it-IT" dirty="0" smtClean="0"/>
              <a:t>La determinazione a contrarre semplificata</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046607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endParaRPr lang="it-IT" sz="1800" dirty="0"/>
          </a:p>
          <a:p>
            <a:pPr>
              <a:buFont typeface="Wingdings" charset="2"/>
              <a:buChar char="Ø"/>
            </a:pPr>
            <a:r>
              <a:rPr lang="it-IT" sz="1800" dirty="0" smtClean="0">
                <a:latin typeface="Calibri" charset="0"/>
              </a:rPr>
              <a:t>L’Art</a:t>
            </a:r>
            <a:r>
              <a:rPr lang="it-IT" sz="1800" dirty="0">
                <a:latin typeface="Calibri" charset="0"/>
              </a:rPr>
              <a:t>. 32 comma 2 del </a:t>
            </a:r>
            <a:r>
              <a:rPr lang="it-IT" sz="1800" dirty="0" err="1">
                <a:latin typeface="Calibri" charset="0"/>
              </a:rPr>
              <a:t>D.Lgs.</a:t>
            </a:r>
            <a:r>
              <a:rPr lang="it-IT" sz="1800" dirty="0">
                <a:latin typeface="Calibri" charset="0"/>
              </a:rPr>
              <a:t> 50/</a:t>
            </a:r>
            <a:r>
              <a:rPr lang="it-IT" sz="1800" dirty="0" smtClean="0">
                <a:latin typeface="Calibri" charset="0"/>
              </a:rPr>
              <a:t>2016 prevedeva che</a:t>
            </a:r>
            <a:endParaRPr lang="it-IT" sz="1800" dirty="0">
              <a:latin typeface="Calibri" charset="0"/>
            </a:endParaRPr>
          </a:p>
          <a:p>
            <a:pPr>
              <a:buFont typeface="Wingdings" charset="2"/>
              <a:buChar char="Ø"/>
            </a:pPr>
            <a:endParaRPr lang="it-IT" sz="1800" dirty="0">
              <a:latin typeface="Calibri" charset="0"/>
            </a:endParaRPr>
          </a:p>
          <a:p>
            <a:pPr>
              <a:buFontTx/>
              <a:buChar char="-"/>
            </a:pPr>
            <a:r>
              <a:rPr lang="it-IT" sz="1800" i="1" dirty="0">
                <a:latin typeface="Calibri" charset="0"/>
              </a:rPr>
              <a:t>“Nella procedura di cui </a:t>
            </a:r>
            <a:r>
              <a:rPr lang="it-IT" sz="1800" b="1" i="1" dirty="0">
                <a:latin typeface="Calibri" charset="0"/>
              </a:rPr>
              <a:t>all’articolo 36, comma 2, lettera a</a:t>
            </a:r>
            <a:r>
              <a:rPr lang="it-IT" sz="1800" i="1" dirty="0">
                <a:latin typeface="Calibri" charset="0"/>
              </a:rPr>
              <a:t>), la stazione appaltante può procedere ad affidamento diretto tramite determina a contrarre, o atto equivalente, che contenga, in modo semplificato, l’oggetto dell’affidamento, l’importo, il fornitore, le ragioni della scelta del fornitore, il possesso da parte sua dei requisiti di carattere generale, nonché il possesso dei requisiti tecnico-professionali, ove richiesti. </a:t>
            </a:r>
          </a:p>
          <a:p>
            <a:pPr>
              <a:buFontTx/>
              <a:buChar char="-"/>
            </a:pPr>
            <a:endParaRPr lang="it-IT" sz="1800" dirty="0" smtClean="0"/>
          </a:p>
          <a:p>
            <a:pPr>
              <a:buFontTx/>
              <a:buChar char="-"/>
            </a:pPr>
            <a:endParaRPr lang="it-IT" sz="1800" dirty="0" smtClean="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262151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371600"/>
            <a:ext cx="8229600" cy="5486400"/>
          </a:xfrm>
        </p:spPr>
        <p:txBody>
          <a:bodyPr/>
          <a:lstStyle/>
          <a:p>
            <a:pPr marL="0" indent="0" algn="ctr">
              <a:buNone/>
            </a:pPr>
            <a:endParaRPr lang="it-IT" sz="1800" dirty="0" smtClean="0"/>
          </a:p>
          <a:p>
            <a:pPr marL="0" indent="0" algn="ctr">
              <a:buNone/>
            </a:pPr>
            <a:r>
              <a:rPr lang="it-IT" sz="1800" dirty="0" smtClean="0"/>
              <a:t>Art</a:t>
            </a:r>
            <a:r>
              <a:rPr lang="it-IT" sz="1800" dirty="0"/>
              <a:t>. 23. (Livelli della progettazione per gli appalti, per le concessioni di lavori nonché per i servizi</a:t>
            </a:r>
            <a:r>
              <a:rPr lang="it-IT" sz="1800" dirty="0" smtClean="0"/>
              <a:t>)</a:t>
            </a:r>
          </a:p>
          <a:p>
            <a:pPr marL="0" indent="0" algn="ctr">
              <a:buNone/>
            </a:pPr>
            <a:endParaRPr lang="it-IT" sz="1800" dirty="0"/>
          </a:p>
          <a:p>
            <a:pPr algn="just">
              <a:buFont typeface="Wingdings" charset="2"/>
              <a:buChar char="Ø"/>
            </a:pPr>
            <a:endParaRPr lang="it-IT" sz="1800" dirty="0"/>
          </a:p>
          <a:p>
            <a:pPr algn="just">
              <a:buFont typeface="Wingdings" charset="2"/>
              <a:buChar char="Ø"/>
            </a:pPr>
            <a:r>
              <a:rPr lang="it-IT" sz="1800" dirty="0" smtClean="0"/>
              <a:t>Il comma 3 bis inizialmente abrogato dal D.L. 32/2019 è stato ripristinato in sede di conversione</a:t>
            </a:r>
          </a:p>
          <a:p>
            <a:pPr marL="0" indent="0">
              <a:buNone/>
            </a:pPr>
            <a:endParaRPr lang="it-IT" sz="1800" dirty="0" smtClean="0"/>
          </a:p>
          <a:p>
            <a:pPr>
              <a:buFontTx/>
              <a:buChar char="-"/>
            </a:pPr>
            <a:r>
              <a:rPr lang="it-IT" sz="1800" i="1" dirty="0" smtClean="0"/>
              <a:t>“3</a:t>
            </a:r>
            <a:r>
              <a:rPr lang="it-IT" sz="1800" i="1" dirty="0"/>
              <a:t>-bis. Con ulteriore decreto del Ministro delle infrastrutture e dei trasporti, su proposta del Consiglio superiore dei lavori pubblici, sentita la Conferenza unificata, è disciplinata una progettazione semplificata degli interventi di manutenzione ordinaria fino a un importo di 2.500.000 euro. Tale decreto individua le modalità e i criteri di semplificazione in relazione agli interventi </a:t>
            </a:r>
            <a:r>
              <a:rPr lang="it-IT" sz="1800" i="1" dirty="0" smtClean="0"/>
              <a:t>previsti”</a:t>
            </a:r>
          </a:p>
          <a:p>
            <a:pPr>
              <a:buFontTx/>
              <a:buChar char="-"/>
            </a:pPr>
            <a:endParaRPr lang="it-IT" sz="1800" dirty="0" smtClean="0"/>
          </a:p>
          <a:p>
            <a:pPr>
              <a:buFontTx/>
              <a:buChar char="-"/>
            </a:pPr>
            <a:endParaRPr lang="it-IT" sz="1800" dirty="0"/>
          </a:p>
        </p:txBody>
      </p:sp>
      <p:sp>
        <p:nvSpPr>
          <p:cNvPr id="4" name="Segnaposto piè di pagina 3"/>
          <p:cNvSpPr>
            <a:spLocks noGrp="1"/>
          </p:cNvSpPr>
          <p:nvPr>
            <p:ph type="ftr" sz="quarter" idx="12"/>
          </p:nvPr>
        </p:nvSpPr>
        <p:spPr>
          <a:xfrm>
            <a:off x="3124200" y="6858000"/>
            <a:ext cx="2895600" cy="457200"/>
          </a:xfrm>
        </p:spPr>
        <p:txBody>
          <a:bodyPr/>
          <a:lstStyle/>
          <a:p>
            <a:pPr>
              <a:defRPr/>
            </a:pPr>
            <a:endParaRPr lang="it-IT" dirty="0"/>
          </a:p>
        </p:txBody>
      </p:sp>
    </p:spTree>
    <p:extLst>
      <p:ext uri="{BB962C8B-B14F-4D97-AF65-F5344CB8AC3E}">
        <p14:creationId xmlns:p14="http://schemas.microsoft.com/office/powerpoint/2010/main" val="170032687"/>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679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smtClean="0"/>
              <a:t>Tale disposizione è stata recepita a seguito di quanto stabilito </a:t>
            </a:r>
            <a:r>
              <a:rPr lang="it-IT" sz="1800" dirty="0" err="1" smtClean="0"/>
              <a:t>dall’Anac</a:t>
            </a:r>
            <a:r>
              <a:rPr lang="it-IT" sz="1800" dirty="0" smtClean="0"/>
              <a:t> con le Linee Guida n. 4</a:t>
            </a:r>
          </a:p>
          <a:p>
            <a:pPr>
              <a:buFont typeface="Wingdings" charset="0"/>
              <a:buChar char="Ø"/>
            </a:pPr>
            <a:endParaRPr lang="it-IT" sz="1800" dirty="0" smtClean="0"/>
          </a:p>
          <a:p>
            <a:pPr marL="0" indent="0">
              <a:buNone/>
            </a:pPr>
            <a:endParaRPr lang="it-IT" sz="1800" dirty="0" smtClean="0"/>
          </a:p>
          <a:p>
            <a:pPr>
              <a:buFont typeface="Wingdings" charset="0"/>
              <a:buChar char="Ø"/>
            </a:pPr>
            <a:r>
              <a:rPr lang="it-IT" sz="1800" dirty="0" err="1" smtClean="0"/>
              <a:t>L’Anac</a:t>
            </a:r>
            <a:r>
              <a:rPr lang="it-IT" sz="1800" dirty="0" smtClean="0"/>
              <a:t> prevedeva che per </a:t>
            </a:r>
            <a:r>
              <a:rPr lang="it-IT" sz="1800" dirty="0"/>
              <a:t>l’affidamento </a:t>
            </a:r>
            <a:r>
              <a:rPr lang="it-IT" sz="1800" dirty="0" smtClean="0"/>
              <a:t>diretto l’amministrazione avrebbe potuto procedere tramite </a:t>
            </a:r>
            <a:r>
              <a:rPr lang="it-IT" sz="1800" dirty="0"/>
              <a:t>determina a contrarre in modo semplificato</a:t>
            </a:r>
          </a:p>
          <a:p>
            <a:pPr marL="0" indent="0">
              <a:buNone/>
            </a:pPr>
            <a:endParaRPr lang="it-IT" sz="1800" dirty="0" smtClean="0"/>
          </a:p>
          <a:p>
            <a:pPr>
              <a:buFontTx/>
              <a:buChar char="-"/>
            </a:pPr>
            <a:r>
              <a:rPr lang="it-IT" sz="1800" dirty="0" smtClean="0"/>
              <a:t>“</a:t>
            </a:r>
            <a:r>
              <a:rPr lang="it-IT" sz="1800" i="1" dirty="0"/>
              <a:t>Nel caso di affidamento diretto, o di lavori in amministrazione diretta, si può altresì procedere tramite determina a contrarre o atto equivalente in modo semplificato, ai sensi dell’articolo 32, comma 2, secondo periodo, del Codice dei contratti pubblici</a:t>
            </a:r>
            <a:r>
              <a:rPr lang="it-IT" sz="1800" dirty="0"/>
              <a:t>”</a:t>
            </a:r>
          </a:p>
          <a:p>
            <a:pPr>
              <a:buFontTx/>
              <a:buChar char="-"/>
            </a:pPr>
            <a:endParaRPr lang="it-IT" sz="1800" dirty="0"/>
          </a:p>
          <a:p>
            <a:pPr>
              <a:buFontTx/>
              <a:buChar char="-"/>
            </a:pPr>
            <a:endParaRPr lang="it-IT" sz="1800" dirty="0"/>
          </a:p>
          <a:p>
            <a:pPr>
              <a:buFont typeface="Wingdings" charset="0"/>
              <a:buChar char="Ø"/>
            </a:pPr>
            <a:endParaRPr lang="it-IT" sz="1800" dirty="0"/>
          </a:p>
        </p:txBody>
      </p:sp>
      <p:sp>
        <p:nvSpPr>
          <p:cNvPr id="16793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5931114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Le Linee Guida n. 4 (nella prima versione) erano precise al riguardo </a:t>
            </a:r>
          </a:p>
          <a:p>
            <a:pPr>
              <a:buFontTx/>
              <a:buChar char="-"/>
            </a:pPr>
            <a:endParaRPr lang="it-IT" sz="1800" dirty="0"/>
          </a:p>
          <a:p>
            <a:pPr>
              <a:buFontTx/>
              <a:buChar char="-"/>
            </a:pPr>
            <a:r>
              <a:rPr lang="it-IT" sz="1800" i="1" dirty="0" smtClean="0"/>
              <a:t>“</a:t>
            </a:r>
            <a:r>
              <a:rPr lang="it-IT" sz="1800" i="1" dirty="0"/>
              <a:t>In determinate situazioni, </a:t>
            </a:r>
            <a:r>
              <a:rPr lang="it-IT" sz="1800" b="1" i="1" u="sng" dirty="0"/>
              <a:t>come nel caso dell’ordine diretto di acquisto sul mercato elettronico o di acquisti di modico valore per i quali sono certi il nominativo del fornitore e l’importo della fornitura</a:t>
            </a:r>
            <a:r>
              <a:rPr lang="it-IT" sz="1800" i="1" dirty="0"/>
              <a:t>, si può procedere a una determina a contrarre o atto equivalente che contenga, in modo semplificato, l’oggetto dell’affidamento, l’importo, il fornitore, le ragioni della scelta e il possesso dei requisiti di carattere generale”</a:t>
            </a:r>
          </a:p>
          <a:p>
            <a:pPr>
              <a:buFontTx/>
              <a:buChar char="-"/>
            </a:pPr>
            <a:endParaRPr lang="it-IT" dirty="0"/>
          </a:p>
          <a:p>
            <a:pPr>
              <a:buFont typeface="Wingdings" charset="0"/>
              <a:buChar char="Ø"/>
            </a:pPr>
            <a:endParaRPr lang="it-IT" dirty="0">
              <a:latin typeface="Calibri" charset="0"/>
            </a:endParaRP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700552594"/>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buFont typeface="Wingdings" charset="2"/>
              <a:buChar char="Ø"/>
            </a:pPr>
            <a:r>
              <a:rPr lang="it-IT" sz="1800" dirty="0" smtClean="0"/>
              <a:t>La Legge 55/2019 estende la possibilità di procedere con la determinazione a contrarre semplificata anche per la “nuova” tipologia di affidamenti diretti ex art. 36 comma 2 </a:t>
            </a:r>
            <a:r>
              <a:rPr lang="it-IT" sz="1800" dirty="0" err="1" smtClean="0"/>
              <a:t>lett</a:t>
            </a:r>
            <a:r>
              <a:rPr lang="it-IT" sz="1800" dirty="0" smtClean="0"/>
              <a:t>. </a:t>
            </a:r>
            <a:r>
              <a:rPr lang="it-IT" sz="1800" dirty="0"/>
              <a:t>b</a:t>
            </a:r>
            <a:r>
              <a:rPr lang="it-IT" sz="1800" dirty="0" smtClean="0"/>
              <a:t>) </a:t>
            </a:r>
          </a:p>
          <a:p>
            <a:pPr>
              <a:buFont typeface="Wingdings" charset="2"/>
              <a:buChar char="Ø"/>
            </a:pPr>
            <a:endParaRPr lang="it-IT" sz="1800" dirty="0"/>
          </a:p>
          <a:p>
            <a:pPr>
              <a:buFont typeface="Wingdings" charset="2"/>
              <a:buChar char="Ø"/>
            </a:pPr>
            <a:r>
              <a:rPr lang="it-IT" sz="1800" dirty="0" smtClean="0"/>
              <a:t>Il comma 2 dell’art. 32 viene modificato come segue</a:t>
            </a:r>
          </a:p>
          <a:p>
            <a:pPr>
              <a:buFont typeface="Wingdings" charset="2"/>
              <a:buChar char="Ø"/>
            </a:pPr>
            <a:endParaRPr lang="it-IT" sz="1800" dirty="0" smtClean="0"/>
          </a:p>
          <a:p>
            <a:pPr>
              <a:buFontTx/>
              <a:buChar char="-"/>
            </a:pPr>
            <a:r>
              <a:rPr lang="it-IT" sz="1800" dirty="0" smtClean="0"/>
              <a:t>“</a:t>
            </a:r>
            <a:r>
              <a:rPr lang="it-IT" sz="1800" i="1" dirty="0" smtClean="0"/>
              <a:t>Prima </a:t>
            </a:r>
            <a:r>
              <a:rPr lang="it-IT" sz="1800" i="1" dirty="0"/>
              <a:t>dell’avvio delle procedure di affidamento dei contratti pubblici, le stazioni appaltanti, in conformità ai propri ordinamenti, decretano o determinano di contrarre, individuando gli elementi essenziali del contratto e i criteri di selezione degli operatori economici e delle offerte. Nella procedura di cui </a:t>
            </a:r>
            <a:r>
              <a:rPr lang="it-IT" sz="1800" i="1" strike="sngStrike" dirty="0"/>
              <a:t>all’articolo 36, comma 2, lettera a</a:t>
            </a:r>
            <a:r>
              <a:rPr lang="it-IT" sz="1800" i="1" dirty="0"/>
              <a:t>), </a:t>
            </a:r>
            <a:r>
              <a:rPr lang="it-IT" sz="1800" b="1" i="1" dirty="0"/>
              <a:t>all'articolo 36, comma 2, lettere a) e b)</a:t>
            </a:r>
            <a:r>
              <a:rPr lang="it-IT" sz="1800" i="1" dirty="0"/>
              <a:t>, la stazione appaltante può procedere ad affidamento diretto tramite determina a contrarre, o atto equivalente, che contenga, in modo semplificato, l’oggetto dell’affidamento, l’importo, il fornitore, le ragioni della scelta del fornitore, il possesso da parte sua dei requisiti di carattere generale, nonché il possesso dei requisiti tecnico-professionali, ove </a:t>
            </a:r>
            <a:r>
              <a:rPr lang="it-IT" sz="1800" i="1" dirty="0" smtClean="0"/>
              <a:t>richiesti”</a:t>
            </a:r>
          </a:p>
          <a:p>
            <a:pPr>
              <a:buFontTx/>
              <a:buChar char="-"/>
            </a:pPr>
            <a:endParaRPr lang="it-IT" sz="1800" i="1"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35253689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dirty="0" smtClean="0"/>
              <a:t>Gli affidamenti sotto soglia ex art. 36</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99900705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257800"/>
          </a:xfrm>
        </p:spPr>
        <p:txBody>
          <a:bodyPr/>
          <a:lstStyle/>
          <a:p>
            <a:pPr marL="0" indent="0" algn="ctr">
              <a:buNone/>
            </a:pPr>
            <a:r>
              <a:rPr lang="it-IT" sz="1800" dirty="0" smtClean="0"/>
              <a:t>Art. 36 (contratti sotto soglia)</a:t>
            </a:r>
          </a:p>
          <a:p>
            <a:pPr marL="0" indent="0" algn="ctr">
              <a:buNone/>
            </a:pPr>
            <a:endParaRPr lang="it-IT" sz="1800" dirty="0" smtClean="0"/>
          </a:p>
          <a:p>
            <a:pPr algn="just">
              <a:buFont typeface="Wingdings" charset="2"/>
              <a:buChar char="Ø"/>
            </a:pPr>
            <a:r>
              <a:rPr lang="it-IT" sz="1800" dirty="0" smtClean="0"/>
              <a:t>Gli </a:t>
            </a:r>
            <a:r>
              <a:rPr lang="it-IT" sz="1800" dirty="0"/>
              <a:t>elementi essenziali </a:t>
            </a:r>
            <a:r>
              <a:rPr lang="it-IT" sz="1800" dirty="0" smtClean="0"/>
              <a:t>della riforma del comma 2 dell’art. 36 sono i seguenti:</a:t>
            </a:r>
          </a:p>
          <a:p>
            <a:pPr algn="just">
              <a:buFont typeface="Wingdings" charset="2"/>
              <a:buChar char="Ø"/>
            </a:pPr>
            <a:endParaRPr lang="it-IT" sz="1800" dirty="0"/>
          </a:p>
          <a:p>
            <a:pPr algn="just">
              <a:buFont typeface="Wingdings" charset="2"/>
              <a:buChar char="Ø"/>
            </a:pPr>
            <a:r>
              <a:rPr lang="it-IT" sz="1800" dirty="0" smtClean="0"/>
              <a:t>Nuove modalità di affidamento diretto: </a:t>
            </a:r>
          </a:p>
          <a:p>
            <a:pPr algn="just">
              <a:buFontTx/>
              <a:buChar char="-"/>
            </a:pPr>
            <a:r>
              <a:rPr lang="it-IT" sz="1800" dirty="0" smtClean="0"/>
              <a:t>Lavori: da </a:t>
            </a:r>
            <a:r>
              <a:rPr lang="it-IT" sz="1800" dirty="0"/>
              <a:t>€ 40.000 a € </a:t>
            </a:r>
            <a:r>
              <a:rPr lang="it-IT" sz="1800" dirty="0" smtClean="0"/>
              <a:t>149.999 previa </a:t>
            </a:r>
            <a:r>
              <a:rPr lang="it-IT" sz="1800" dirty="0"/>
              <a:t>valutazione di 3 </a:t>
            </a:r>
            <a:r>
              <a:rPr lang="it-IT" sz="1800" dirty="0" smtClean="0"/>
              <a:t>preventivi</a:t>
            </a:r>
          </a:p>
          <a:p>
            <a:pPr algn="just">
              <a:buFontTx/>
              <a:buChar char="-"/>
            </a:pPr>
            <a:r>
              <a:rPr lang="it-IT" sz="1800" dirty="0" smtClean="0"/>
              <a:t>Servizi e forniture: importi pari o superiori a € 40.000 e inferiori alla soglia comunitaria </a:t>
            </a:r>
            <a:r>
              <a:rPr lang="it-IT" sz="1800" dirty="0"/>
              <a:t>previa valutazione di 5 operatori </a:t>
            </a:r>
            <a:r>
              <a:rPr lang="it-IT" sz="1800" dirty="0" smtClean="0"/>
              <a:t>economici</a:t>
            </a:r>
          </a:p>
          <a:p>
            <a:pPr algn="just">
              <a:buFontTx/>
              <a:buChar char="-"/>
            </a:pPr>
            <a:endParaRPr lang="it-IT" sz="1800" dirty="0"/>
          </a:p>
          <a:p>
            <a:pPr algn="just">
              <a:buFont typeface="Wingdings" charset="2"/>
              <a:buChar char="Ø"/>
            </a:pPr>
            <a:r>
              <a:rPr lang="it-IT" sz="1800" dirty="0" smtClean="0"/>
              <a:t>Innalzamento </a:t>
            </a:r>
            <a:r>
              <a:rPr lang="it-IT" sz="1800" dirty="0"/>
              <a:t>soglia procedura negoziata </a:t>
            </a:r>
            <a:r>
              <a:rPr lang="it-IT" sz="1800" dirty="0" smtClean="0"/>
              <a:t>per lavori con </a:t>
            </a:r>
            <a:r>
              <a:rPr lang="it-IT" sz="1800" dirty="0"/>
              <a:t>chiamata di almeno 10 operatori: </a:t>
            </a:r>
            <a:r>
              <a:rPr lang="it-IT" sz="1800" dirty="0" smtClean="0"/>
              <a:t>da </a:t>
            </a:r>
            <a:r>
              <a:rPr lang="it-IT" sz="1800" dirty="0"/>
              <a:t>€ 150.000 a € </a:t>
            </a:r>
            <a:r>
              <a:rPr lang="it-IT" sz="1800" dirty="0" smtClean="0"/>
              <a:t>349.999</a:t>
            </a:r>
            <a:endParaRPr lang="it-IT" sz="1800" i="1" dirty="0" smtClean="0"/>
          </a:p>
          <a:p>
            <a:pPr marL="0" indent="0" algn="just">
              <a:buNone/>
            </a:pPr>
            <a:endParaRPr lang="it-IT" sz="1800" dirty="0"/>
          </a:p>
          <a:p>
            <a:pPr>
              <a:buFontTx/>
              <a:buChar char="-"/>
            </a:pPr>
            <a:endParaRPr lang="it-IT" sz="1800" dirty="0"/>
          </a:p>
          <a:p>
            <a:pPr marL="0" indent="0" algn="ctr">
              <a:buNone/>
            </a:pPr>
            <a:endParaRPr lang="it-IT" sz="1800" dirty="0"/>
          </a:p>
          <a:p>
            <a:pPr marL="0" indent="0" algn="ctr">
              <a:buNone/>
            </a:pPr>
            <a:endParaRPr lang="it-IT" sz="1800" dirty="0" smtClean="0"/>
          </a:p>
          <a:p>
            <a:pPr algn="just">
              <a:buFontTx/>
              <a:buChar char="-"/>
            </a:pPr>
            <a:endParaRPr lang="it-IT" sz="1800" i="1" dirty="0" smtClean="0"/>
          </a:p>
          <a:p>
            <a:pPr algn="just">
              <a:buFontTx/>
              <a:buChar char="-"/>
            </a:pPr>
            <a:endParaRPr lang="it-IT" sz="1800" i="1" dirty="0"/>
          </a:p>
          <a:p>
            <a:pPr algn="just">
              <a:buFontTx/>
              <a:buChar char="-"/>
            </a:pPr>
            <a:endParaRPr lang="it-IT" dirty="0"/>
          </a:p>
          <a:p>
            <a:pPr marL="0" indent="0">
              <a:buNone/>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3766324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endParaRPr lang="it-IT" sz="1800" dirty="0" smtClean="0"/>
          </a:p>
          <a:p>
            <a:pPr>
              <a:buFont typeface="Wingdings" charset="2"/>
              <a:buChar char="Ø"/>
            </a:pPr>
            <a:r>
              <a:rPr lang="it-IT" sz="1800" dirty="0" smtClean="0"/>
              <a:t>Innalzamento </a:t>
            </a:r>
            <a:r>
              <a:rPr lang="it-IT" sz="1800" dirty="0"/>
              <a:t>soglia procedura negoziata per lavori con chiamata di almeno 15 operatori: da 350.000 a 999.999 </a:t>
            </a:r>
            <a:r>
              <a:rPr lang="it-IT" sz="1800" dirty="0" smtClean="0"/>
              <a:t>euro</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endParaRPr lang="it-IT" sz="1800" dirty="0" smtClean="0"/>
          </a:p>
          <a:p>
            <a:pPr>
              <a:buFont typeface="Wingdings" charset="2"/>
              <a:buChar char="Ø"/>
            </a:pPr>
            <a:r>
              <a:rPr lang="it-IT" sz="1800" dirty="0" smtClean="0"/>
              <a:t>Utilizzo esclusivo della procedura aperta per lavori di importo pari o superiore a € 1.000.000 fino alla soglia comunitaria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3894605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7" name="Titolo 1"/>
          <p:cNvSpPr>
            <a:spLocks noGrp="1"/>
          </p:cNvSpPr>
          <p:nvPr>
            <p:ph type="title"/>
          </p:nvPr>
        </p:nvSpPr>
        <p:spPr/>
        <p:txBody>
          <a:bodyPr/>
          <a:lstStyle/>
          <a:p>
            <a:endParaRPr lang="it-IT">
              <a:latin typeface="Arial" charset="0"/>
            </a:endParaRPr>
          </a:p>
        </p:txBody>
      </p:sp>
      <p:sp>
        <p:nvSpPr>
          <p:cNvPr id="321538" name="Segnaposto contenuto 2"/>
          <p:cNvSpPr>
            <a:spLocks noGrp="1"/>
          </p:cNvSpPr>
          <p:nvPr>
            <p:ph idx="1"/>
          </p:nvPr>
        </p:nvSpPr>
        <p:spPr/>
        <p:txBody>
          <a:bodyPr/>
          <a:lstStyle/>
          <a:p>
            <a:pPr marL="0" indent="0">
              <a:buNone/>
            </a:pPr>
            <a:endParaRPr lang="it-IT" dirty="0">
              <a:latin typeface="Calibri" charset="0"/>
            </a:endParaRPr>
          </a:p>
          <a:p>
            <a:pPr marL="0" indent="0" algn="ctr">
              <a:buNone/>
            </a:pPr>
            <a:endParaRPr lang="it-IT" dirty="0" smtClean="0">
              <a:latin typeface="Calibri" charset="0"/>
            </a:endParaRPr>
          </a:p>
          <a:p>
            <a:pPr marL="0" indent="0" algn="ctr">
              <a:buNone/>
            </a:pPr>
            <a:r>
              <a:rPr lang="it-IT" dirty="0" smtClean="0">
                <a:latin typeface="Calibri" charset="0"/>
              </a:rPr>
              <a:t>L’affidamento diretto </a:t>
            </a:r>
          </a:p>
          <a:p>
            <a:pPr marL="0" indent="0" algn="ctr">
              <a:buNone/>
            </a:pPr>
            <a:r>
              <a:rPr lang="it-IT" dirty="0" smtClean="0">
                <a:latin typeface="Calibri" charset="0"/>
              </a:rPr>
              <a:t>ex art. 36 comma 2 </a:t>
            </a:r>
            <a:r>
              <a:rPr lang="it-IT" dirty="0" err="1" smtClean="0">
                <a:latin typeface="Calibri" charset="0"/>
              </a:rPr>
              <a:t>lett</a:t>
            </a:r>
            <a:r>
              <a:rPr lang="it-IT" dirty="0" smtClean="0">
                <a:latin typeface="Calibri" charset="0"/>
              </a:rPr>
              <a:t>. a) </a:t>
            </a:r>
            <a:r>
              <a:rPr lang="it-IT" dirty="0" err="1" smtClean="0">
                <a:latin typeface="Calibri" charset="0"/>
              </a:rPr>
              <a:t>D.Lgs.</a:t>
            </a:r>
            <a:r>
              <a:rPr lang="it-IT" dirty="0" smtClean="0">
                <a:latin typeface="Calibri" charset="0"/>
              </a:rPr>
              <a:t> 50/2016</a:t>
            </a:r>
            <a:endParaRPr lang="it-IT" dirty="0">
              <a:latin typeface="Calibri" charset="0"/>
            </a:endParaRPr>
          </a:p>
        </p:txBody>
      </p:sp>
      <p:sp>
        <p:nvSpPr>
          <p:cNvPr id="32153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2617412449"/>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r>
              <a:rPr lang="it-IT" sz="1800" dirty="0"/>
              <a:t>Lavori </a:t>
            </a:r>
            <a:r>
              <a:rPr lang="it-IT" sz="1800" dirty="0" smtClean="0"/>
              <a:t>forniture e servizi inferiori a 40.000 </a:t>
            </a:r>
            <a:r>
              <a:rPr lang="it-IT" sz="1800" dirty="0"/>
              <a:t>euro</a:t>
            </a:r>
          </a:p>
          <a:p>
            <a:endParaRPr lang="it-IT" sz="1800" dirty="0"/>
          </a:p>
          <a:p>
            <a:pPr>
              <a:buFont typeface="Wingdings" charset="2"/>
              <a:buChar char="Ø"/>
            </a:pPr>
            <a:r>
              <a:rPr lang="it-IT" sz="1800" dirty="0"/>
              <a:t>Per i </a:t>
            </a:r>
            <a:r>
              <a:rPr lang="it-IT" sz="1800" dirty="0" smtClean="0"/>
              <a:t>lavori, servizi e forniture </a:t>
            </a:r>
            <a:r>
              <a:rPr lang="it-IT" sz="1800" dirty="0"/>
              <a:t>fino ad un importo </a:t>
            </a:r>
            <a:r>
              <a:rPr lang="it-IT" sz="1800" dirty="0" smtClean="0"/>
              <a:t>inferiore a 40.000 </a:t>
            </a:r>
            <a:r>
              <a:rPr lang="it-IT" sz="1800" dirty="0"/>
              <a:t>euro resta confermata la possibilità di ricorrere all’affidamento diretto; </a:t>
            </a:r>
            <a:endParaRPr lang="it-IT" sz="1800" dirty="0" smtClean="0"/>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La </a:t>
            </a:r>
            <a:r>
              <a:rPr lang="it-IT" sz="1800" dirty="0"/>
              <a:t>legge </a:t>
            </a:r>
            <a:r>
              <a:rPr lang="it-IT" sz="1800" dirty="0" smtClean="0"/>
              <a:t>55/2019 </a:t>
            </a:r>
            <a:r>
              <a:rPr lang="it-IT" sz="1800" dirty="0"/>
              <a:t>infatti non modifica il comma 2, lettera a) dell’art. 36 del Codice Appalti.</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138885562"/>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1"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L’art</a:t>
            </a:r>
            <a:r>
              <a:rPr lang="it-IT" sz="1800" dirty="0">
                <a:cs typeface="+mn-cs"/>
              </a:rPr>
              <a:t>. </a:t>
            </a:r>
            <a:r>
              <a:rPr lang="it-IT" sz="1800" dirty="0" smtClean="0">
                <a:cs typeface="+mn-cs"/>
              </a:rPr>
              <a:t>36 comma 1 del </a:t>
            </a:r>
            <a:r>
              <a:rPr lang="it-IT" sz="1800" dirty="0" err="1" smtClean="0">
                <a:cs typeface="+mn-cs"/>
              </a:rPr>
              <a:t>D.Lgs.</a:t>
            </a:r>
            <a:r>
              <a:rPr lang="it-IT" sz="1800" dirty="0" smtClean="0">
                <a:cs typeface="+mn-cs"/>
              </a:rPr>
              <a:t> 50/2016  prevede che:</a:t>
            </a:r>
          </a:p>
          <a:p>
            <a:pPr>
              <a:buFont typeface="Wingdings" charset="2"/>
              <a:buChar char="Ø"/>
              <a:defRPr/>
            </a:pP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a:t>
            </a:r>
            <a:r>
              <a:rPr lang="it-IT" sz="1800" i="1" dirty="0" smtClean="0">
                <a:cs typeface="+mn-cs"/>
              </a:rPr>
              <a:t>L'affidamento </a:t>
            </a:r>
            <a:r>
              <a:rPr lang="it-IT" sz="1800" i="1" dirty="0">
                <a:cs typeface="+mn-cs"/>
              </a:rPr>
              <a:t>e l'esecuzione di lavori, servizi e forniture di importo inferiore alle soglie di cui all'articolo 35 avvengono nel rispetto dei principi di cui agli articoli 30, comma 1, 34 e  42, nonché del rispetto del principio di rotazione degli inviti e degli affidamenti e in modo da assicurare l'effettiva possibilità di partecipazione delle microimprese, piccole e medie imprese. Le stazioni appaltanti possono, altresì, applicare le disposizioni di cui all'articolo </a:t>
            </a:r>
            <a:r>
              <a:rPr lang="it-IT" sz="1800" i="1" dirty="0" smtClean="0">
                <a:cs typeface="+mn-cs"/>
              </a:rPr>
              <a:t>50</a:t>
            </a:r>
          </a:p>
          <a:p>
            <a:pPr marL="0" indent="0">
              <a:buFontTx/>
              <a:buNone/>
              <a:defRPr/>
            </a:pPr>
            <a:endParaRPr lang="it-IT" sz="1800" dirty="0">
              <a:cs typeface="+mn-cs"/>
            </a:endParaRPr>
          </a:p>
        </p:txBody>
      </p:sp>
      <p:sp>
        <p:nvSpPr>
          <p:cNvPr id="32256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4079884322"/>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a:extLst/>
        </p:spPr>
        <p:txBody>
          <a:bodyPr/>
          <a:lstStyle/>
          <a:p>
            <a:pPr>
              <a:buFont typeface="Wingdings" charset="2"/>
              <a:buChar char="Ø"/>
              <a:defRPr/>
            </a:pPr>
            <a:r>
              <a:rPr lang="it-IT" sz="1800" dirty="0" smtClean="0">
                <a:cs typeface="+mn-cs"/>
              </a:rPr>
              <a:t>L’art. 36 comma 2 del </a:t>
            </a:r>
            <a:r>
              <a:rPr lang="it-IT" sz="1800" dirty="0" err="1" smtClean="0">
                <a:cs typeface="+mn-cs"/>
              </a:rPr>
              <a:t>D.Lgs.</a:t>
            </a:r>
            <a:r>
              <a:rPr lang="it-IT" sz="1800" dirty="0" smtClean="0">
                <a:cs typeface="+mn-cs"/>
              </a:rPr>
              <a:t> 50/2016 prevede che:</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Fermo </a:t>
            </a:r>
            <a:r>
              <a:rPr lang="it-IT" sz="1800" i="1" dirty="0">
                <a:cs typeface="+mn-cs"/>
              </a:rPr>
              <a:t>restando quanto previsto dagli articoli 37 e 38 e salva la possibilità di ricorrere alle procedure ordinarie, le stazioni appaltanti procedono all'affidamento di lavori, servizi e forniture di importo inferiore alle soglie di cui all'articolo 35, secondo le seguenti </a:t>
            </a:r>
            <a:r>
              <a:rPr lang="it-IT" sz="1800" i="1" dirty="0" smtClean="0">
                <a:cs typeface="+mn-cs"/>
              </a:rPr>
              <a:t>modalità</a:t>
            </a:r>
            <a:r>
              <a:rPr lang="it-IT" sz="1800" dirty="0" smtClean="0">
                <a:cs typeface="+mn-cs"/>
              </a:rPr>
              <a:t>:</a:t>
            </a:r>
          </a:p>
          <a:p>
            <a:pPr>
              <a:buFontTx/>
              <a:buChar char="-"/>
              <a:defRPr/>
            </a:pPr>
            <a:endParaRPr lang="it-IT" sz="1800" dirty="0">
              <a:cs typeface="+mn-cs"/>
            </a:endParaRPr>
          </a:p>
          <a:p>
            <a:pPr>
              <a:buFontTx/>
              <a:buChar char="-"/>
              <a:defRPr/>
            </a:pPr>
            <a:r>
              <a:rPr lang="it-IT" sz="1800" dirty="0" smtClean="0">
                <a:cs typeface="+mn-cs"/>
              </a:rPr>
              <a:t>a</a:t>
            </a:r>
            <a:r>
              <a:rPr lang="it-IT" sz="1800" dirty="0">
                <a:cs typeface="+mn-cs"/>
              </a:rPr>
              <a:t>) per affidamenti di importo inferiore a 40.000 euro:</a:t>
            </a:r>
          </a:p>
          <a:p>
            <a:pPr>
              <a:buFontTx/>
              <a:buChar char="-"/>
              <a:defRPr/>
            </a:pPr>
            <a:endParaRPr lang="it-IT" sz="1800" dirty="0">
              <a:cs typeface="+mn-cs"/>
            </a:endParaRPr>
          </a:p>
          <a:p>
            <a:pPr>
              <a:buFontTx/>
              <a:buChar char="-"/>
              <a:defRPr/>
            </a:pPr>
            <a:r>
              <a:rPr lang="it-IT" sz="1800" dirty="0">
                <a:cs typeface="+mn-cs"/>
              </a:rPr>
              <a:t>l’amministrazione potrà procedere, per lavori servizi e forniture, ”</a:t>
            </a:r>
            <a:r>
              <a:rPr lang="it-IT" sz="1800" i="1" dirty="0">
                <a:cs typeface="+mn-cs"/>
              </a:rPr>
              <a:t>mediante affidamento diretto </a:t>
            </a:r>
            <a:r>
              <a:rPr lang="it-IT" sz="1800" i="1" strike="sngStrike" dirty="0">
                <a:cs typeface="+mn-cs"/>
              </a:rPr>
              <a:t>adeguatamente motivato </a:t>
            </a:r>
            <a:r>
              <a:rPr lang="it-IT" sz="1800" b="1" i="1" u="sng" dirty="0">
                <a:cs typeface="+mn-cs"/>
              </a:rPr>
              <a:t>anche senza previa consultazione di due o più operatori economici”</a:t>
            </a:r>
          </a:p>
          <a:p>
            <a:pPr>
              <a:buFontTx/>
              <a:buChar char="-"/>
              <a:defRPr/>
            </a:pPr>
            <a:endParaRPr lang="it-IT" sz="1800" dirty="0">
              <a:cs typeface="+mn-cs"/>
            </a:endParaRPr>
          </a:p>
          <a:p>
            <a:pPr>
              <a:buFontTx/>
              <a:buChar char="-"/>
              <a:defRPr/>
            </a:pPr>
            <a:r>
              <a:rPr lang="it-IT" sz="1800" dirty="0">
                <a:cs typeface="+mn-cs"/>
              </a:rPr>
              <a:t>per i lavori potrà procedere anche in amministrazione diretta;</a:t>
            </a:r>
          </a:p>
          <a:p>
            <a:pPr>
              <a:buFontTx/>
              <a:buChar char="-"/>
              <a:defRPr/>
            </a:pPr>
            <a:endParaRPr lang="it-IT" sz="1800" dirty="0">
              <a:cs typeface="+mn-cs"/>
            </a:endParaRPr>
          </a:p>
          <a:p>
            <a:pPr>
              <a:defRPr/>
            </a:pPr>
            <a:endParaRPr lang="it-IT" dirty="0">
              <a:cs typeface="+mn-cs"/>
            </a:endParaRPr>
          </a:p>
        </p:txBody>
      </p:sp>
      <p:sp>
        <p:nvSpPr>
          <p:cNvPr id="32358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416597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Viene prevista una disciplina transitoria</a:t>
            </a:r>
          </a:p>
          <a:p>
            <a:pPr>
              <a:buFontTx/>
              <a:buChar char="-"/>
            </a:pPr>
            <a:endParaRPr lang="it-IT" sz="1800" dirty="0"/>
          </a:p>
          <a:p>
            <a:pPr>
              <a:buFontTx/>
              <a:buChar char="-"/>
            </a:pPr>
            <a:r>
              <a:rPr lang="it-IT" sz="1800" b="1" dirty="0" smtClean="0"/>
              <a:t>“</a:t>
            </a:r>
            <a:r>
              <a:rPr lang="it-IT" sz="1800" b="1" i="1" dirty="0"/>
              <a:t>per gli anni 2019 e 2020, i contratti di lavori di manutenzione ordinaria e straordinaria, ad esclusione degli interventi di manutenzione straordinaria che prevedono il rinnovo o la sostituzione di parti strutturali delle opere o di impianti, possono essere affidati, nel rispetto delle procedure di scelta del contraente previste dal decreto legislativo 18 aprile 2016, n. 50, sulla base del progetto definitivo costituito almeno da una relazione generale, dall’elenco dei prezzi unitari delle lavorazioni previste, dal computo metrico-estimativo, dal piano di sicurezza e di coordinamento con l’individuazione analitica dei costi della sicurezza da non assoggettare a ribasso. L’esecuzione dei predetti lavori può prescindere dall’avvenuta redazione e approvazione del progetto esecutivo</a:t>
            </a:r>
            <a:r>
              <a:rPr lang="it-IT" sz="1800" b="1" dirty="0"/>
              <a:t>”.</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23111704"/>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09" name="Rectangle 220"/>
          <p:cNvSpPr>
            <a:spLocks noGrp="1" noChangeArrowheads="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
        <p:nvSpPr>
          <p:cNvPr id="324610" name="Rectangle 2"/>
          <p:cNvSpPr>
            <a:spLocks noGrp="1" noChangeArrowheads="1"/>
          </p:cNvSpPr>
          <p:nvPr>
            <p:ph type="title"/>
          </p:nvPr>
        </p:nvSpPr>
        <p:spPr/>
        <p:txBody>
          <a:bodyPr anchor="t"/>
          <a:lstStyle/>
          <a:p>
            <a:endParaRPr lang="it-IT">
              <a:latin typeface="Aharoni" charset="0"/>
            </a:endParaRPr>
          </a:p>
        </p:txBody>
      </p:sp>
      <p:sp>
        <p:nvSpPr>
          <p:cNvPr id="166915" name="Rectangle 3"/>
          <p:cNvSpPr>
            <a:spLocks noGrp="1" noChangeArrowheads="1"/>
          </p:cNvSpPr>
          <p:nvPr>
            <p:ph type="body" idx="1"/>
          </p:nvPr>
        </p:nvSpPr>
        <p:spPr/>
        <p:txBody>
          <a:bodyPr/>
          <a:lstStyle/>
          <a:p>
            <a:pPr algn="ctr">
              <a:lnSpc>
                <a:spcPct val="90000"/>
              </a:lnSpc>
              <a:defRPr/>
            </a:pPr>
            <a:r>
              <a:rPr lang="it-IT" sz="1800" dirty="0">
                <a:cs typeface="+mn-cs"/>
              </a:rPr>
              <a:t>L</a:t>
            </a:r>
            <a:r>
              <a:rPr lang="ja-JP" altLang="it-IT" sz="1800" dirty="0">
                <a:cs typeface="+mn-cs"/>
              </a:rPr>
              <a:t>’</a:t>
            </a:r>
            <a:r>
              <a:rPr lang="it-IT" altLang="ja-JP" sz="1800" dirty="0">
                <a:cs typeface="+mn-cs"/>
              </a:rPr>
              <a:t>affidamento diretto</a:t>
            </a:r>
            <a:endParaRPr lang="it-IT" altLang="ja-JP" sz="1800" u="sng" dirty="0">
              <a:cs typeface="+mn-cs"/>
            </a:endParaRPr>
          </a:p>
          <a:p>
            <a:pPr>
              <a:lnSpc>
                <a:spcPct val="90000"/>
              </a:lnSpc>
              <a:buFont typeface="Wingdings" charset="0"/>
              <a:buChar char="Ø"/>
              <a:defRPr/>
            </a:pPr>
            <a:endParaRPr lang="it-IT" sz="1800" dirty="0">
              <a:cs typeface="+mn-cs"/>
            </a:endParaRPr>
          </a:p>
          <a:p>
            <a:pPr>
              <a:lnSpc>
                <a:spcPct val="90000"/>
              </a:lnSpc>
              <a:buFont typeface="Wingdings" charset="0"/>
              <a:buChar char="Ø"/>
              <a:defRPr/>
            </a:pPr>
            <a:endParaRPr lang="it-IT" sz="1800" dirty="0">
              <a:cs typeface="+mn-cs"/>
            </a:endParaRPr>
          </a:p>
          <a:p>
            <a:pPr>
              <a:lnSpc>
                <a:spcPct val="90000"/>
              </a:lnSpc>
              <a:buFont typeface="Wingdings" charset="0"/>
              <a:buChar char="Ø"/>
              <a:defRPr/>
            </a:pPr>
            <a:r>
              <a:rPr lang="it-IT" sz="1800" dirty="0">
                <a:cs typeface="+mn-cs"/>
              </a:rPr>
              <a:t>Per </a:t>
            </a:r>
            <a:r>
              <a:rPr lang="it-IT" sz="1800" dirty="0" smtClean="0">
                <a:cs typeface="+mn-cs"/>
              </a:rPr>
              <a:t>lavori, servizi </a:t>
            </a:r>
            <a:r>
              <a:rPr lang="it-IT" sz="1800" dirty="0">
                <a:cs typeface="+mn-cs"/>
              </a:rPr>
              <a:t>o forniture inferiori a euro 40.000 </a:t>
            </a:r>
            <a:endParaRPr lang="it-IT" sz="1800" dirty="0" smtClean="0">
              <a:cs typeface="+mn-cs"/>
            </a:endParaRPr>
          </a:p>
          <a:p>
            <a:pPr>
              <a:lnSpc>
                <a:spcPct val="90000"/>
              </a:lnSpc>
              <a:buFont typeface="Wingdings" charset="0"/>
              <a:buChar char="Ø"/>
              <a:defRPr/>
            </a:pPr>
            <a:endParaRPr lang="it-IT" sz="1800" dirty="0">
              <a:cs typeface="+mn-cs"/>
            </a:endParaRPr>
          </a:p>
          <a:p>
            <a:pPr>
              <a:lnSpc>
                <a:spcPct val="80000"/>
              </a:lnSpc>
              <a:buFont typeface="Wingdings" charset="0"/>
              <a:buChar char="Ø"/>
              <a:defRPr/>
            </a:pPr>
            <a:r>
              <a:rPr lang="it-IT" sz="1800" dirty="0">
                <a:cs typeface="+mn-cs"/>
              </a:rPr>
              <a:t>Anche in caso di affidamento diretto dovranno rispettarsi i principi comunitari di trasparenza, rotazione, non discriminazione etc</a:t>
            </a:r>
            <a:r>
              <a:rPr lang="it-IT" sz="1800" dirty="0" smtClean="0">
                <a:cs typeface="+mn-cs"/>
              </a:rPr>
              <a:t>.</a:t>
            </a:r>
          </a:p>
          <a:p>
            <a:pPr>
              <a:lnSpc>
                <a:spcPct val="80000"/>
              </a:lnSpc>
              <a:buFont typeface="Wingdings" charset="0"/>
              <a:buChar char="Ø"/>
              <a:defRPr/>
            </a:pPr>
            <a:endParaRPr lang="it-IT" sz="1800" i="1" dirty="0">
              <a:cs typeface="+mn-cs"/>
            </a:endParaRPr>
          </a:p>
          <a:p>
            <a:pPr>
              <a:lnSpc>
                <a:spcPct val="80000"/>
              </a:lnSpc>
              <a:buFontTx/>
              <a:buChar char="-"/>
              <a:defRPr/>
            </a:pPr>
            <a:r>
              <a:rPr lang="it-IT" sz="1800" i="1" dirty="0" smtClean="0">
                <a:cs typeface="+mn-cs"/>
              </a:rPr>
              <a:t>“</a:t>
            </a:r>
            <a:r>
              <a:rPr lang="it-IT" sz="1800" i="1" dirty="0">
                <a:cs typeface="+mn-cs"/>
              </a:rPr>
              <a:t>Anche in caso di affidamento diretto la norma (art. 62 del Regolamento della Merloni, approvato con </a:t>
            </a:r>
            <a:r>
              <a:rPr lang="it-IT" sz="1800" i="1" dirty="0" err="1">
                <a:cs typeface="+mn-cs"/>
              </a:rPr>
              <a:t>d.P.R.</a:t>
            </a:r>
            <a:r>
              <a:rPr lang="it-IT" sz="1800" i="1" dirty="0">
                <a:cs typeface="+mn-cs"/>
              </a:rPr>
              <a:t> n. 554 del 1999, ed art. 17, l. n. 109 del 1994) stabilisce che l'affidamento fiduciario avvenga previa adeguata pubblicità da garantire in forme idonee, onde assicurare il rispetto dei principi di concorrenzialità e trasparenza dell'azione amministrativa, anche alla luce di principi di diritto comunitario (nella fattispecie si trattava di un incarico di progettazione dietro corrispettivo di euro 4.000,00 per il cui affidamento l'amministrazione aveva omesso l'invio dell'informativa al locale Ordine degli Ingegneri e persino l'affissione sull'albo pretorio)” (T.A.R. Puglia Bari, sez. I, 03 ottobre 2007, n. 2441</a:t>
            </a:r>
            <a:r>
              <a:rPr lang="it-IT" sz="1800" i="1" dirty="0" smtClean="0">
                <a:cs typeface="+mn-cs"/>
              </a:rPr>
              <a:t>)</a:t>
            </a:r>
          </a:p>
          <a:p>
            <a:pPr>
              <a:lnSpc>
                <a:spcPct val="80000"/>
              </a:lnSpc>
              <a:buFontTx/>
              <a:buChar char="-"/>
              <a:defRPr/>
            </a:pPr>
            <a:endParaRPr lang="it-IT" sz="1800" i="1" dirty="0" smtClean="0">
              <a:latin typeface="Calibri" charset="0"/>
              <a:cs typeface="+mn-cs"/>
            </a:endParaRPr>
          </a:p>
          <a:p>
            <a:pPr marL="0" indent="0">
              <a:lnSpc>
                <a:spcPct val="80000"/>
              </a:lnSpc>
              <a:buFont typeface="Times New Roman" charset="0"/>
              <a:buNone/>
              <a:defRPr/>
            </a:pPr>
            <a:endParaRPr lang="it-IT" sz="1800" i="1" dirty="0">
              <a:latin typeface="Calibri" charset="0"/>
              <a:cs typeface="+mn-cs"/>
            </a:endParaRPr>
          </a:p>
          <a:p>
            <a:pPr>
              <a:lnSpc>
                <a:spcPct val="90000"/>
              </a:lnSpc>
              <a:buFont typeface="Wingdings" charset="0"/>
              <a:buChar char="Ø"/>
              <a:defRPr/>
            </a:pPr>
            <a:endParaRPr lang="it-IT" sz="1800" dirty="0">
              <a:latin typeface="Calibri" charset="0"/>
              <a:cs typeface="+mn-cs"/>
            </a:endParaRPr>
          </a:p>
          <a:p>
            <a:pPr>
              <a:lnSpc>
                <a:spcPct val="90000"/>
              </a:lnSpc>
              <a:buFont typeface="Wingdings" charset="0"/>
              <a:buChar char="Ø"/>
              <a:defRPr/>
            </a:pPr>
            <a:endParaRPr lang="it-IT" sz="1800" dirty="0">
              <a:latin typeface="Calibri" charset="0"/>
              <a:cs typeface="+mn-cs"/>
            </a:endParaRPr>
          </a:p>
          <a:p>
            <a:pPr marL="0" indent="0">
              <a:lnSpc>
                <a:spcPct val="90000"/>
              </a:lnSpc>
              <a:buFont typeface="Times New Roman" charset="0"/>
              <a:buNone/>
              <a:defRPr/>
            </a:pPr>
            <a:endParaRPr lang="it-IT" sz="1800" dirty="0">
              <a:latin typeface="Calibri" charset="0"/>
              <a:cs typeface="+mn-cs"/>
            </a:endParaRPr>
          </a:p>
          <a:p>
            <a:pPr>
              <a:lnSpc>
                <a:spcPct val="90000"/>
              </a:lnSpc>
              <a:buFont typeface="Wingdings" charset="0"/>
              <a:buNone/>
              <a:defRPr/>
            </a:pPr>
            <a:endParaRPr lang="it-IT" sz="1800" dirty="0">
              <a:latin typeface="Calibri" charset="0"/>
              <a:cs typeface="+mn-cs"/>
            </a:endParaRPr>
          </a:p>
        </p:txBody>
      </p:sp>
    </p:spTree>
    <p:extLst>
      <p:ext uri="{BB962C8B-B14F-4D97-AF65-F5344CB8AC3E}">
        <p14:creationId xmlns:p14="http://schemas.microsoft.com/office/powerpoint/2010/main" val="87650730"/>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25634" name="Segnaposto contenuto 2"/>
          <p:cNvSpPr>
            <a:spLocks noGrp="1"/>
          </p:cNvSpPr>
          <p:nvPr>
            <p:ph idx="1"/>
          </p:nvPr>
        </p:nvSpPr>
        <p:spPr/>
        <p:txBody>
          <a:bodyPr/>
          <a:lstStyle/>
          <a:p>
            <a:pPr marL="457200" indent="-457200">
              <a:buFont typeface="Wingdings" charset="0"/>
              <a:buChar char="Ø"/>
            </a:pPr>
            <a:r>
              <a:rPr lang="it-IT" sz="1800">
                <a:latin typeface="Calibri" charset="0"/>
                <a:cs typeface="Arial" charset="0"/>
              </a:rPr>
              <a:t>Secondo un indirizzo giurisprudenziale l</a:t>
            </a:r>
            <a:r>
              <a:rPr lang="ja-JP" altLang="it-IT" sz="1800">
                <a:latin typeface="Calibri" charset="0"/>
                <a:cs typeface="Arial" charset="0"/>
              </a:rPr>
              <a:t>’</a:t>
            </a:r>
            <a:r>
              <a:rPr lang="it-IT" altLang="ja-JP" sz="1800">
                <a:latin typeface="Calibri" charset="0"/>
                <a:cs typeface="Arial" charset="0"/>
              </a:rPr>
              <a:t>amministrazione avrebbe dovuto effettuare un minimo confronto tra le imprese</a:t>
            </a:r>
          </a:p>
          <a:p>
            <a:pPr marL="457200" indent="-457200">
              <a:buFont typeface="Wingdings" charset="0"/>
              <a:buChar char="Ø"/>
            </a:pPr>
            <a:endParaRPr lang="it-IT" sz="1800" i="1">
              <a:latin typeface="Calibri" charset="0"/>
              <a:cs typeface="Arial" charset="0"/>
            </a:endParaRPr>
          </a:p>
          <a:p>
            <a:pPr marL="457200" indent="-457200">
              <a:buFontTx/>
              <a:buChar char="-"/>
            </a:pPr>
            <a:r>
              <a:rPr lang="it-IT" sz="1800" i="1">
                <a:latin typeface="Calibri" charset="0"/>
                <a:cs typeface="Arial" charset="0"/>
              </a:rPr>
              <a:t>«Rileva il Collegio che l</a:t>
            </a:r>
            <a:r>
              <a:rPr lang="ja-JP" altLang="it-IT" sz="1800" i="1">
                <a:latin typeface="Calibri" charset="0"/>
                <a:cs typeface="Arial" charset="0"/>
              </a:rPr>
              <a:t>’</a:t>
            </a:r>
            <a:r>
              <a:rPr lang="it-IT" altLang="ja-JP" sz="1800" i="1">
                <a:latin typeface="Calibri" charset="0"/>
                <a:cs typeface="Arial" charset="0"/>
              </a:rPr>
              <a:t>affidamento diretto di servizi di importo inferiore a 20.000 euro deve, comunque, avvenire nel rispetto delle disposizioni del codice dei contratti pubblici e dei principi generali di trasparenza e di contemperamento dell</a:t>
            </a:r>
            <a:r>
              <a:rPr lang="ja-JP" altLang="it-IT" sz="1800" i="1">
                <a:latin typeface="Calibri" charset="0"/>
                <a:cs typeface="Arial" charset="0"/>
              </a:rPr>
              <a:t>’</a:t>
            </a:r>
            <a:r>
              <a:rPr lang="it-IT" altLang="ja-JP" sz="1800" i="1">
                <a:latin typeface="Calibri" charset="0"/>
                <a:cs typeface="Arial" charset="0"/>
              </a:rPr>
              <a:t>efficienza dell</a:t>
            </a:r>
            <a:r>
              <a:rPr lang="ja-JP" altLang="it-IT" sz="1800" i="1">
                <a:latin typeface="Calibri" charset="0"/>
                <a:cs typeface="Arial" charset="0"/>
              </a:rPr>
              <a:t>’</a:t>
            </a:r>
            <a:r>
              <a:rPr lang="it-IT" altLang="ja-JP" sz="1800" i="1">
                <a:latin typeface="Calibri" charset="0"/>
                <a:cs typeface="Arial" charset="0"/>
              </a:rPr>
              <a:t>azione amministrativa con i principi di parità di trattamento, non discriminazione e concorrenza tra gli operatori economici. Nella controversia in esame, la pretermissione di un</a:t>
            </a:r>
            <a:r>
              <a:rPr lang="it-IT" altLang="ja-JP" sz="1800" b="1" i="1" u="sng">
                <a:latin typeface="Calibri" charset="0"/>
                <a:cs typeface="Arial" charset="0"/>
              </a:rPr>
              <a:t> sia pur informale confronto competitivo tra operatori economici interessati</a:t>
            </a:r>
            <a:r>
              <a:rPr lang="it-IT" altLang="ja-JP" sz="1800" i="1">
                <a:latin typeface="Calibri" charset="0"/>
                <a:cs typeface="Arial" charset="0"/>
              </a:rPr>
              <a:t> all</a:t>
            </a:r>
            <a:r>
              <a:rPr lang="ja-JP" altLang="it-IT" sz="1800" i="1">
                <a:latin typeface="Calibri" charset="0"/>
                <a:cs typeface="Arial" charset="0"/>
              </a:rPr>
              <a:t>’</a:t>
            </a:r>
            <a:r>
              <a:rPr lang="it-IT" altLang="ja-JP" sz="1800" i="1">
                <a:latin typeface="Calibri" charset="0"/>
                <a:cs typeface="Arial" charset="0"/>
              </a:rPr>
              <a:t>affidamento evidenzia l</a:t>
            </a:r>
            <a:r>
              <a:rPr lang="ja-JP" altLang="it-IT" sz="1800" i="1">
                <a:latin typeface="Calibri" charset="0"/>
                <a:cs typeface="Arial" charset="0"/>
              </a:rPr>
              <a:t>’</a:t>
            </a:r>
            <a:r>
              <a:rPr lang="it-IT" altLang="ja-JP" sz="1800" i="1">
                <a:latin typeface="Calibri" charset="0"/>
                <a:cs typeface="Arial" charset="0"/>
              </a:rPr>
              <a:t>illegittimità degli atti impugnati»</a:t>
            </a:r>
            <a:r>
              <a:rPr lang="it-IT" altLang="ja-JP" sz="1800">
                <a:latin typeface="Calibri" charset="0"/>
                <a:cs typeface="Arial" charset="0"/>
              </a:rPr>
              <a:t> (T.A.R. Marche – sez. I – sentenza 10 gennaio 2013 n. 28; T.A.R.  Roma (Lazio)  sez. II 14/10/2013 n. 8797; </a:t>
            </a:r>
            <a:r>
              <a:rPr lang="it-IT" altLang="ja-JP" sz="1800" b="1">
                <a:latin typeface="Calibri" charset="0"/>
              </a:rPr>
              <a:t>T.A.R. Brescia, (Lombardia), sez. II, 14/07/2015 n. 952</a:t>
            </a:r>
            <a:r>
              <a:rPr lang="it-IT" altLang="ja-JP" sz="1800">
                <a:latin typeface="Calibri" charset="0"/>
                <a:cs typeface="Arial" charset="0"/>
              </a:rPr>
              <a:t>)</a:t>
            </a:r>
          </a:p>
          <a:p>
            <a:pPr marL="457200" indent="-457200">
              <a:buFontTx/>
              <a:buChar char="-"/>
            </a:pPr>
            <a:endParaRPr lang="it-IT" sz="1800">
              <a:latin typeface="Calibri" charset="0"/>
              <a:cs typeface="Arial" charset="0"/>
            </a:endParaRPr>
          </a:p>
          <a:p>
            <a:pPr marL="457200" indent="-457200">
              <a:buFontTx/>
              <a:buChar char="-"/>
            </a:pPr>
            <a:endParaRPr lang="it-IT" sz="1800">
              <a:latin typeface="Calibri" charset="0"/>
              <a:cs typeface="Arial" charset="0"/>
            </a:endParaRPr>
          </a:p>
          <a:p>
            <a:pPr marL="457200" indent="-457200">
              <a:buFontTx/>
              <a:buChar char="-"/>
            </a:pPr>
            <a:endParaRPr lang="it-IT" sz="1800">
              <a:latin typeface="Calibri" charset="0"/>
              <a:cs typeface="Arial" charset="0"/>
            </a:endParaRPr>
          </a:p>
          <a:p>
            <a:pPr marL="457200" indent="-457200"/>
            <a:endParaRPr lang="it-IT" sz="1800">
              <a:latin typeface="Calibri" charset="0"/>
              <a:cs typeface="Arial" charset="0"/>
            </a:endParaRPr>
          </a:p>
        </p:txBody>
      </p:sp>
    </p:spTree>
    <p:extLst>
      <p:ext uri="{BB962C8B-B14F-4D97-AF65-F5344CB8AC3E}">
        <p14:creationId xmlns:p14="http://schemas.microsoft.com/office/powerpoint/2010/main" val="231599654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26658" name="Segnaposto contenuto 2"/>
          <p:cNvSpPr>
            <a:spLocks noGrp="1"/>
          </p:cNvSpPr>
          <p:nvPr>
            <p:ph idx="1"/>
          </p:nvPr>
        </p:nvSpPr>
        <p:spPr/>
        <p:txBody>
          <a:bodyPr/>
          <a:lstStyle/>
          <a:p>
            <a:pPr>
              <a:buFont typeface="Wingdings" charset="0"/>
              <a:buChar char="Ø"/>
            </a:pPr>
            <a:r>
              <a:rPr lang="it-IT" sz="1800">
                <a:latin typeface="Calibri" charset="0"/>
                <a:cs typeface="Arial" charset="0"/>
              </a:rPr>
              <a:t>Si tratta dell</a:t>
            </a:r>
            <a:r>
              <a:rPr lang="ja-JP" altLang="it-IT" sz="1800">
                <a:latin typeface="Calibri" charset="0"/>
                <a:cs typeface="Arial" charset="0"/>
              </a:rPr>
              <a:t>’</a:t>
            </a:r>
            <a:r>
              <a:rPr lang="it-IT" altLang="ja-JP" sz="1800">
                <a:latin typeface="Calibri" charset="0"/>
                <a:cs typeface="Arial" charset="0"/>
              </a:rPr>
              <a:t>indirizzo più cauto secondo il quale l</a:t>
            </a:r>
            <a:r>
              <a:rPr lang="ja-JP" altLang="it-IT" sz="1800">
                <a:latin typeface="Calibri" charset="0"/>
                <a:cs typeface="Arial" charset="0"/>
              </a:rPr>
              <a:t>’</a:t>
            </a:r>
            <a:r>
              <a:rPr lang="it-IT" altLang="ja-JP" sz="1800">
                <a:latin typeface="Calibri" charset="0"/>
                <a:cs typeface="Arial" charset="0"/>
              </a:rPr>
              <a:t>amministrazione avrebbe potuto procedere ad affidamento diretto in caso di:</a:t>
            </a:r>
          </a:p>
          <a:p>
            <a:pPr>
              <a:buFontTx/>
              <a:buChar char="-"/>
            </a:pPr>
            <a:endParaRPr lang="it-IT" sz="1800">
              <a:latin typeface="Calibri" charset="0"/>
              <a:cs typeface="Arial" charset="0"/>
            </a:endParaRPr>
          </a:p>
          <a:p>
            <a:pPr>
              <a:buFontTx/>
              <a:buChar char="-"/>
            </a:pPr>
            <a:r>
              <a:rPr lang="it-IT" sz="1800">
                <a:latin typeface="Calibri" charset="0"/>
                <a:cs typeface="Arial" charset="0"/>
              </a:rPr>
              <a:t>Pubblicazione di un avviso di manifestazione di interesse</a:t>
            </a:r>
          </a:p>
          <a:p>
            <a:pPr>
              <a:buFontTx/>
              <a:buChar char="-"/>
            </a:pPr>
            <a:endParaRPr lang="it-IT" sz="1800">
              <a:latin typeface="Calibri" charset="0"/>
              <a:cs typeface="Arial" charset="0"/>
            </a:endParaRPr>
          </a:p>
          <a:p>
            <a:pPr>
              <a:buFontTx/>
              <a:buChar char="-"/>
            </a:pPr>
            <a:r>
              <a:rPr lang="it-IT" sz="1800">
                <a:latin typeface="Calibri" charset="0"/>
                <a:cs typeface="Arial" charset="0"/>
              </a:rPr>
              <a:t>Esame delle manifestazioni di interesse presentate e le offerte</a:t>
            </a:r>
          </a:p>
          <a:p>
            <a:pPr>
              <a:buFontTx/>
              <a:buChar char="-"/>
            </a:pPr>
            <a:endParaRPr lang="it-IT" sz="1800">
              <a:latin typeface="Calibri" charset="0"/>
              <a:cs typeface="Arial" charset="0"/>
            </a:endParaRPr>
          </a:p>
          <a:p>
            <a:pPr>
              <a:buFontTx/>
              <a:buChar char="-"/>
            </a:pPr>
            <a:r>
              <a:rPr lang="it-IT" sz="1800">
                <a:latin typeface="Calibri" charset="0"/>
                <a:cs typeface="Arial" charset="0"/>
              </a:rPr>
              <a:t>Comparazione delle stesse</a:t>
            </a:r>
          </a:p>
        </p:txBody>
      </p:sp>
      <p:sp>
        <p:nvSpPr>
          <p:cNvPr id="32665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189456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27682" name="Segnaposto contenuto 2"/>
          <p:cNvSpPr>
            <a:spLocks noGrp="1"/>
          </p:cNvSpPr>
          <p:nvPr>
            <p:ph idx="1"/>
          </p:nvPr>
        </p:nvSpPr>
        <p:spPr/>
        <p:txBody>
          <a:bodyPr/>
          <a:lstStyle/>
          <a:p>
            <a:pPr>
              <a:buFont typeface="Wingdings" charset="0"/>
              <a:buChar char="Ø"/>
            </a:pPr>
            <a:r>
              <a:rPr lang="it-IT" sz="1800">
                <a:latin typeface="Calibri" charset="0"/>
                <a:cs typeface="Arial" charset="0"/>
              </a:rPr>
              <a:t>Secondo un altro orientamento il confronto competitivo avrebbe potuto essere affievolito in caso di determinazione dei criteri di selezione </a:t>
            </a:r>
          </a:p>
          <a:p>
            <a:pPr>
              <a:buFontTx/>
              <a:buChar char="-"/>
            </a:pPr>
            <a:endParaRPr lang="it-IT" sz="1800">
              <a:latin typeface="Calibri" charset="0"/>
              <a:cs typeface="Arial" charset="0"/>
            </a:endParaRPr>
          </a:p>
          <a:p>
            <a:pPr>
              <a:buFontTx/>
              <a:buChar char="-"/>
            </a:pPr>
            <a:r>
              <a:rPr lang="it-IT" sz="1800">
                <a:latin typeface="Calibri" charset="0"/>
                <a:cs typeface="Arial" charset="0"/>
              </a:rPr>
              <a:t>«</a:t>
            </a:r>
            <a:r>
              <a:rPr lang="it-IT" sz="1800" i="1">
                <a:latin typeface="Calibri" charset="0"/>
                <a:cs typeface="Arial" charset="0"/>
              </a:rPr>
              <a:t>In particolare i principi di rotazione, di non discriminazione e di parità di trattamento non impediscono la formazione di un elenco di potenziali affidatari fra cui effettuare gli affidamenti senza gara, in quanto sotto soglia, siano essi diretti che negoziati, ma esigono che vengano chiariti con precisione i criteri di attribuzione delle singole commesse, e specificamente l'ordine nella chiamata e il numero massimo di affidamenti per singola impresa……Anche se le modalità con cui viene applicata la rotazione tra i soggetti inseriti nell'albo fornitori non sono oggetto di una disciplina esplicitata preventivamente, cionondimeno l’affidamento del medesimo servizio nell’arco di più annualità alla medesima ditta costituisce di per sé violazione del quadro normativo delineato</a:t>
            </a:r>
            <a:r>
              <a:rPr lang="it-IT" sz="1800">
                <a:latin typeface="Calibri" charset="0"/>
                <a:cs typeface="Arial" charset="0"/>
              </a:rPr>
              <a:t>» (TAR Campania  28.06.2012 n. 3089) </a:t>
            </a:r>
          </a:p>
          <a:p>
            <a:pPr>
              <a:buFontTx/>
              <a:buChar char="-"/>
            </a:pPr>
            <a:endParaRPr lang="it-IT" sz="1800">
              <a:latin typeface="Arial" charset="0"/>
              <a:cs typeface="Arial" charset="0"/>
            </a:endParaRPr>
          </a:p>
          <a:p>
            <a:endParaRPr lang="it-IT" sz="1800">
              <a:latin typeface="Arial" charset="0"/>
              <a:cs typeface="Arial" charset="0"/>
            </a:endParaRPr>
          </a:p>
          <a:p>
            <a:endParaRPr lang="it-IT">
              <a:latin typeface="Arial" charset="0"/>
              <a:cs typeface="Arial" charset="0"/>
            </a:endParaRPr>
          </a:p>
        </p:txBody>
      </p:sp>
    </p:spTree>
    <p:extLst>
      <p:ext uri="{BB962C8B-B14F-4D97-AF65-F5344CB8AC3E}">
        <p14:creationId xmlns:p14="http://schemas.microsoft.com/office/powerpoint/2010/main" val="418615241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28706" name="Segnaposto contenuto 2"/>
          <p:cNvSpPr>
            <a:spLocks noGrp="1"/>
          </p:cNvSpPr>
          <p:nvPr>
            <p:ph idx="1"/>
          </p:nvPr>
        </p:nvSpPr>
        <p:spPr/>
        <p:txBody>
          <a:bodyPr/>
          <a:lstStyle/>
          <a:p>
            <a:pPr>
              <a:buFont typeface="Wingdings" charset="0"/>
              <a:buChar char="Ø"/>
            </a:pPr>
            <a:r>
              <a:rPr lang="it-IT" sz="1800">
                <a:latin typeface="Calibri" charset="0"/>
                <a:cs typeface="Arial" charset="0"/>
              </a:rPr>
              <a:t>Secondo questo indirizzo, quindi, l</a:t>
            </a:r>
            <a:r>
              <a:rPr lang="ja-JP" altLang="it-IT" sz="1800">
                <a:latin typeface="Calibri" charset="0"/>
                <a:cs typeface="Arial" charset="0"/>
              </a:rPr>
              <a:t>’</a:t>
            </a:r>
            <a:r>
              <a:rPr lang="it-IT" altLang="ja-JP" sz="1800">
                <a:latin typeface="Calibri" charset="0"/>
                <a:cs typeface="Arial" charset="0"/>
              </a:rPr>
              <a:t>amministrazione avrebbe potuto procedere ad un affidamento diretto puro in caso di:</a:t>
            </a:r>
          </a:p>
          <a:p>
            <a:pPr>
              <a:buFontTx/>
              <a:buChar char="-"/>
            </a:pPr>
            <a:endParaRPr lang="it-IT" sz="1800">
              <a:latin typeface="Calibri" charset="0"/>
              <a:cs typeface="Arial" charset="0"/>
            </a:endParaRPr>
          </a:p>
          <a:p>
            <a:pPr>
              <a:buFontTx/>
              <a:buChar char="-"/>
            </a:pPr>
            <a:r>
              <a:rPr lang="it-IT" sz="1800">
                <a:latin typeface="Calibri" charset="0"/>
                <a:cs typeface="Arial" charset="0"/>
              </a:rPr>
              <a:t>Istituzione di un elenco di fornitori</a:t>
            </a:r>
          </a:p>
          <a:p>
            <a:pPr>
              <a:buFontTx/>
              <a:buChar char="-"/>
            </a:pPr>
            <a:endParaRPr lang="it-IT" sz="1800">
              <a:latin typeface="Calibri" charset="0"/>
              <a:cs typeface="Arial" charset="0"/>
            </a:endParaRPr>
          </a:p>
          <a:p>
            <a:pPr>
              <a:buFontTx/>
              <a:buChar char="-"/>
            </a:pPr>
            <a:r>
              <a:rPr lang="it-IT" sz="1800">
                <a:latin typeface="Calibri" charset="0"/>
                <a:cs typeface="Arial" charset="0"/>
              </a:rPr>
              <a:t>Predeterminazione delle modalità di selezione degli stessi </a:t>
            </a:r>
          </a:p>
          <a:p>
            <a:pPr>
              <a:buFontTx/>
              <a:buChar char="-"/>
            </a:pPr>
            <a:endParaRPr lang="it-IT" sz="1800">
              <a:latin typeface="Calibri" charset="0"/>
              <a:cs typeface="Arial" charset="0"/>
            </a:endParaRPr>
          </a:p>
          <a:p>
            <a:pPr>
              <a:buFontTx/>
              <a:buChar char="-"/>
            </a:pPr>
            <a:r>
              <a:rPr lang="it-IT" sz="1800">
                <a:latin typeface="Calibri" charset="0"/>
                <a:cs typeface="Arial" charset="0"/>
              </a:rPr>
              <a:t>Predeterminazione di numero massimo di incarichi che lo stesso operatore potrebbe ottenere </a:t>
            </a:r>
          </a:p>
          <a:p>
            <a:pPr>
              <a:buFontTx/>
              <a:buChar char="-"/>
            </a:pPr>
            <a:endParaRPr lang="it-IT" sz="1800">
              <a:latin typeface="Arial" charset="0"/>
              <a:cs typeface="Arial" charset="0"/>
            </a:endParaRPr>
          </a:p>
        </p:txBody>
      </p:sp>
      <p:sp>
        <p:nvSpPr>
          <p:cNvPr id="32870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412654548"/>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buFont typeface="Times New Roman" pitchFamily="18" charset="0"/>
              <a:buNone/>
              <a:defRPr/>
            </a:pPr>
            <a:endParaRPr lang="it-IT">
              <a:ea typeface="+mj-ea"/>
              <a:cs typeface="+mj-cs"/>
            </a:endParaRPr>
          </a:p>
        </p:txBody>
      </p:sp>
      <p:sp>
        <p:nvSpPr>
          <p:cNvPr id="329730" name="Segnaposto contenuto 2"/>
          <p:cNvSpPr>
            <a:spLocks noGrp="1"/>
          </p:cNvSpPr>
          <p:nvPr>
            <p:ph idx="1"/>
          </p:nvPr>
        </p:nvSpPr>
        <p:spPr/>
        <p:txBody>
          <a:bodyPr/>
          <a:lstStyle/>
          <a:p>
            <a:pPr>
              <a:buFont typeface="Wingdings" charset="0"/>
              <a:buChar char="Ø"/>
            </a:pPr>
            <a:r>
              <a:rPr lang="it-IT" sz="1800">
                <a:latin typeface="Calibri" charset="0"/>
              </a:rPr>
              <a:t>L</a:t>
            </a:r>
            <a:r>
              <a:rPr lang="ja-JP" altLang="it-IT" sz="1800">
                <a:latin typeface="Calibri" charset="0"/>
              </a:rPr>
              <a:t>’</a:t>
            </a:r>
            <a:r>
              <a:rPr lang="it-IT" altLang="ja-JP" sz="1800">
                <a:latin typeface="Calibri" charset="0"/>
              </a:rPr>
              <a:t>Avcp sembrava in un primo momento ammettere l</a:t>
            </a:r>
            <a:r>
              <a:rPr lang="ja-JP" altLang="it-IT" sz="1800">
                <a:latin typeface="Calibri" charset="0"/>
              </a:rPr>
              <a:t>’</a:t>
            </a:r>
            <a:r>
              <a:rPr lang="it-IT" altLang="ja-JP" sz="1800">
                <a:latin typeface="Calibri" charset="0"/>
              </a:rPr>
              <a:t>affidamento diretto  puro senza condizioni  </a:t>
            </a:r>
          </a:p>
          <a:p>
            <a:pPr>
              <a:buFontTx/>
              <a:buChar char="-"/>
            </a:pPr>
            <a:r>
              <a:rPr lang="it-IT" sz="1800">
                <a:latin typeface="Calibri" charset="0"/>
              </a:rPr>
              <a:t>«</a:t>
            </a:r>
            <a:r>
              <a:rPr lang="it-IT" sz="1800" i="1">
                <a:latin typeface="Calibri" charset="0"/>
              </a:rPr>
              <a:t>Per quanto riguarda le modalità procedimentali per l</a:t>
            </a:r>
            <a:r>
              <a:rPr lang="ja-JP" altLang="it-IT" sz="1800" i="1">
                <a:latin typeface="Calibri" charset="0"/>
              </a:rPr>
              <a:t>’</a:t>
            </a:r>
            <a:r>
              <a:rPr lang="it-IT" altLang="ja-JP" sz="1800" i="1">
                <a:latin typeface="Calibri" charset="0"/>
              </a:rPr>
              <a:t>affidamento dei cottimi, è stabilita la regola che la procedura negoziata avvenga tra almeno cinque operatori, salva la possibilità di affidamento diretto per gli appalti di servizi e forniture di importo inferiore a 20.000 euro. E</a:t>
            </a:r>
            <a:r>
              <a:rPr lang="ja-JP" altLang="it-IT" sz="1800" i="1">
                <a:latin typeface="Calibri" charset="0"/>
              </a:rPr>
              <a:t>’</a:t>
            </a:r>
            <a:r>
              <a:rPr lang="it-IT" altLang="ja-JP" sz="1800" i="1">
                <a:latin typeface="Calibri" charset="0"/>
              </a:rPr>
              <a:t> previsto, poi, che le amministrazioni, per l</a:t>
            </a:r>
            <a:r>
              <a:rPr lang="ja-JP" altLang="it-IT" sz="1800" i="1">
                <a:latin typeface="Calibri" charset="0"/>
              </a:rPr>
              <a:t>’</a:t>
            </a:r>
            <a:r>
              <a:rPr lang="it-IT" altLang="ja-JP" sz="1800" i="1">
                <a:latin typeface="Calibri" charset="0"/>
              </a:rPr>
              <a:t>individuazione dei soggetti da invitare alle procedure informali,  istituiscano albi di operatori economici, soggetti ad aggiornamento almeno annuale, con iscrizione aperta agli operatori in possesso dei requisiti di qualificazione (comma 12 dell</a:t>
            </a:r>
            <a:r>
              <a:rPr lang="ja-JP" altLang="it-IT" sz="1800" i="1">
                <a:latin typeface="Calibri" charset="0"/>
              </a:rPr>
              <a:t>’</a:t>
            </a:r>
            <a:r>
              <a:rPr lang="it-IT" altLang="ja-JP" sz="1800" i="1">
                <a:latin typeface="Calibri" charset="0"/>
              </a:rPr>
              <a:t>articolo 125)…………………………………Per lavori di importo inferiore a 40.000 euro e per servizi e forniture di importo inferiore a 20.000 euro, è consentito l'affidamento diretto da parte del responsabile unico del procedimento…..»</a:t>
            </a:r>
            <a:r>
              <a:rPr lang="it-IT" altLang="ja-JP" sz="1800">
                <a:latin typeface="Calibri" charset="0"/>
              </a:rPr>
              <a:t> (</a:t>
            </a:r>
            <a:r>
              <a:rPr lang="it-IT" altLang="ja-JP" sz="1800" b="1">
                <a:latin typeface="Calibri" charset="0"/>
              </a:rPr>
              <a:t>Avcp Determinazione n. 2 del 6 aprile 2011</a:t>
            </a:r>
          </a:p>
          <a:p>
            <a:endParaRPr lang="it-IT" sz="1200">
              <a:latin typeface="Calibri" charset="0"/>
            </a:endParaRPr>
          </a:p>
        </p:txBody>
      </p:sp>
    </p:spTree>
    <p:extLst>
      <p:ext uri="{BB962C8B-B14F-4D97-AF65-F5344CB8AC3E}">
        <p14:creationId xmlns:p14="http://schemas.microsoft.com/office/powerpoint/2010/main" val="2348410970"/>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30754" name="Segnaposto contenuto 2"/>
          <p:cNvSpPr>
            <a:spLocks noGrp="1"/>
          </p:cNvSpPr>
          <p:nvPr>
            <p:ph idx="1"/>
          </p:nvPr>
        </p:nvSpPr>
        <p:spPr/>
        <p:txBody>
          <a:bodyPr/>
          <a:lstStyle/>
          <a:p>
            <a:pPr>
              <a:buFont typeface="Wingdings" charset="0"/>
              <a:buChar char="Ø"/>
            </a:pPr>
            <a:r>
              <a:rPr lang="it-IT" sz="1800" dirty="0">
                <a:latin typeface="Calibri" charset="0"/>
                <a:cs typeface="Arial" charset="0"/>
              </a:rPr>
              <a:t> Si veda anche il Parere di Precontenzioso 124/2012  il quale in via incidentale osservava che</a:t>
            </a:r>
          </a:p>
          <a:p>
            <a:pPr>
              <a:buFont typeface="Wingdings" charset="0"/>
              <a:buChar char="Ø"/>
            </a:pPr>
            <a:endParaRPr lang="it-IT" sz="1800" dirty="0">
              <a:latin typeface="Calibri" charset="0"/>
              <a:cs typeface="Arial" charset="0"/>
            </a:endParaRPr>
          </a:p>
          <a:p>
            <a:pPr>
              <a:buFontTx/>
              <a:buChar char="-"/>
            </a:pPr>
            <a:r>
              <a:rPr lang="it-IT" sz="1800" dirty="0">
                <a:latin typeface="Calibri" charset="0"/>
                <a:cs typeface="Arial" charset="0"/>
              </a:rPr>
              <a:t>«</a:t>
            </a:r>
            <a:r>
              <a:rPr lang="it-IT" sz="1800" i="1" dirty="0">
                <a:latin typeface="Calibri" charset="0"/>
                <a:cs typeface="Arial" charset="0"/>
              </a:rPr>
              <a:t>Si tratta, invero, di un appalto di servizi di importo di gran lunga inferiore a 40.000 euro, per il quale l</a:t>
            </a:r>
            <a:r>
              <a:rPr lang="ja-JP" altLang="it-IT" sz="1800" i="1" dirty="0">
                <a:latin typeface="Calibri" charset="0"/>
                <a:cs typeface="Arial" charset="0"/>
              </a:rPr>
              <a:t>’</a:t>
            </a:r>
            <a:r>
              <a:rPr lang="it-IT" altLang="ja-JP" sz="1800" i="1" dirty="0">
                <a:latin typeface="Calibri" charset="0"/>
                <a:cs typeface="Arial" charset="0"/>
              </a:rPr>
              <a:t>art. 125, comma 11, del Codice dei contratti pubblici (così come modificato </a:t>
            </a:r>
            <a:r>
              <a:rPr lang="it-IT" altLang="ja-JP" sz="1800" i="1" dirty="0" err="1">
                <a:latin typeface="Calibri" charset="0"/>
                <a:cs typeface="Arial" charset="0"/>
              </a:rPr>
              <a:t>dall</a:t>
            </a:r>
            <a:r>
              <a:rPr lang="ja-JP" altLang="it-IT" sz="1800" i="1" dirty="0">
                <a:latin typeface="Calibri" charset="0"/>
                <a:cs typeface="Arial" charset="0"/>
              </a:rPr>
              <a:t>’</a:t>
            </a:r>
            <a:r>
              <a:rPr lang="it-IT" altLang="ja-JP" sz="1800" i="1" dirty="0">
                <a:latin typeface="Calibri" charset="0"/>
                <a:cs typeface="Arial" charset="0"/>
              </a:rPr>
              <a:t>art. 4 del </a:t>
            </a:r>
            <a:r>
              <a:rPr lang="it-IT" altLang="ja-JP" sz="1800" i="1" dirty="0" err="1">
                <a:latin typeface="Calibri" charset="0"/>
                <a:cs typeface="Arial" charset="0"/>
              </a:rPr>
              <a:t>d.l.</a:t>
            </a:r>
            <a:r>
              <a:rPr lang="it-IT" altLang="ja-JP" sz="1800" i="1" dirty="0">
                <a:latin typeface="Calibri" charset="0"/>
                <a:cs typeface="Arial" charset="0"/>
              </a:rPr>
              <a:t> n. 70 del 2011) consentirebbe finanche l</a:t>
            </a:r>
            <a:r>
              <a:rPr lang="ja-JP" altLang="it-IT" sz="1800" i="1" dirty="0">
                <a:latin typeface="Calibri" charset="0"/>
                <a:cs typeface="Arial" charset="0"/>
              </a:rPr>
              <a:t>’</a:t>
            </a:r>
            <a:r>
              <a:rPr lang="it-IT" altLang="ja-JP" sz="1800" i="1" dirty="0">
                <a:latin typeface="Calibri" charset="0"/>
                <a:cs typeface="Arial" charset="0"/>
              </a:rPr>
              <a:t>affidamento diretto da parte del responsabile del procedimento. L</a:t>
            </a:r>
            <a:r>
              <a:rPr lang="ja-JP" altLang="it-IT" sz="1800" i="1" dirty="0">
                <a:latin typeface="Calibri" charset="0"/>
                <a:cs typeface="Arial" charset="0"/>
              </a:rPr>
              <a:t>’</a:t>
            </a:r>
            <a:r>
              <a:rPr lang="it-IT" altLang="ja-JP" sz="1800" i="1" dirty="0">
                <a:latin typeface="Calibri" charset="0"/>
                <a:cs typeface="Arial" charset="0"/>
              </a:rPr>
              <a:t>Amministrazione ha, tuttavia, legittimamente optato per l</a:t>
            </a:r>
            <a:r>
              <a:rPr lang="ja-JP" altLang="it-IT" sz="1800" i="1" dirty="0">
                <a:latin typeface="Calibri" charset="0"/>
                <a:cs typeface="Arial" charset="0"/>
              </a:rPr>
              <a:t>’</a:t>
            </a:r>
            <a:r>
              <a:rPr lang="it-IT" altLang="ja-JP" sz="1800" i="1" dirty="0">
                <a:latin typeface="Calibri" charset="0"/>
                <a:cs typeface="Arial" charset="0"/>
              </a:rPr>
              <a:t>esperimento di una procedura negoziata semplificata, chiedendo a sei ditte di formulare un</a:t>
            </a:r>
            <a:r>
              <a:rPr lang="ja-JP" altLang="it-IT" sz="1800" i="1" dirty="0">
                <a:latin typeface="Calibri" charset="0"/>
                <a:cs typeface="Arial" charset="0"/>
              </a:rPr>
              <a:t>’</a:t>
            </a:r>
            <a:r>
              <a:rPr lang="it-IT" altLang="ja-JP" sz="1800" i="1" dirty="0">
                <a:latin typeface="Calibri" charset="0"/>
                <a:cs typeface="Arial" charset="0"/>
              </a:rPr>
              <a:t>offerta economica»</a:t>
            </a:r>
            <a:r>
              <a:rPr lang="it-IT" altLang="ja-JP" sz="1800" dirty="0">
                <a:latin typeface="Calibri" charset="0"/>
                <a:cs typeface="Arial" charset="0"/>
              </a:rPr>
              <a:t>(</a:t>
            </a:r>
            <a:r>
              <a:rPr lang="it-IT" altLang="ja-JP" sz="1800" dirty="0" err="1">
                <a:latin typeface="Calibri" charset="0"/>
                <a:cs typeface="Arial" charset="0"/>
              </a:rPr>
              <a:t>Avcp</a:t>
            </a:r>
            <a:r>
              <a:rPr lang="it-IT" altLang="ja-JP" sz="1800" dirty="0">
                <a:latin typeface="Calibri" charset="0"/>
                <a:cs typeface="Arial" charset="0"/>
              </a:rPr>
              <a:t> Parere n. 124 del 19/07/2012)</a:t>
            </a:r>
          </a:p>
          <a:p>
            <a:pPr>
              <a:buFont typeface="Wingdings" charset="0"/>
              <a:buNone/>
            </a:pPr>
            <a:endParaRPr lang="it-IT" sz="1800" dirty="0">
              <a:latin typeface="Calibri" charset="0"/>
              <a:cs typeface="Arial" charset="0"/>
            </a:endParaRPr>
          </a:p>
          <a:p>
            <a:pPr>
              <a:buFont typeface="Wingdings" charset="0"/>
              <a:buNone/>
            </a:pPr>
            <a:endParaRPr lang="it-IT" sz="1800" dirty="0">
              <a:latin typeface="Calibri" charset="0"/>
              <a:cs typeface="Arial" charset="0"/>
            </a:endParaRPr>
          </a:p>
          <a:p>
            <a:pPr>
              <a:buFontTx/>
              <a:buChar char="-"/>
            </a:pPr>
            <a:endParaRPr lang="it-IT" i="1" dirty="0">
              <a:latin typeface="Arial" charset="0"/>
              <a:cs typeface="Arial" charset="0"/>
            </a:endParaRPr>
          </a:p>
          <a:p>
            <a:pPr>
              <a:buFontTx/>
              <a:buChar char="-"/>
            </a:pPr>
            <a:endParaRPr lang="it-IT" i="1" dirty="0">
              <a:latin typeface="Arial" charset="0"/>
              <a:cs typeface="Arial" charset="0"/>
            </a:endParaRPr>
          </a:p>
          <a:p>
            <a:pPr>
              <a:buFont typeface="Wingdings" charset="0"/>
              <a:buChar char="Ø"/>
            </a:pPr>
            <a:endParaRPr lang="it-IT" dirty="0">
              <a:latin typeface="Arial" charset="0"/>
              <a:cs typeface="Arial" charset="0"/>
            </a:endParaRPr>
          </a:p>
          <a:p>
            <a:pPr>
              <a:buFont typeface="Wingdings" charset="0"/>
              <a:buChar char="Ø"/>
            </a:pPr>
            <a:endParaRPr lang="it-IT" dirty="0">
              <a:latin typeface="Arial" charset="0"/>
              <a:cs typeface="Arial" charset="0"/>
            </a:endParaRPr>
          </a:p>
        </p:txBody>
      </p:sp>
      <p:sp>
        <p:nvSpPr>
          <p:cNvPr id="33075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213521801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31778" name="Segnaposto contenuto 2"/>
          <p:cNvSpPr>
            <a:spLocks noGrp="1"/>
          </p:cNvSpPr>
          <p:nvPr>
            <p:ph idx="1"/>
          </p:nvPr>
        </p:nvSpPr>
        <p:spPr/>
        <p:txBody>
          <a:bodyPr/>
          <a:lstStyle/>
          <a:p>
            <a:pPr>
              <a:buFont typeface="Wingdings" charset="0"/>
              <a:buChar char="Ø"/>
            </a:pPr>
            <a:r>
              <a:rPr lang="it-IT" sz="1800" dirty="0">
                <a:latin typeface="Calibri" charset="0"/>
              </a:rPr>
              <a:t>Il Consiglio di Stato confermava che </a:t>
            </a:r>
            <a:r>
              <a:rPr lang="it-IT" sz="1800" dirty="0" err="1">
                <a:latin typeface="Calibri" charset="0"/>
              </a:rPr>
              <a:t>nell</a:t>
            </a:r>
            <a:r>
              <a:rPr lang="ja-JP" altLang="it-IT" sz="1800" dirty="0">
                <a:latin typeface="Calibri" charset="0"/>
              </a:rPr>
              <a:t>’</a:t>
            </a:r>
            <a:r>
              <a:rPr lang="it-IT" altLang="ja-JP" sz="1800" dirty="0">
                <a:latin typeface="Calibri" charset="0"/>
              </a:rPr>
              <a:t>affidamento diretto non ci </a:t>
            </a:r>
            <a:r>
              <a:rPr lang="it-IT" altLang="ja-JP" sz="1800" dirty="0" smtClean="0">
                <a:latin typeface="Calibri" charset="0"/>
              </a:rPr>
              <a:t>sarebbe dovuto essere </a:t>
            </a:r>
            <a:r>
              <a:rPr lang="it-IT" altLang="ja-JP" sz="1800" dirty="0">
                <a:latin typeface="Calibri" charset="0"/>
              </a:rPr>
              <a:t>nessun confronto competitivo (a prescindere </a:t>
            </a:r>
            <a:r>
              <a:rPr lang="it-IT" altLang="ja-JP" sz="1800" dirty="0" err="1">
                <a:latin typeface="Calibri" charset="0"/>
              </a:rPr>
              <a:t>dall</a:t>
            </a:r>
            <a:r>
              <a:rPr lang="ja-JP" altLang="it-IT" sz="1800" dirty="0">
                <a:latin typeface="Calibri" charset="0"/>
              </a:rPr>
              <a:t>’</a:t>
            </a:r>
            <a:r>
              <a:rPr lang="it-IT" altLang="ja-JP" sz="1800" dirty="0">
                <a:latin typeface="Calibri" charset="0"/>
              </a:rPr>
              <a:t>istituzione di un elenco)</a:t>
            </a:r>
          </a:p>
          <a:p>
            <a:pPr>
              <a:buFont typeface="Wingdings" charset="0"/>
              <a:buChar char="Ø"/>
            </a:pPr>
            <a:endParaRPr lang="it-IT" sz="1800" dirty="0">
              <a:latin typeface="Calibri" charset="0"/>
            </a:endParaRPr>
          </a:p>
          <a:p>
            <a:pPr algn="ctr">
              <a:buFont typeface="Wingdings" charset="0"/>
              <a:buChar char="Ø"/>
            </a:pPr>
            <a:r>
              <a:rPr lang="it-IT" sz="1800" dirty="0">
                <a:latin typeface="Calibri" charset="0"/>
              </a:rPr>
              <a:t>Il caso oggetto della sentenza</a:t>
            </a:r>
          </a:p>
          <a:p>
            <a:pPr algn="just">
              <a:buFontTx/>
              <a:buChar char="-"/>
            </a:pPr>
            <a:r>
              <a:rPr lang="it-IT" sz="1800" dirty="0">
                <a:latin typeface="Calibri" charset="0"/>
              </a:rPr>
              <a:t>l</a:t>
            </a:r>
            <a:r>
              <a:rPr lang="ja-JP" altLang="it-IT" sz="1800" dirty="0">
                <a:latin typeface="Calibri" charset="0"/>
              </a:rPr>
              <a:t>’</a:t>
            </a:r>
            <a:r>
              <a:rPr lang="it-IT" altLang="ja-JP" sz="1800" dirty="0">
                <a:latin typeface="Calibri" charset="0"/>
              </a:rPr>
              <a:t>amministrazione pubblicava un avviso di manifestazione di interesse per l</a:t>
            </a:r>
            <a:r>
              <a:rPr lang="ja-JP" altLang="it-IT" sz="1800" dirty="0">
                <a:latin typeface="Calibri" charset="0"/>
              </a:rPr>
              <a:t>’</a:t>
            </a:r>
            <a:r>
              <a:rPr lang="it-IT" altLang="ja-JP" sz="1800" dirty="0">
                <a:latin typeface="Calibri" charset="0"/>
              </a:rPr>
              <a:t>affidamento diretto di un servizio di progettazione</a:t>
            </a:r>
          </a:p>
          <a:p>
            <a:pPr algn="just">
              <a:buFontTx/>
              <a:buChar char="-"/>
            </a:pPr>
            <a:r>
              <a:rPr lang="it-IT" sz="1800" dirty="0">
                <a:latin typeface="Calibri" charset="0"/>
              </a:rPr>
              <a:t>Pervenivano diverse manifestazioni di interesse</a:t>
            </a:r>
          </a:p>
          <a:p>
            <a:pPr algn="just">
              <a:buFontTx/>
              <a:buChar char="-"/>
            </a:pPr>
            <a:r>
              <a:rPr lang="it-IT" sz="1800" dirty="0">
                <a:latin typeface="Calibri" charset="0"/>
              </a:rPr>
              <a:t>L</a:t>
            </a:r>
            <a:r>
              <a:rPr lang="ja-JP" altLang="it-IT" sz="1800" dirty="0">
                <a:latin typeface="Calibri" charset="0"/>
              </a:rPr>
              <a:t>’</a:t>
            </a:r>
            <a:r>
              <a:rPr lang="it-IT" altLang="ja-JP" sz="1800" dirty="0">
                <a:latin typeface="Calibri" charset="0"/>
              </a:rPr>
              <a:t>amministrazione affidava il servizio ad uno di essi senza comparare le diverse richieste pervenute</a:t>
            </a:r>
          </a:p>
          <a:p>
            <a:pPr algn="just">
              <a:buFontTx/>
              <a:buChar char="-"/>
            </a:pPr>
            <a:endParaRPr lang="it-IT" sz="1800" dirty="0">
              <a:latin typeface="Arial" charset="0"/>
              <a:cs typeface="Arial" charset="0"/>
            </a:endParaRPr>
          </a:p>
        </p:txBody>
      </p:sp>
      <p:sp>
        <p:nvSpPr>
          <p:cNvPr id="33177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2739644781"/>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32802" name="Segnaposto contenuto 2"/>
          <p:cNvSpPr>
            <a:spLocks noGrp="1"/>
          </p:cNvSpPr>
          <p:nvPr>
            <p:ph idx="1"/>
          </p:nvPr>
        </p:nvSpPr>
        <p:spPr/>
        <p:txBody>
          <a:bodyPr/>
          <a:lstStyle/>
          <a:p>
            <a:pPr>
              <a:buFont typeface="Wingdings" charset="0"/>
              <a:buChar char="Ø"/>
            </a:pPr>
            <a:r>
              <a:rPr lang="it-IT" sz="1800">
                <a:latin typeface="Calibri" charset="0"/>
                <a:cs typeface="Arial" charset="0"/>
              </a:rPr>
              <a:t>Secondo il Consiglio di Stato questo modo di operare sarebbe corretto in quanto</a:t>
            </a:r>
          </a:p>
          <a:p>
            <a:pPr>
              <a:buFont typeface="Wingdings" charset="0"/>
              <a:buChar char="Ø"/>
            </a:pPr>
            <a:endParaRPr lang="it-IT" sz="1800">
              <a:latin typeface="Calibri" charset="0"/>
              <a:cs typeface="Arial" charset="0"/>
            </a:endParaRPr>
          </a:p>
          <a:p>
            <a:pPr>
              <a:buFontTx/>
              <a:buChar char="-"/>
            </a:pPr>
            <a:r>
              <a:rPr lang="it-IT" sz="1800">
                <a:latin typeface="Calibri" charset="0"/>
                <a:cs typeface="Arial" charset="0"/>
              </a:rPr>
              <a:t>«</a:t>
            </a:r>
            <a:r>
              <a:rPr lang="it-IT" sz="1800" i="1">
                <a:latin typeface="Calibri" charset="0"/>
                <a:cs typeface="Arial" charset="0"/>
              </a:rPr>
              <a:t>il Comune non ha affatto promosso una procedura concorrenziale, governata da un disciplinare o da un capitolato – nell</a:t>
            </a:r>
            <a:r>
              <a:rPr lang="ja-JP" altLang="it-IT" sz="1800" i="1">
                <a:latin typeface="Calibri" charset="0"/>
                <a:cs typeface="Arial" charset="0"/>
              </a:rPr>
              <a:t>’</a:t>
            </a:r>
            <a:r>
              <a:rPr lang="it-IT" altLang="ja-JP" sz="1800" i="1">
                <a:latin typeface="Calibri" charset="0"/>
                <a:cs typeface="Arial" charset="0"/>
              </a:rPr>
              <a:t>epitome tecnica dalla c.d. lex specialis – sfociante nella redazione di una graduatoria di merito delle offerte: limitandosi, viceversa, a promuovere un avviso esplorativo benché – va sottolineato – l</a:t>
            </a:r>
            <a:r>
              <a:rPr lang="ja-JP" altLang="it-IT" sz="1800" i="1">
                <a:latin typeface="Calibri" charset="0"/>
                <a:cs typeface="Arial" charset="0"/>
              </a:rPr>
              <a:t>’</a:t>
            </a:r>
            <a:r>
              <a:rPr lang="it-IT" altLang="ja-JP" sz="1800" i="1">
                <a:latin typeface="Calibri" charset="0"/>
                <a:cs typeface="Arial" charset="0"/>
              </a:rPr>
              <a:t>art. 125, comma 11. d.lgs. 163/2006 per il </a:t>
            </a:r>
            <a:r>
              <a:rPr lang="ja-JP" altLang="it-IT" sz="1800" i="1">
                <a:latin typeface="Calibri" charset="0"/>
                <a:cs typeface="Arial" charset="0"/>
              </a:rPr>
              <a:t>“</a:t>
            </a:r>
            <a:r>
              <a:rPr lang="it-IT" altLang="ja-JP" sz="1800" i="1">
                <a:latin typeface="Calibri" charset="0"/>
                <a:cs typeface="Arial" charset="0"/>
              </a:rPr>
              <a:t>cottimo puro</a:t>
            </a:r>
            <a:r>
              <a:rPr lang="ja-JP" altLang="it-IT" sz="1800" i="1">
                <a:latin typeface="Calibri" charset="0"/>
                <a:cs typeface="Arial" charset="0"/>
              </a:rPr>
              <a:t>”</a:t>
            </a:r>
            <a:r>
              <a:rPr lang="it-IT" altLang="ja-JP" sz="1800" i="1">
                <a:latin typeface="Calibri" charset="0"/>
                <a:cs typeface="Arial" charset="0"/>
              </a:rPr>
              <a:t>, relativo ad appalti di valore inferiore ai 40.000,00 euro, non lo richiedesse affatto, che in assenza di valutazione comparativa fra le offerte presentate, mirava, nell</a:t>
            </a:r>
            <a:r>
              <a:rPr lang="ja-JP" altLang="it-IT" sz="1800" i="1">
                <a:latin typeface="Calibri" charset="0"/>
                <a:cs typeface="Arial" charset="0"/>
              </a:rPr>
              <a:t>’</a:t>
            </a:r>
            <a:r>
              <a:rPr lang="it-IT" altLang="ja-JP" sz="1800" i="1">
                <a:latin typeface="Calibri" charset="0"/>
                <a:cs typeface="Arial" charset="0"/>
              </a:rPr>
              <a:t>intenzione espressamente palesata con la deliberazione richiamata, ad acquisire in modo trasparente e lineare i curricola dei professionisti eventualmente interessati ad eseguire l</a:t>
            </a:r>
            <a:r>
              <a:rPr lang="ja-JP" altLang="it-IT" sz="1800" i="1">
                <a:latin typeface="Calibri" charset="0"/>
                <a:cs typeface="Arial" charset="0"/>
              </a:rPr>
              <a:t>’</a:t>
            </a:r>
            <a:r>
              <a:rPr lang="it-IT" altLang="ja-JP" sz="1800" i="1">
                <a:latin typeface="Calibri" charset="0"/>
                <a:cs typeface="Arial" charset="0"/>
              </a:rPr>
              <a:t>incarico</a:t>
            </a:r>
            <a:r>
              <a:rPr lang="it-IT" altLang="ja-JP" sz="1800">
                <a:latin typeface="Calibri" charset="0"/>
                <a:cs typeface="Arial" charset="0"/>
              </a:rPr>
              <a:t>» (Cons. Stato 18/06/2015 n. 3112)</a:t>
            </a:r>
            <a:endParaRPr lang="it-IT" altLang="ja-JP" sz="1800" i="1">
              <a:latin typeface="Calibri" charset="0"/>
              <a:cs typeface="Arial" charset="0"/>
            </a:endParaRPr>
          </a:p>
          <a:p>
            <a:pPr>
              <a:buFontTx/>
              <a:buChar char="-"/>
            </a:pPr>
            <a:endParaRPr lang="it-IT" sz="1800">
              <a:latin typeface="Calibri" charset="0"/>
              <a:cs typeface="Arial" charset="0"/>
            </a:endParaRPr>
          </a:p>
          <a:p>
            <a:pPr>
              <a:buFontTx/>
              <a:buChar char="-"/>
            </a:pPr>
            <a:endParaRPr lang="it-IT">
              <a:latin typeface="Calibri" charset="0"/>
              <a:cs typeface="Arial" charset="0"/>
            </a:endParaRPr>
          </a:p>
        </p:txBody>
      </p:sp>
      <p:sp>
        <p:nvSpPr>
          <p:cNvPr id="33280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147931693"/>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33826" name="Segnaposto contenuto 2"/>
          <p:cNvSpPr>
            <a:spLocks noGrp="1"/>
          </p:cNvSpPr>
          <p:nvPr>
            <p:ph idx="1"/>
          </p:nvPr>
        </p:nvSpPr>
        <p:spPr/>
        <p:txBody>
          <a:bodyPr/>
          <a:lstStyle/>
          <a:p>
            <a:pPr>
              <a:buFont typeface="Wingdings" charset="0"/>
              <a:buChar char="Ø"/>
            </a:pPr>
            <a:r>
              <a:rPr lang="it-IT" sz="1800">
                <a:latin typeface="Calibri" charset="0"/>
                <a:cs typeface="Arial" charset="0"/>
              </a:rPr>
              <a:t>La sentenza prevede, ancora, che nessuna illegittimità avrebbe commesso il Comune nell</a:t>
            </a:r>
            <a:r>
              <a:rPr lang="ja-JP" altLang="it-IT" sz="1800">
                <a:latin typeface="Calibri" charset="0"/>
                <a:cs typeface="Arial" charset="0"/>
              </a:rPr>
              <a:t>’</a:t>
            </a:r>
            <a:r>
              <a:rPr lang="it-IT" altLang="ja-JP" sz="1800">
                <a:latin typeface="Calibri" charset="0"/>
                <a:cs typeface="Arial" charset="0"/>
              </a:rPr>
              <a:t>aver omesso di indicare «…</a:t>
            </a:r>
            <a:r>
              <a:rPr lang="it-IT" altLang="ja-JP" sz="1800" i="1">
                <a:latin typeface="Calibri" charset="0"/>
                <a:cs typeface="Arial" charset="0"/>
              </a:rPr>
              <a:t>le ragioni per le quali è stata ritenuta preferibile l</a:t>
            </a:r>
            <a:r>
              <a:rPr lang="ja-JP" altLang="it-IT" sz="1800" i="1">
                <a:latin typeface="Calibri" charset="0"/>
                <a:cs typeface="Arial" charset="0"/>
              </a:rPr>
              <a:t>’</a:t>
            </a:r>
            <a:r>
              <a:rPr lang="it-IT" altLang="ja-JP" sz="1800" i="1">
                <a:latin typeface="Calibri" charset="0"/>
                <a:cs typeface="Arial" charset="0"/>
              </a:rPr>
              <a:t>offerta dei controinteressati, in comparazione con quella di altri professionisti interessati…</a:t>
            </a:r>
            <a:r>
              <a:rPr lang="ja-JP" altLang="it-IT" sz="1800">
                <a:latin typeface="Calibri" charset="0"/>
                <a:cs typeface="Arial" charset="0"/>
              </a:rPr>
              <a:t>”</a:t>
            </a:r>
            <a:r>
              <a:rPr lang="it-IT" altLang="ja-JP" sz="1800">
                <a:latin typeface="Calibri" charset="0"/>
                <a:cs typeface="Arial" charset="0"/>
              </a:rPr>
              <a:t> posto che</a:t>
            </a:r>
          </a:p>
          <a:p>
            <a:pPr>
              <a:buFont typeface="Wingdings" charset="0"/>
              <a:buChar char="Ø"/>
            </a:pPr>
            <a:endParaRPr lang="it-IT" sz="1800">
              <a:latin typeface="Calibri" charset="0"/>
              <a:cs typeface="Arial" charset="0"/>
            </a:endParaRPr>
          </a:p>
          <a:p>
            <a:pPr>
              <a:buFontTx/>
              <a:buChar char="-"/>
            </a:pPr>
            <a:r>
              <a:rPr lang="it-IT" sz="1800">
                <a:latin typeface="Calibri" charset="0"/>
                <a:cs typeface="Arial" charset="0"/>
              </a:rPr>
              <a:t>«</a:t>
            </a:r>
            <a:r>
              <a:rPr lang="it-IT" sz="1800" i="1">
                <a:latin typeface="Calibri" charset="0"/>
                <a:cs typeface="Arial" charset="0"/>
              </a:rPr>
              <a:t>come già avuto modo di precisare – nessuna comparazione fra le offerte il Comune aveva inteso promuovere né ha di fatto effettuato</a:t>
            </a:r>
            <a:r>
              <a:rPr lang="it-IT" sz="1800">
                <a:latin typeface="Calibri" charset="0"/>
                <a:cs typeface="Arial" charset="0"/>
              </a:rPr>
              <a:t>» (Cons. Stato 18/06/2015 n. 3112)</a:t>
            </a:r>
            <a:endParaRPr lang="it-IT" sz="1800" i="1">
              <a:latin typeface="Calibri" charset="0"/>
              <a:cs typeface="Arial" charset="0"/>
            </a:endParaRPr>
          </a:p>
          <a:p>
            <a:pPr>
              <a:buFontTx/>
              <a:buChar char="-"/>
            </a:pPr>
            <a:endParaRPr lang="it-IT" sz="1800">
              <a:latin typeface="Calibri" charset="0"/>
              <a:cs typeface="Arial" charset="0"/>
            </a:endParaRPr>
          </a:p>
          <a:p>
            <a:pPr>
              <a:buFontTx/>
              <a:buChar char="-"/>
            </a:pPr>
            <a:endParaRPr lang="it-IT">
              <a:latin typeface="Arial" charset="0"/>
              <a:cs typeface="Arial" charset="0"/>
            </a:endParaRPr>
          </a:p>
          <a:p>
            <a:endParaRPr lang="it-IT">
              <a:latin typeface="Arial" charset="0"/>
              <a:cs typeface="Arial" charset="0"/>
            </a:endParaRPr>
          </a:p>
        </p:txBody>
      </p:sp>
      <p:sp>
        <p:nvSpPr>
          <p:cNvPr id="33382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60809595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4800600"/>
          </a:xfrm>
        </p:spPr>
        <p:txBody>
          <a:bodyPr/>
          <a:lstStyle/>
          <a:p>
            <a:pPr algn="just">
              <a:buFont typeface="Wingdings" charset="2"/>
              <a:buChar char="Ø"/>
            </a:pPr>
            <a:r>
              <a:rPr lang="it-IT" sz="1800" dirty="0" smtClean="0"/>
              <a:t>Il comma 5 (progetto di fattibilità tecnica ed economico)</a:t>
            </a:r>
            <a:endParaRPr lang="it-IT" sz="1800" dirty="0"/>
          </a:p>
          <a:p>
            <a:pPr algn="just">
              <a:buFont typeface="Wingdings" charset="2"/>
              <a:buChar char="Ø"/>
            </a:pPr>
            <a:endParaRPr lang="it-IT" sz="1800" dirty="0" smtClean="0"/>
          </a:p>
          <a:p>
            <a:pPr algn="just">
              <a:buFontTx/>
              <a:buChar char="-"/>
            </a:pPr>
            <a:r>
              <a:rPr lang="it-IT" sz="1800" i="1" strike="sngStrike" dirty="0" smtClean="0"/>
              <a:t>5</a:t>
            </a:r>
            <a:r>
              <a:rPr lang="it-IT" sz="1800" i="1" strike="sngStrike" dirty="0"/>
              <a:t>. Il progetto di fattibilità tecnica ed economica individua, tra più soluzioni, quella che presenta il miglior rapporto tra costi e benefici per la collettività, in relazione alle specifiche esigenze da soddisfare e prestazioni da fornire. Ai soli fini delle attività di programmazione triennale dei lavori pubblici e dell'espletamento delle procedure di dibattito pubblico di cui all'articolo 22 nonché dei concorsi di progettazione e di idee di cui all'articolo 152, il progetto di fattibilità può essere articolato in due fasi successive di elaborazione. In tutti gli altri casi, il progetto di fattibilità è sempre redatto in un'unica fase di elaborazione. Nel caso di elaborazione in due fasi, nella prima fase il progettista, individua ed analizza le possibili soluzioni progettuali alternative, ove esistenti, sulla base dei principi di cui al comma 1, e redige il documento di fattibilità delle alternative progettuali secondo le modalità indicate dal decreto di cui al comma </a:t>
            </a:r>
            <a:r>
              <a:rPr lang="it-IT" sz="1800" i="1" strike="sngStrike" dirty="0" smtClean="0"/>
              <a:t>3</a:t>
            </a:r>
            <a:r>
              <a:rPr lang="it-IT" sz="1800" dirty="0" smtClean="0"/>
              <a:t>…….SEGUE</a:t>
            </a:r>
          </a:p>
          <a:p>
            <a:pPr algn="just">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4146320120"/>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78178" name="Segnaposto contenuto 2"/>
          <p:cNvSpPr>
            <a:spLocks noGrp="1"/>
          </p:cNvSpPr>
          <p:nvPr>
            <p:ph idx="1"/>
          </p:nvPr>
        </p:nvSpPr>
        <p:spPr/>
        <p:txBody>
          <a:bodyPr/>
          <a:lstStyle/>
          <a:p>
            <a:pPr>
              <a:buFont typeface="Wingdings" charset="0"/>
              <a:buChar char="Ø"/>
              <a:defRPr/>
            </a:pPr>
            <a:r>
              <a:rPr lang="it-IT" sz="1800" dirty="0">
                <a:cs typeface="Arial" charset="0"/>
              </a:rPr>
              <a:t> </a:t>
            </a:r>
            <a:r>
              <a:rPr lang="it-IT" sz="1800" dirty="0">
                <a:latin typeface="Calibri"/>
                <a:cs typeface="Calibri"/>
              </a:rPr>
              <a:t>La scelta del soggetto è stata in ogni caso motivata stante il fatto che</a:t>
            </a:r>
          </a:p>
          <a:p>
            <a:pPr>
              <a:buFont typeface="Wingdings" charset="0"/>
              <a:buChar char="Ø"/>
              <a:defRPr/>
            </a:pPr>
            <a:endParaRPr lang="it-IT" sz="1800" dirty="0">
              <a:latin typeface="Calibri"/>
              <a:cs typeface="Calibri"/>
            </a:endParaRPr>
          </a:p>
          <a:p>
            <a:pPr algn="just">
              <a:buFontTx/>
              <a:buChar char="-"/>
              <a:defRPr/>
            </a:pPr>
            <a:r>
              <a:rPr lang="it-IT" sz="1800" dirty="0" smtClean="0">
                <a:latin typeface="Calibri"/>
                <a:cs typeface="Calibri"/>
              </a:rPr>
              <a:t>«</a:t>
            </a:r>
            <a:r>
              <a:rPr lang="it-IT" sz="1800" dirty="0">
                <a:latin typeface="Calibri"/>
                <a:cs typeface="Calibri"/>
              </a:rPr>
              <a:t>…</a:t>
            </a:r>
            <a:r>
              <a:rPr lang="it-IT" sz="1800" i="1" dirty="0">
                <a:latin typeface="Calibri"/>
                <a:cs typeface="Calibri"/>
              </a:rPr>
              <a:t>il RUP ha dato espressamente atto che la valenza estetica, architettoniche ed urbanistica della progettazione richiedeva un corredo professionale specifico che i controinteressati, architetti (mentre il ricorrente riveste la qualifica di geometra), alla stregua dei rispettivi curricula  possedevano, sì da giustificare l</a:t>
            </a:r>
            <a:r>
              <a:rPr lang="ja-JP" altLang="it-IT" sz="1800" i="1" dirty="0">
                <a:latin typeface="Calibri"/>
                <a:cs typeface="Calibri"/>
              </a:rPr>
              <a:t>’</a:t>
            </a:r>
            <a:r>
              <a:rPr lang="it-IT" altLang="ja-JP" sz="1800" i="1" dirty="0">
                <a:latin typeface="Calibri"/>
                <a:cs typeface="Calibri"/>
              </a:rPr>
              <a:t>affidamento </a:t>
            </a:r>
            <a:r>
              <a:rPr lang="it-IT" altLang="ja-JP" sz="1800" i="1" dirty="0" err="1">
                <a:latin typeface="Calibri"/>
                <a:cs typeface="Calibri"/>
              </a:rPr>
              <a:t>dell</a:t>
            </a:r>
            <a:r>
              <a:rPr lang="ja-JP" altLang="it-IT" sz="1800" i="1" dirty="0">
                <a:latin typeface="Calibri"/>
                <a:cs typeface="Calibri"/>
              </a:rPr>
              <a:t>’</a:t>
            </a:r>
            <a:r>
              <a:rPr lang="it-IT" altLang="ja-JP" sz="1800" i="1" dirty="0">
                <a:latin typeface="Calibri"/>
                <a:cs typeface="Calibri"/>
              </a:rPr>
              <a:t>incarico in loro favore»</a:t>
            </a:r>
            <a:r>
              <a:rPr lang="it-IT" altLang="ja-JP" sz="1800" dirty="0">
                <a:latin typeface="Calibri"/>
                <a:cs typeface="Calibri"/>
              </a:rPr>
              <a:t> (</a:t>
            </a:r>
            <a:r>
              <a:rPr lang="it-IT" altLang="ja-JP" sz="1800" dirty="0" err="1">
                <a:latin typeface="Calibri"/>
                <a:cs typeface="Calibri"/>
              </a:rPr>
              <a:t>Cons</a:t>
            </a:r>
            <a:r>
              <a:rPr lang="it-IT" altLang="ja-JP" sz="1800" dirty="0">
                <a:latin typeface="Calibri"/>
                <a:cs typeface="Calibri"/>
              </a:rPr>
              <a:t>. Stato 18/06/2015 n. 3112</a:t>
            </a:r>
            <a:r>
              <a:rPr lang="it-IT" altLang="ja-JP" sz="1800" dirty="0" smtClean="0">
                <a:latin typeface="Calibri"/>
                <a:cs typeface="Calibri"/>
              </a:rPr>
              <a:t>)</a:t>
            </a:r>
          </a:p>
          <a:p>
            <a:pPr algn="just">
              <a:buFontTx/>
              <a:buChar char="-"/>
              <a:defRPr/>
            </a:pPr>
            <a:endParaRPr lang="it-IT" altLang="ja-JP" sz="1800" i="1" dirty="0">
              <a:latin typeface="Calibri"/>
              <a:cs typeface="Calibri"/>
            </a:endParaRPr>
          </a:p>
          <a:p>
            <a:pPr marL="0" indent="0" algn="just">
              <a:buFont typeface="Times New Roman" charset="0"/>
              <a:buNone/>
              <a:defRPr/>
            </a:pPr>
            <a:r>
              <a:rPr lang="it-IT" sz="1800" i="1" dirty="0">
                <a:latin typeface="Calibri"/>
                <a:cs typeface="Calibri"/>
              </a:rPr>
              <a:t> </a:t>
            </a:r>
          </a:p>
        </p:txBody>
      </p:sp>
      <p:sp>
        <p:nvSpPr>
          <p:cNvPr id="33485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cs typeface="Arial" charset="0"/>
              </a:rPr>
              <a:t>Avv. Francesco Mascia</a:t>
            </a:r>
          </a:p>
        </p:txBody>
      </p:sp>
    </p:spTree>
    <p:extLst>
      <p:ext uri="{BB962C8B-B14F-4D97-AF65-F5344CB8AC3E}">
        <p14:creationId xmlns:p14="http://schemas.microsoft.com/office/powerpoint/2010/main" val="4068362673"/>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3" name="Titolo 1"/>
          <p:cNvSpPr>
            <a:spLocks noGrp="1"/>
          </p:cNvSpPr>
          <p:nvPr>
            <p:ph type="title"/>
          </p:nvPr>
        </p:nvSpPr>
        <p:spPr/>
        <p:txBody>
          <a:bodyPr/>
          <a:lstStyle/>
          <a:p>
            <a:endParaRPr lang="it-IT">
              <a:latin typeface="Arial" charset="0"/>
            </a:endParaRPr>
          </a:p>
        </p:txBody>
      </p:sp>
      <p:sp>
        <p:nvSpPr>
          <p:cNvPr id="335874" name="Segnaposto contenuto 2"/>
          <p:cNvSpPr>
            <a:spLocks noGrp="1"/>
          </p:cNvSpPr>
          <p:nvPr>
            <p:ph idx="1"/>
          </p:nvPr>
        </p:nvSpPr>
        <p:spPr/>
        <p:txBody>
          <a:bodyPr/>
          <a:lstStyle/>
          <a:p>
            <a:pPr algn="ctr"/>
            <a:r>
              <a:rPr lang="it-IT" sz="1800">
                <a:latin typeface="Calibri" charset="0"/>
              </a:rPr>
              <a:t>Il principio di rotazione</a:t>
            </a:r>
          </a:p>
          <a:p>
            <a:endParaRPr lang="it-IT" sz="1800">
              <a:latin typeface="Calibri" charset="0"/>
            </a:endParaRPr>
          </a:p>
          <a:p>
            <a:pPr>
              <a:buFont typeface="Wingdings" charset="0"/>
              <a:buChar char="Ø"/>
            </a:pPr>
            <a:r>
              <a:rPr lang="it-IT" sz="1800">
                <a:latin typeface="Calibri" charset="0"/>
              </a:rPr>
              <a:t> L’affidamento diretto deve avvenire nel rispetto del principio di rotazione (“</a:t>
            </a:r>
            <a:r>
              <a:rPr lang="it-IT" altLang="ja-JP" sz="1800" i="1">
                <a:latin typeface="Calibri" charset="0"/>
              </a:rPr>
              <a:t>L'affidamento e l'esecuzione di lavori, servizi e forniture di importo inferiore alle soglie di cui all'articolo 35 avvengono……. nel rispetto del principio di rotazione degli inviti e degli affidamenti</a:t>
            </a:r>
            <a:r>
              <a:rPr lang="it-IT" sz="1800">
                <a:latin typeface="Calibri" charset="0"/>
              </a:rPr>
              <a:t>”</a:t>
            </a:r>
            <a:r>
              <a:rPr lang="it-IT" altLang="ja-JP" sz="1800">
                <a:latin typeface="Calibri" charset="0"/>
              </a:rPr>
              <a:t> – art. 36 del Codice)</a:t>
            </a:r>
          </a:p>
          <a:p>
            <a:pPr>
              <a:buFont typeface="Wingdings" charset="0"/>
              <a:buChar char="Ø"/>
            </a:pPr>
            <a:endParaRPr lang="it-IT" sz="1800">
              <a:latin typeface="Calibri" charset="0"/>
            </a:endParaRPr>
          </a:p>
          <a:p>
            <a:pPr>
              <a:buFont typeface="Wingdings" charset="0"/>
              <a:buChar char="Ø"/>
            </a:pPr>
            <a:r>
              <a:rPr lang="it-IT" sz="1800">
                <a:latin typeface="Calibri" charset="0"/>
              </a:rPr>
              <a:t>In ordine alla nozione di “rotazione” la giurisprudenza si è espressa in diverse occasioni sancendo due principi fondamentali:</a:t>
            </a:r>
          </a:p>
          <a:p>
            <a:pPr>
              <a:buFont typeface="Wingdings" charset="0"/>
              <a:buChar char="Ø"/>
            </a:pPr>
            <a:endParaRPr lang="it-IT" sz="1800">
              <a:latin typeface="Calibri" charset="0"/>
            </a:endParaRPr>
          </a:p>
          <a:p>
            <a:pPr>
              <a:buFontTx/>
              <a:buChar char="-"/>
            </a:pPr>
            <a:r>
              <a:rPr lang="it-IT" sz="1800">
                <a:latin typeface="Calibri" charset="0"/>
              </a:rPr>
              <a:t>Non sussiste l’obbligo di invitare l’affidatario uscente ma solo la facoltà </a:t>
            </a:r>
          </a:p>
          <a:p>
            <a:pPr>
              <a:buFontTx/>
              <a:buChar char="-"/>
            </a:pPr>
            <a:endParaRPr lang="it-IT" sz="1800">
              <a:latin typeface="Calibri" charset="0"/>
            </a:endParaRPr>
          </a:p>
          <a:p>
            <a:pPr>
              <a:buFontTx/>
              <a:buChar char="-"/>
            </a:pPr>
            <a:r>
              <a:rPr lang="it-IT" sz="1800">
                <a:latin typeface="Calibri" charset="0"/>
              </a:rPr>
              <a:t>In caso di chiamata del soggetto uscente l’amministrazione dovrà dare un’adeguata motivazione</a:t>
            </a:r>
          </a:p>
        </p:txBody>
      </p:sp>
      <p:sp>
        <p:nvSpPr>
          <p:cNvPr id="33587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493751820"/>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7" name="Titolo 1"/>
          <p:cNvSpPr>
            <a:spLocks noGrp="1"/>
          </p:cNvSpPr>
          <p:nvPr>
            <p:ph type="title"/>
          </p:nvPr>
        </p:nvSpPr>
        <p:spPr/>
        <p:txBody>
          <a:bodyPr/>
          <a:lstStyle/>
          <a:p>
            <a:endParaRPr lang="it-IT">
              <a:latin typeface="Arial" charset="0"/>
            </a:endParaRPr>
          </a:p>
        </p:txBody>
      </p:sp>
      <p:sp>
        <p:nvSpPr>
          <p:cNvPr id="336898" name="Segnaposto contenuto 2"/>
          <p:cNvSpPr>
            <a:spLocks noGrp="1"/>
          </p:cNvSpPr>
          <p:nvPr>
            <p:ph idx="1"/>
          </p:nvPr>
        </p:nvSpPr>
        <p:spPr/>
        <p:txBody>
          <a:bodyPr/>
          <a:lstStyle/>
          <a:p>
            <a:pPr>
              <a:buFont typeface="Wingdings" charset="0"/>
              <a:buChar char="Ø"/>
            </a:pPr>
            <a:r>
              <a:rPr lang="it-IT" sz="1800">
                <a:latin typeface="Calibri" charset="0"/>
              </a:rPr>
              <a:t>Si veda al riguardo il Tar Friuli Venezia Giulia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Avendo la ditta effettuato il servizio nell</a:t>
            </a:r>
            <a:r>
              <a:rPr lang="it-IT" sz="1800" i="1">
                <a:latin typeface="Calibri" charset="0"/>
              </a:rPr>
              <a:t>’</a:t>
            </a:r>
            <a:r>
              <a:rPr lang="it-IT" altLang="ja-JP" sz="1800" i="1">
                <a:latin typeface="Calibri" charset="0"/>
              </a:rPr>
              <a:t>anno precedente, tale principio giustifica il mancato invito, indipendentemente dalla questione sulle previe contestazioni e dalla fondatezza della relativa censura. Osserva a tale proposito il Collegio – e l</a:t>
            </a:r>
            <a:r>
              <a:rPr lang="it-IT" sz="1800" i="1">
                <a:latin typeface="Calibri" charset="0"/>
              </a:rPr>
              <a:t>’</a:t>
            </a:r>
            <a:r>
              <a:rPr lang="it-IT" altLang="ja-JP" sz="1800" i="1">
                <a:latin typeface="Calibri" charset="0"/>
              </a:rPr>
              <a:t>argomento risulta decisivo – che trova applicazione alla fattispecie l</a:t>
            </a:r>
            <a:r>
              <a:rPr lang="it-IT" sz="1800" i="1">
                <a:latin typeface="Calibri" charset="0"/>
              </a:rPr>
              <a:t>’</a:t>
            </a:r>
            <a:r>
              <a:rPr lang="it-IT" altLang="ja-JP" sz="1800" i="1">
                <a:latin typeface="Calibri" charset="0"/>
              </a:rPr>
              <a:t>art 36, comma primo, del D. Lgs. 50 del 2016, il quale prevede espressamente il </a:t>
            </a:r>
            <a:r>
              <a:rPr lang="it-IT" sz="1800" i="1">
                <a:latin typeface="Calibri" charset="0"/>
              </a:rPr>
              <a:t>“</a:t>
            </a:r>
            <a:r>
              <a:rPr lang="it-IT" altLang="ja-JP" sz="1800" i="1">
                <a:latin typeface="Calibri" charset="0"/>
              </a:rPr>
              <a:t>rispetto del principio di rotazione</a:t>
            </a:r>
            <a:r>
              <a:rPr lang="it-IT" sz="1800" i="1">
                <a:latin typeface="Calibri" charset="0"/>
              </a:rPr>
              <a:t>”</a:t>
            </a:r>
            <a:r>
              <a:rPr lang="it-IT" altLang="ja-JP" sz="1800" i="1">
                <a:latin typeface="Calibri" charset="0"/>
              </a:rPr>
              <a:t>. Trattandosi di una norma speciale relativa alle gare sotto soglia, essa prevale sulla normativa sulle gare in generale.Ne consegue che, rilevata la legittimità di tale clausola di rotazione nella tipologia di gara in questione, sotto soglia, il mancato invito risulta legittimo e conforme alla legge di gara, a nulla rilevando che il Comune nelle sue memorie valorizzi la questione delle previe contestazioni</a:t>
            </a:r>
            <a:r>
              <a:rPr lang="it-IT" sz="1800">
                <a:latin typeface="Calibri" charset="0"/>
              </a:rPr>
              <a:t>”</a:t>
            </a:r>
            <a:r>
              <a:rPr lang="it-IT" altLang="ja-JP" sz="1800">
                <a:latin typeface="Calibri" charset="0"/>
              </a:rPr>
              <a:t> (Tar Friuli Venezia Giulia 04/10/2016 n. 419)</a:t>
            </a:r>
            <a:endParaRPr lang="it-IT" sz="1800">
              <a:latin typeface="Calibri" charset="0"/>
            </a:endParaRPr>
          </a:p>
        </p:txBody>
      </p:sp>
      <p:sp>
        <p:nvSpPr>
          <p:cNvPr id="33689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2393446499"/>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1" name="Titolo 1"/>
          <p:cNvSpPr>
            <a:spLocks noGrp="1"/>
          </p:cNvSpPr>
          <p:nvPr>
            <p:ph type="title"/>
          </p:nvPr>
        </p:nvSpPr>
        <p:spPr/>
        <p:txBody>
          <a:bodyPr/>
          <a:lstStyle/>
          <a:p>
            <a:endParaRPr lang="it-IT">
              <a:latin typeface="Arial" charset="0"/>
            </a:endParaRPr>
          </a:p>
        </p:txBody>
      </p:sp>
      <p:sp>
        <p:nvSpPr>
          <p:cNvPr id="337922" name="Segnaposto contenuto 2"/>
          <p:cNvSpPr>
            <a:spLocks noGrp="1"/>
          </p:cNvSpPr>
          <p:nvPr>
            <p:ph idx="1"/>
          </p:nvPr>
        </p:nvSpPr>
        <p:spPr/>
        <p:txBody>
          <a:bodyPr/>
          <a:lstStyle/>
          <a:p>
            <a:pPr>
              <a:buFont typeface="Wingdings" charset="0"/>
              <a:buChar char="Ø"/>
            </a:pPr>
            <a:r>
              <a:rPr lang="it-IT" sz="1800">
                <a:latin typeface="Calibri" charset="0"/>
              </a:rPr>
              <a:t>Nello stesso senso anche il Tar  Puglia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È da rilevare anzitutto che il Comune non ha provveduto attraverso la procedura negoziata ma ha deciso di scegliere l</a:t>
            </a:r>
            <a:r>
              <a:rPr lang="it-IT" sz="1800" i="1">
                <a:latin typeface="Calibri" charset="0"/>
              </a:rPr>
              <a:t>’</a:t>
            </a:r>
            <a:r>
              <a:rPr lang="it-IT" altLang="ja-JP" sz="1800" i="1">
                <a:latin typeface="Calibri" charset="0"/>
              </a:rPr>
              <a:t>affidamento diretto, come d</a:t>
            </a:r>
            <a:r>
              <a:rPr lang="it-IT" sz="1800" i="1">
                <a:latin typeface="Calibri" charset="0"/>
              </a:rPr>
              <a:t>’</a:t>
            </a:r>
            <a:r>
              <a:rPr lang="it-IT" altLang="ja-JP" sz="1800" i="1">
                <a:latin typeface="Calibri" charset="0"/>
              </a:rPr>
              <a:t>altronde si rileva chiaramente anche dalla delibera del 14 luglio 2016 impugnata con il presente ricorso nella quale si legge &lt;&lt;visto l</a:t>
            </a:r>
            <a:r>
              <a:rPr lang="it-IT" sz="1800" i="1">
                <a:latin typeface="Calibri" charset="0"/>
              </a:rPr>
              <a:t>’</a:t>
            </a:r>
            <a:r>
              <a:rPr lang="it-IT" altLang="ja-JP" sz="1800" i="1">
                <a:latin typeface="Calibri" charset="0"/>
              </a:rPr>
              <a:t>art. 36 del D. Lgs. n. 50/2016 che, al comma 2, così dispone </a:t>
            </a:r>
            <a:r>
              <a:rPr lang="it-IT" sz="1800" i="1">
                <a:latin typeface="Calibri" charset="0"/>
              </a:rPr>
              <a:t>“</a:t>
            </a:r>
            <a:r>
              <a:rPr lang="it-IT" altLang="ja-JP" sz="1800" i="1">
                <a:latin typeface="Calibri" charset="0"/>
              </a:rPr>
              <a:t> … le stazioni appaltanti procedono all</a:t>
            </a:r>
            <a:r>
              <a:rPr lang="it-IT" sz="1800" i="1">
                <a:latin typeface="Calibri" charset="0"/>
              </a:rPr>
              <a:t>’</a:t>
            </a:r>
            <a:r>
              <a:rPr lang="it-IT" altLang="ja-JP" sz="1800" i="1">
                <a:latin typeface="Calibri" charset="0"/>
              </a:rPr>
              <a:t>affidamento di lavori, servizi e forniture … di importo inferiore a 40.000 euro mediante affidamento diretto …&gt;&gt;. Posto ciò, è da osservare che, avendo la ricorrente effettuato il servizio negli anni precedenti, il mancato invito alla procedura si giustifica agevolmente con l</a:t>
            </a:r>
            <a:r>
              <a:rPr lang="it-IT" sz="1800" i="1">
                <a:latin typeface="Calibri" charset="0"/>
              </a:rPr>
              <a:t>’</a:t>
            </a:r>
            <a:r>
              <a:rPr lang="it-IT" altLang="ja-JP" sz="1800" i="1">
                <a:latin typeface="Calibri" charset="0"/>
              </a:rPr>
              <a:t>applicazione del principio di rotazione. Infatti, trova applicazione alla fattispecie l</a:t>
            </a:r>
            <a:r>
              <a:rPr lang="it-IT" sz="1800" i="1">
                <a:latin typeface="Calibri" charset="0"/>
              </a:rPr>
              <a:t>’</a:t>
            </a:r>
            <a:r>
              <a:rPr lang="it-IT" altLang="ja-JP" sz="1800" i="1">
                <a:latin typeface="Calibri" charset="0"/>
              </a:rPr>
              <a:t>art 36, comma primo, d.lgs. 50/2016, il quale prevede espressamente il </a:t>
            </a:r>
            <a:r>
              <a:rPr lang="it-IT" sz="1800" i="1">
                <a:latin typeface="Calibri" charset="0"/>
              </a:rPr>
              <a:t>“</a:t>
            </a:r>
            <a:r>
              <a:rPr lang="it-IT" altLang="ja-JP" sz="1800" i="1">
                <a:latin typeface="Calibri" charset="0"/>
              </a:rPr>
              <a:t>rispetto del principio di rotazione</a:t>
            </a:r>
            <a:r>
              <a:rPr lang="it-IT" sz="1800" i="1">
                <a:latin typeface="Calibri" charset="0"/>
              </a:rPr>
              <a:t>”</a:t>
            </a:r>
            <a:r>
              <a:rPr lang="it-IT" altLang="ja-JP" sz="1800" i="1">
                <a:latin typeface="Calibri" charset="0"/>
              </a:rPr>
              <a:t>, e, trattandosi di una norma speciale relativa alle gare sotto soglia, essa prevale sulla normativa sulle gare in generale</a:t>
            </a:r>
            <a:r>
              <a:rPr lang="it-IT" sz="1800" i="1">
                <a:latin typeface="Calibri" charset="0"/>
              </a:rPr>
              <a:t>”</a:t>
            </a:r>
            <a:r>
              <a:rPr lang="it-IT" altLang="ja-JP" sz="1800" i="1">
                <a:latin typeface="Calibri" charset="0"/>
              </a:rPr>
              <a:t> </a:t>
            </a:r>
            <a:r>
              <a:rPr lang="it-IT" altLang="ja-JP" sz="1800">
                <a:latin typeface="Calibri" charset="0"/>
              </a:rPr>
              <a:t>(Tar Puglia 15.12.2016 n. 1906; conforme anche Tar Campania Ordinanza 9.03.2017 n. 390)</a:t>
            </a:r>
          </a:p>
          <a:p>
            <a:pPr>
              <a:buFontTx/>
              <a:buChar char="-"/>
            </a:pPr>
            <a:endParaRPr lang="it-IT">
              <a:latin typeface="Calibri" charset="0"/>
            </a:endParaRPr>
          </a:p>
        </p:txBody>
      </p:sp>
      <p:sp>
        <p:nvSpPr>
          <p:cNvPr id="33792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3511001731"/>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5" name="Titolo 1"/>
          <p:cNvSpPr>
            <a:spLocks noGrp="1"/>
          </p:cNvSpPr>
          <p:nvPr>
            <p:ph type="title"/>
          </p:nvPr>
        </p:nvSpPr>
        <p:spPr/>
        <p:txBody>
          <a:bodyPr/>
          <a:lstStyle/>
          <a:p>
            <a:endParaRPr lang="it-IT">
              <a:latin typeface="Arial" charset="0"/>
            </a:endParaRPr>
          </a:p>
        </p:txBody>
      </p:sp>
      <p:sp>
        <p:nvSpPr>
          <p:cNvPr id="338946" name="Segnaposto contenuto 2"/>
          <p:cNvSpPr>
            <a:spLocks noGrp="1"/>
          </p:cNvSpPr>
          <p:nvPr>
            <p:ph idx="1"/>
          </p:nvPr>
        </p:nvSpPr>
        <p:spPr/>
        <p:txBody>
          <a:bodyPr/>
          <a:lstStyle/>
          <a:p>
            <a:pPr>
              <a:buFont typeface="Wingdings" charset="0"/>
              <a:buChar char="Ø"/>
            </a:pPr>
            <a:r>
              <a:rPr lang="it-IT" sz="1800">
                <a:latin typeface="Calibri" charset="0"/>
              </a:rPr>
              <a:t>Da ultimo il Consiglio di Stato ha affermato che la chiamata al precedente esecutore debba essere adeguatamente motivata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Al fine di ostacolare le pratiche di affidamenti senza gara ripetuti nel tempo che ostacolino l</a:t>
            </a:r>
            <a:r>
              <a:rPr lang="it-IT" sz="1800" i="1">
                <a:latin typeface="Calibri" charset="0"/>
              </a:rPr>
              <a:t>’</a:t>
            </a:r>
            <a:r>
              <a:rPr lang="it-IT" altLang="ja-JP" sz="1800" i="1">
                <a:latin typeface="Calibri" charset="0"/>
              </a:rPr>
              <a:t>ingresso delle piccole e medie imprese, e di favorire la distribuzione temporale delle opportunità di aggiudicazione tra tutti gli operatori potenzialmente idonei, il principio di rotazione comporta in linea generale che l</a:t>
            </a:r>
            <a:r>
              <a:rPr lang="it-IT" sz="1800" i="1">
                <a:latin typeface="Calibri" charset="0"/>
              </a:rPr>
              <a:t>’</a:t>
            </a:r>
            <a:r>
              <a:rPr lang="it-IT" altLang="ja-JP" sz="1800" i="1">
                <a:latin typeface="Calibri" charset="0"/>
              </a:rPr>
              <a:t>invito all</a:t>
            </a:r>
            <a:r>
              <a:rPr lang="it-IT" sz="1800" i="1">
                <a:latin typeface="Calibri" charset="0"/>
              </a:rPr>
              <a:t>’</a:t>
            </a:r>
            <a:r>
              <a:rPr lang="it-IT" altLang="ja-JP" sz="1800" i="1">
                <a:latin typeface="Calibri" charset="0"/>
              </a:rPr>
              <a:t>affidatario uscente riveste carattere eccezionale e deve essere adeguatamente motivato, avuto riguardo al numero ridotto di operatori presenti sul mercato, al grado di soddisfazione maturato a conclusione del precedente rapporto contrattuale ovvero all</a:t>
            </a:r>
            <a:r>
              <a:rPr lang="it-IT" sz="1800" i="1">
                <a:latin typeface="Calibri" charset="0"/>
              </a:rPr>
              <a:t>’</a:t>
            </a:r>
            <a:r>
              <a:rPr lang="it-IT" altLang="ja-JP" sz="1800" i="1">
                <a:latin typeface="Calibri" charset="0"/>
              </a:rPr>
              <a:t>oggetto e alle caratteristiche del mercato di riferimento</a:t>
            </a:r>
            <a:r>
              <a:rPr lang="it-IT" sz="1800">
                <a:latin typeface="Calibri" charset="0"/>
              </a:rPr>
              <a:t>”</a:t>
            </a:r>
            <a:r>
              <a:rPr lang="it-IT" altLang="ja-JP" sz="1800">
                <a:latin typeface="Calibri" charset="0"/>
              </a:rPr>
              <a:t> (Cons. Stato Sez. V 13.12.2017 n. 5854; Cons. Stato Sez. VI 31.08.2017 n. 4125; Consiglio di Stato, Sezione V, con la sentenza n. 5854 del 13 dicembre 2017; conferma anche Tar Toscana 2 gennaio 2018 n. 17)</a:t>
            </a:r>
          </a:p>
          <a:p>
            <a:pPr>
              <a:buFontTx/>
              <a:buChar char="-"/>
            </a:pPr>
            <a:endParaRPr lang="it-IT">
              <a:latin typeface="Calibri" charset="0"/>
            </a:endParaRPr>
          </a:p>
        </p:txBody>
      </p:sp>
      <p:sp>
        <p:nvSpPr>
          <p:cNvPr id="33894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3461380339"/>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69"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Arial"/>
              <a:buChar char="•"/>
              <a:defRPr/>
            </a:pPr>
            <a:r>
              <a:rPr lang="it-IT" sz="1800" dirty="0" smtClean="0">
                <a:cs typeface="+mn-cs"/>
              </a:rPr>
              <a:t>La verifica dei requisiti</a:t>
            </a:r>
          </a:p>
          <a:p>
            <a:pPr>
              <a:buFontTx/>
              <a:buChar char="-"/>
              <a:defRPr/>
            </a:pPr>
            <a:endParaRPr lang="it-IT" sz="1800" dirty="0">
              <a:cs typeface="+mn-cs"/>
            </a:endParaRPr>
          </a:p>
          <a:p>
            <a:pPr>
              <a:buFontTx/>
              <a:buChar char="-"/>
              <a:defRPr/>
            </a:pPr>
            <a:endParaRPr lang="it-IT" sz="1800" dirty="0" smtClean="0">
              <a:cs typeface="+mn-cs"/>
            </a:endParaRPr>
          </a:p>
          <a:p>
            <a:pPr>
              <a:buFontTx/>
              <a:buChar char="-"/>
              <a:defRPr/>
            </a:pPr>
            <a:endParaRPr lang="it-IT" sz="1800" dirty="0">
              <a:cs typeface="+mn-cs"/>
            </a:endParaRPr>
          </a:p>
          <a:p>
            <a:pPr>
              <a:buFontTx/>
              <a:buChar char="-"/>
              <a:defRPr/>
            </a:pPr>
            <a:r>
              <a:rPr lang="it-IT" sz="1800" dirty="0" smtClean="0">
                <a:cs typeface="+mn-cs"/>
              </a:rPr>
              <a:t>L’amministrazione dovrà procedere alla verifica dei requisiti di ordine generale e speciale nei confronti dell’aggiudicatario</a:t>
            </a:r>
          </a:p>
          <a:p>
            <a:pPr marL="0" indent="0">
              <a:buFont typeface="Wingdings" charset="0"/>
              <a:buNone/>
              <a:defRPr/>
            </a:pPr>
            <a:endParaRPr lang="it-IT" sz="1800" dirty="0" smtClean="0">
              <a:cs typeface="+mn-cs"/>
            </a:endParaRPr>
          </a:p>
        </p:txBody>
      </p:sp>
      <p:sp>
        <p:nvSpPr>
          <p:cNvPr id="33997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Tree>
    <p:extLst>
      <p:ext uri="{BB962C8B-B14F-4D97-AF65-F5344CB8AC3E}">
        <p14:creationId xmlns:p14="http://schemas.microsoft.com/office/powerpoint/2010/main" val="388806271"/>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3" name="Rectangle 220"/>
          <p:cNvSpPr>
            <a:spLocks noGrp="1" noChangeArrowheads="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u="sng">
                <a:solidFill>
                  <a:schemeClr val="tx1"/>
                </a:solidFill>
                <a:latin typeface="Arial" charset="0"/>
                <a:ea typeface="ＭＳ Ｐゴシック" charset="0"/>
              </a:defRPr>
            </a:lvl9pPr>
          </a:lstStyle>
          <a:p>
            <a:pPr algn="r">
              <a:buFont typeface="Times New Roman" charset="0"/>
              <a:buNone/>
            </a:pPr>
            <a:r>
              <a:rPr lang="it-IT" sz="1000" u="none">
                <a:solidFill>
                  <a:srgbClr val="000080"/>
                </a:solidFill>
                <a:latin typeface="Verdana" charset="0"/>
              </a:rPr>
              <a:t>Avv. Francesco Mascia</a:t>
            </a:r>
          </a:p>
        </p:txBody>
      </p:sp>
      <p:sp>
        <p:nvSpPr>
          <p:cNvPr id="340994" name="Rectangle 2"/>
          <p:cNvSpPr>
            <a:spLocks noGrp="1" noChangeArrowheads="1"/>
          </p:cNvSpPr>
          <p:nvPr>
            <p:ph type="title"/>
          </p:nvPr>
        </p:nvSpPr>
        <p:spPr/>
        <p:txBody>
          <a:bodyPr anchor="t"/>
          <a:lstStyle/>
          <a:p>
            <a:endParaRPr lang="it-IT">
              <a:latin typeface="Arial" charset="0"/>
            </a:endParaRPr>
          </a:p>
        </p:txBody>
      </p:sp>
      <p:sp>
        <p:nvSpPr>
          <p:cNvPr id="340995" name="Rectangle 3"/>
          <p:cNvSpPr>
            <a:spLocks noGrp="1" noChangeArrowheads="1"/>
          </p:cNvSpPr>
          <p:nvPr>
            <p:ph type="body" idx="1"/>
          </p:nvPr>
        </p:nvSpPr>
        <p:spPr/>
        <p:txBody>
          <a:bodyPr/>
          <a:lstStyle/>
          <a:p>
            <a:pPr>
              <a:lnSpc>
                <a:spcPct val="90000"/>
              </a:lnSpc>
              <a:buFont typeface="Wingdings" charset="0"/>
              <a:buChar char="Ø"/>
            </a:pPr>
            <a:endParaRPr lang="it-IT" sz="1800">
              <a:latin typeface="Arial" charset="0"/>
            </a:endParaRPr>
          </a:p>
          <a:p>
            <a:pPr>
              <a:lnSpc>
                <a:spcPct val="90000"/>
              </a:lnSpc>
              <a:buFont typeface="Wingdings" charset="0"/>
              <a:buChar char="Ø"/>
            </a:pPr>
            <a:r>
              <a:rPr lang="it-IT" sz="1800">
                <a:latin typeface="Calibri" charset="0"/>
              </a:rPr>
              <a:t>Il Codice stabilisce che per questi affidamenti  non debba essere rispettato il termine dilatorio di 35 giorni per la stipulazione del contratto</a:t>
            </a:r>
          </a:p>
          <a:p>
            <a:pPr>
              <a:lnSpc>
                <a:spcPct val="90000"/>
              </a:lnSpc>
              <a:buFont typeface="Wingdings" charset="0"/>
              <a:buNone/>
            </a:pPr>
            <a:r>
              <a:rPr lang="it-IT" sz="1800">
                <a:latin typeface="Calibri" charset="0"/>
              </a:rPr>
              <a:t>    </a:t>
            </a:r>
          </a:p>
          <a:p>
            <a:pPr>
              <a:buFontTx/>
              <a:buChar char="-"/>
            </a:pPr>
            <a:endParaRPr lang="it-IT" sz="1800">
              <a:latin typeface="Calibri" charset="0"/>
            </a:endParaRPr>
          </a:p>
          <a:p>
            <a:pPr>
              <a:buFontTx/>
              <a:buChar char="-"/>
            </a:pPr>
            <a:r>
              <a:rPr lang="it-IT" sz="1800">
                <a:latin typeface="Calibri" charset="0"/>
              </a:rPr>
              <a:t>Art. 32 comma 10 “</a:t>
            </a:r>
            <a:r>
              <a:rPr lang="it-IT" altLang="ja-JP" sz="1800" i="1">
                <a:latin typeface="Calibri" charset="0"/>
              </a:rPr>
              <a:t>Il termine dilatorio di cui al comma 9 non si applica nei seguenti casi:…..nel caso di acquisto effettuato attraverso il mercato elettronico e nel caso di affidamenti effettuati ai sensi dell</a:t>
            </a:r>
            <a:r>
              <a:rPr lang="it-IT" sz="1800" i="1">
                <a:latin typeface="Calibri" charset="0"/>
              </a:rPr>
              <a:t>’</a:t>
            </a:r>
            <a:r>
              <a:rPr lang="it-IT" altLang="ja-JP" sz="1800" i="1">
                <a:latin typeface="Calibri" charset="0"/>
              </a:rPr>
              <a:t>articolo 36, comma 2, lettere a) e b)</a:t>
            </a:r>
            <a:r>
              <a:rPr lang="it-IT" sz="1800">
                <a:latin typeface="Calibri" charset="0"/>
              </a:rPr>
              <a:t>”</a:t>
            </a:r>
            <a:endParaRPr lang="it-IT" altLang="ja-JP" sz="1800">
              <a:latin typeface="Calibri" charset="0"/>
            </a:endParaRPr>
          </a:p>
          <a:p>
            <a:pPr>
              <a:buFontTx/>
              <a:buChar char="-"/>
            </a:pPr>
            <a:endParaRPr lang="it-IT" sz="1800" u="sng">
              <a:latin typeface="Calibri" charset="0"/>
            </a:endParaRPr>
          </a:p>
          <a:p>
            <a:endParaRPr lang="it-IT" sz="1800" i="1">
              <a:latin typeface="Calibri" charset="0"/>
            </a:endParaRPr>
          </a:p>
          <a:p>
            <a:pPr>
              <a:lnSpc>
                <a:spcPct val="90000"/>
              </a:lnSpc>
              <a:buFontTx/>
              <a:buChar char="-"/>
            </a:pPr>
            <a:endParaRPr lang="it-IT" sz="1800" i="1">
              <a:latin typeface="Arial" charset="0"/>
            </a:endParaRPr>
          </a:p>
          <a:p>
            <a:pPr>
              <a:lnSpc>
                <a:spcPct val="90000"/>
              </a:lnSpc>
            </a:pPr>
            <a:endParaRPr lang="it-IT" sz="1800">
              <a:latin typeface="Arial" charset="0"/>
            </a:endParaRPr>
          </a:p>
        </p:txBody>
      </p:sp>
    </p:spTree>
    <p:extLst>
      <p:ext uri="{BB962C8B-B14F-4D97-AF65-F5344CB8AC3E}">
        <p14:creationId xmlns:p14="http://schemas.microsoft.com/office/powerpoint/2010/main" val="1174025561"/>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7"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 </a:t>
            </a:r>
            <a:r>
              <a:rPr lang="it-IT" sz="1800" dirty="0" smtClean="0">
                <a:latin typeface="Calibri"/>
                <a:cs typeface="Calibri"/>
              </a:rPr>
              <a:t>In relazione all’affidamento </a:t>
            </a:r>
            <a:r>
              <a:rPr lang="it-IT" sz="1800" dirty="0">
                <a:latin typeface="Calibri"/>
                <a:cs typeface="Calibri"/>
              </a:rPr>
              <a:t>diretto </a:t>
            </a:r>
            <a:r>
              <a:rPr lang="it-IT" sz="1800" dirty="0" smtClean="0">
                <a:latin typeface="Calibri"/>
                <a:cs typeface="Calibri"/>
              </a:rPr>
              <a:t>l’art. 32 comma 2 del D.lgs</a:t>
            </a:r>
            <a:r>
              <a:rPr lang="it-IT" sz="1800" dirty="0">
                <a:latin typeface="Calibri"/>
                <a:cs typeface="Calibri"/>
              </a:rPr>
              <a:t>. 50/</a:t>
            </a:r>
            <a:r>
              <a:rPr lang="it-IT" sz="1800" dirty="0" smtClean="0">
                <a:latin typeface="Calibri"/>
                <a:cs typeface="Calibri"/>
              </a:rPr>
              <a:t>2016 stabilisce anche che:</a:t>
            </a:r>
            <a:endParaRPr lang="it-IT" sz="1800" dirty="0">
              <a:latin typeface="Calibri"/>
              <a:cs typeface="Calibri"/>
            </a:endParaRPr>
          </a:p>
          <a:p>
            <a:pPr marL="0" indent="0">
              <a:buFont typeface="Times New Roman" charset="0"/>
              <a:buNone/>
              <a:defRPr/>
            </a:pPr>
            <a:endParaRPr lang="it-IT" sz="1800" dirty="0">
              <a:latin typeface="Calibri"/>
              <a:cs typeface="Calibri"/>
            </a:endParaRPr>
          </a:p>
          <a:p>
            <a:pPr>
              <a:buFontTx/>
              <a:buChar char="-"/>
              <a:defRPr/>
            </a:pPr>
            <a:r>
              <a:rPr lang="it-IT" sz="1800" dirty="0">
                <a:latin typeface="Calibri"/>
                <a:cs typeface="Calibri"/>
              </a:rPr>
              <a:t>“2. </a:t>
            </a:r>
            <a:r>
              <a:rPr lang="it-IT" sz="1800" i="1" dirty="0">
                <a:latin typeface="Calibri"/>
                <a:cs typeface="Calibri"/>
              </a:rPr>
              <a:t>Prima dell'avvio delle procedure di affidamento dei contratti pubblici, le stazioni appaltanti, in conformità ai propri ordinamenti, decretano o determinano di contrarre, individuando gli elementi essenziali del contratto e i criteri di selezione degli operatori economici e delle offerte. </a:t>
            </a:r>
            <a:r>
              <a:rPr lang="it-IT" sz="1800" b="1" i="1" u="sng" dirty="0">
                <a:latin typeface="Calibri"/>
                <a:cs typeface="Calibri"/>
              </a:rPr>
              <a:t>Per gli affidamenti di cui all’articolo 36, comma 2, lettera a), la stazione appaltante può avviare la procedura di affidamento diretto tramite determina a contrarre, o atto equivalente, che contenga, in modo semplificato, l’oggetto dell’affidamento, l’importo, il fornitore, le ragioni della scelta del fornitore, il possesso da parte sua dei requisiti di carattere generale, nonché il possesso dei requisiti tecnico-professionali, ove richiesti</a:t>
            </a:r>
            <a:r>
              <a:rPr lang="it-IT" sz="1800" dirty="0">
                <a:latin typeface="Calibri"/>
                <a:cs typeface="Calibri"/>
              </a:rPr>
              <a:t>”</a:t>
            </a:r>
          </a:p>
          <a:p>
            <a:pPr>
              <a:buFontTx/>
              <a:buChar char="-"/>
              <a:defRPr/>
            </a:pPr>
            <a:endParaRPr lang="it-IT" sz="1800" dirty="0">
              <a:cs typeface="+mn-cs"/>
            </a:endParaRPr>
          </a:p>
          <a:p>
            <a:pPr>
              <a:buFont typeface="Wingdings" charset="2"/>
              <a:buChar char="Ø"/>
              <a:defRPr/>
            </a:pPr>
            <a:endParaRPr lang="it-IT" dirty="0">
              <a:cs typeface="+mn-cs"/>
            </a:endParaRPr>
          </a:p>
        </p:txBody>
      </p:sp>
      <p:sp>
        <p:nvSpPr>
          <p:cNvPr id="34201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2257192725"/>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1"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Il comma 6 dell’art. 36 del Codice: la facoltà di utilizzo del mercato elettronico</a:t>
            </a:r>
          </a:p>
          <a:p>
            <a:pPr marL="0" indent="0">
              <a:buFontTx/>
              <a:buNone/>
              <a:defRPr/>
            </a:pPr>
            <a:endParaRPr lang="it-IT" sz="1800" dirty="0" smtClean="0">
              <a:cs typeface="+mn-cs"/>
            </a:endParaRPr>
          </a:p>
          <a:p>
            <a:pPr>
              <a:buFontTx/>
              <a:buChar char="-"/>
              <a:defRPr/>
            </a:pPr>
            <a:endParaRPr lang="it-IT" sz="1800" dirty="0" smtClean="0">
              <a:cs typeface="+mn-cs"/>
            </a:endParaRPr>
          </a:p>
          <a:p>
            <a:pPr>
              <a:buFontTx/>
              <a:buChar char="-"/>
              <a:defRPr/>
            </a:pPr>
            <a:r>
              <a:rPr lang="it-IT" sz="1800" dirty="0" smtClean="0">
                <a:cs typeface="+mn-cs"/>
              </a:rPr>
              <a:t>“</a:t>
            </a:r>
            <a:r>
              <a:rPr lang="it-IT" sz="1800" i="1" dirty="0" smtClean="0">
                <a:cs typeface="+mn-cs"/>
              </a:rPr>
              <a:t>L’art. 36 comma 6 stabilisce che “Per </a:t>
            </a:r>
            <a:r>
              <a:rPr lang="it-IT" sz="1800" i="1" dirty="0">
                <a:cs typeface="+mn-cs"/>
              </a:rPr>
              <a:t>lo svolgimento delle procedure di cui al presente articolo le stazioni appaltanti </a:t>
            </a:r>
            <a:r>
              <a:rPr lang="it-IT" sz="1800" b="1" i="1" u="sng" dirty="0">
                <a:cs typeface="+mn-cs"/>
              </a:rPr>
              <a:t>possono</a:t>
            </a:r>
            <a:r>
              <a:rPr lang="it-IT" sz="1800" i="1" dirty="0">
                <a:cs typeface="+mn-cs"/>
              </a:rPr>
              <a:t> procedere attraverso un mercato elettronico che consenta acquisti telematici basati su un sistema che attua procedure di scelta del contraente interamente gestite per via elettronica. Il Ministero dell’economia e delle finanze, avvalendosi di CONSIP S.p.A., mette a disposizione delle stazioni appaltanti il mercato elettronico delle pubbliche </a:t>
            </a:r>
            <a:r>
              <a:rPr lang="it-IT" sz="1800" i="1" dirty="0" smtClean="0">
                <a:cs typeface="+mn-cs"/>
              </a:rPr>
              <a:t>amministrazioni”</a:t>
            </a:r>
          </a:p>
          <a:p>
            <a:pPr>
              <a:buFontTx/>
              <a:buChar char="-"/>
              <a:defRPr/>
            </a:pPr>
            <a:endParaRPr lang="it-IT" sz="1800" dirty="0">
              <a:cs typeface="+mn-cs"/>
            </a:endParaRPr>
          </a:p>
        </p:txBody>
      </p:sp>
      <p:sp>
        <p:nvSpPr>
          <p:cNvPr id="34304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976604174"/>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5" name="Titolo 1"/>
          <p:cNvSpPr>
            <a:spLocks noGrp="1"/>
          </p:cNvSpPr>
          <p:nvPr>
            <p:ph type="title"/>
          </p:nvPr>
        </p:nvSpPr>
        <p:spPr/>
        <p:txBody>
          <a:bodyPr/>
          <a:lstStyle/>
          <a:p>
            <a:endParaRPr lang="it-IT">
              <a:latin typeface="Arial" charset="0"/>
            </a:endParaRPr>
          </a:p>
        </p:txBody>
      </p:sp>
      <p:sp>
        <p:nvSpPr>
          <p:cNvPr id="344066" name="Segnaposto contenuto 2"/>
          <p:cNvSpPr>
            <a:spLocks noGrp="1"/>
          </p:cNvSpPr>
          <p:nvPr>
            <p:ph idx="1"/>
          </p:nvPr>
        </p:nvSpPr>
        <p:spPr/>
        <p:txBody>
          <a:bodyPr/>
          <a:lstStyle/>
          <a:p>
            <a:pPr>
              <a:buFont typeface="Wingdings" charset="0"/>
              <a:buChar char="Ø"/>
            </a:pPr>
            <a:r>
              <a:rPr lang="it-IT" sz="1800" dirty="0">
                <a:latin typeface="Arial" charset="0"/>
              </a:rPr>
              <a:t>Tale periodo non deroga all’obbligo di acquisto di servizi e forniture di importo sopra € </a:t>
            </a:r>
            <a:r>
              <a:rPr lang="it-IT" sz="1800" dirty="0" smtClean="0">
                <a:latin typeface="Arial" charset="0"/>
              </a:rPr>
              <a:t>5.000,00 </a:t>
            </a:r>
            <a:r>
              <a:rPr lang="it-IT" sz="1800" dirty="0">
                <a:latin typeface="Arial" charset="0"/>
              </a:rPr>
              <a:t>e inferiore alla soglia comunitaria previsto dalla Legge 296/2006, in quanto:</a:t>
            </a:r>
          </a:p>
          <a:p>
            <a:pPr>
              <a:buFont typeface="Wingdings" charset="0"/>
              <a:buChar char="Ø"/>
            </a:pPr>
            <a:endParaRPr lang="it-IT" sz="1800" dirty="0">
              <a:latin typeface="Arial" charset="0"/>
            </a:endParaRPr>
          </a:p>
          <a:p>
            <a:pPr>
              <a:buFontTx/>
              <a:buChar char="-"/>
            </a:pPr>
            <a:r>
              <a:rPr lang="it-IT" sz="1800" dirty="0">
                <a:latin typeface="Arial" charset="0"/>
              </a:rPr>
              <a:t>L’art. 36 comma 2 rinvia all’applicazione degli artt. 37 e 38 del Codice (“…</a:t>
            </a:r>
            <a:r>
              <a:rPr lang="it-IT" sz="1800" i="1" dirty="0">
                <a:latin typeface="Arial" charset="0"/>
              </a:rPr>
              <a:t>.Fermo restando quanto previsto dagli articoli 37 e 38….);</a:t>
            </a:r>
          </a:p>
          <a:p>
            <a:pPr>
              <a:buFontTx/>
              <a:buChar char="-"/>
            </a:pPr>
            <a:endParaRPr lang="it-IT" sz="1800" i="1" dirty="0">
              <a:latin typeface="Arial" charset="0"/>
            </a:endParaRPr>
          </a:p>
          <a:p>
            <a:pPr>
              <a:buFontTx/>
              <a:buChar char="-"/>
            </a:pPr>
            <a:r>
              <a:rPr lang="it-IT" sz="1800" dirty="0">
                <a:latin typeface="Arial" charset="0"/>
              </a:rPr>
              <a:t>L’art. 37 del Codice stabilisce che “</a:t>
            </a:r>
            <a:r>
              <a:rPr lang="it-IT" altLang="ja-JP" sz="1800" i="1" dirty="0">
                <a:latin typeface="Arial" charset="0"/>
              </a:rPr>
              <a:t>Le stazioni appaltanti, </a:t>
            </a:r>
            <a:r>
              <a:rPr lang="it-IT" altLang="ja-JP" sz="1800" b="1" i="1" u="sng" dirty="0">
                <a:latin typeface="Arial" charset="0"/>
              </a:rPr>
              <a:t>fermi restando gli obblighi di utilizzo di strumenti di acquisto e di negoziazione, anche telematici, previsti dalle vigenti disposizioni in materia di contenimento della spesa</a:t>
            </a:r>
            <a:r>
              <a:rPr lang="it-IT" altLang="ja-JP" sz="1800" i="1" dirty="0">
                <a:latin typeface="Arial" charset="0"/>
              </a:rPr>
              <a:t>, possono procedere…</a:t>
            </a:r>
            <a:r>
              <a:rPr lang="it-IT" altLang="ja-JP" sz="1800" dirty="0">
                <a:latin typeface="Arial" charset="0"/>
              </a:rPr>
              <a:t>..</a:t>
            </a:r>
            <a:r>
              <a:rPr lang="it-IT" sz="1800" dirty="0">
                <a:latin typeface="Arial" charset="0"/>
              </a:rPr>
              <a:t>”</a:t>
            </a:r>
            <a:endParaRPr lang="it-IT" altLang="ja-JP" sz="1800" dirty="0">
              <a:latin typeface="Arial" charset="0"/>
            </a:endParaRPr>
          </a:p>
          <a:p>
            <a:pPr>
              <a:buFontTx/>
              <a:buChar char="-"/>
            </a:pPr>
            <a:endParaRPr lang="it-IT" sz="1800" dirty="0">
              <a:latin typeface="Arial" charset="0"/>
            </a:endParaRPr>
          </a:p>
        </p:txBody>
      </p:sp>
      <p:sp>
        <p:nvSpPr>
          <p:cNvPr id="34406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5216608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Tx/>
              <a:buChar char="-"/>
            </a:pPr>
            <a:endParaRPr lang="it-IT" sz="1800" dirty="0" smtClean="0"/>
          </a:p>
          <a:p>
            <a:pPr>
              <a:buFontTx/>
              <a:buChar char="-"/>
            </a:pPr>
            <a:r>
              <a:rPr lang="it-IT" sz="1800" i="1" strike="sngStrike" dirty="0" smtClean="0"/>
              <a:t>…..Nella </a:t>
            </a:r>
            <a:r>
              <a:rPr lang="it-IT" sz="1800" i="1" strike="sngStrike" dirty="0"/>
              <a:t>seconda fase di elaborazione, ovvero nell'unica fase, qualora non sia redatto in due fasi, il progettista incaricato sviluppa, nel rispetto dei contenuti del documento di indirizzo alla progettazione e secondo le modalità indicate dal decreto di cui al comma 3, tutte le indagini e gli studi necessari per la definizione degli aspetti di cui al comma 1, nonché elaborati grafici per l'individuazione delle caratteristiche dimensionali, volumetriche, tipologiche, funzionali e tecnologiche dei lavori da realizzare e le relative stime economiche, ivi compresa la scelta in merito alla possibile suddivisione in lotti funzionali. Il progetto di fattibilità deve consentire, ove necessario, l'avvio della procedura </a:t>
            </a:r>
            <a:r>
              <a:rPr lang="it-IT" sz="1800" i="1" strike="sngStrike" dirty="0" smtClean="0"/>
              <a:t>espropriativa</a:t>
            </a:r>
          </a:p>
          <a:p>
            <a:pPr>
              <a:buFontTx/>
              <a:buChar char="-"/>
            </a:pPr>
            <a:endParaRPr lang="it-IT" sz="1800" dirty="0"/>
          </a:p>
          <a:p>
            <a:pPr>
              <a:buFontTx/>
              <a:buChar char="-"/>
            </a:pPr>
            <a:endParaRPr lang="it-IT" dirty="0"/>
          </a:p>
          <a:p>
            <a:pPr marL="0" indent="0">
              <a:buNone/>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02481945"/>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89" name="Titolo 1"/>
          <p:cNvSpPr>
            <a:spLocks noGrp="1"/>
          </p:cNvSpPr>
          <p:nvPr>
            <p:ph type="title"/>
          </p:nvPr>
        </p:nvSpPr>
        <p:spPr/>
        <p:txBody>
          <a:bodyPr/>
          <a:lstStyle/>
          <a:p>
            <a:endParaRPr lang="it-IT">
              <a:latin typeface="Arial" charset="0"/>
            </a:endParaRPr>
          </a:p>
        </p:txBody>
      </p:sp>
      <p:sp>
        <p:nvSpPr>
          <p:cNvPr id="345090" name="Segnaposto contenuto 2"/>
          <p:cNvSpPr>
            <a:spLocks noGrp="1"/>
          </p:cNvSpPr>
          <p:nvPr>
            <p:ph idx="1"/>
          </p:nvPr>
        </p:nvSpPr>
        <p:spPr/>
        <p:txBody>
          <a:bodyPr/>
          <a:lstStyle/>
          <a:p>
            <a:pPr>
              <a:buFontTx/>
              <a:buChar char="-"/>
            </a:pPr>
            <a:r>
              <a:rPr lang="it-IT" sz="1800" dirty="0">
                <a:latin typeface="Arial" charset="0"/>
              </a:rPr>
              <a:t>La Legge 296/2006 (norma di contenimento della spesa pubblica) prevede all’art. 1 comma 450:</a:t>
            </a:r>
          </a:p>
          <a:p>
            <a:pPr>
              <a:buFontTx/>
              <a:buChar char="-"/>
            </a:pPr>
            <a:endParaRPr lang="it-IT" sz="1800" dirty="0">
              <a:latin typeface="Arial" charset="0"/>
            </a:endParaRPr>
          </a:p>
          <a:p>
            <a:pPr>
              <a:buFontTx/>
              <a:buChar char="-"/>
            </a:pPr>
            <a:r>
              <a:rPr lang="it-IT" sz="1800" dirty="0">
                <a:latin typeface="Arial" charset="0"/>
              </a:rPr>
              <a:t>“</a:t>
            </a:r>
            <a:r>
              <a:rPr lang="it-IT" altLang="ja-JP" sz="1800" i="1" dirty="0">
                <a:latin typeface="Arial" charset="0"/>
              </a:rPr>
              <a:t>….le altre amministrazioni pubbliche di cui all'articolo 1 del decreto legislativo 30 marzo 2001, n. 165, </a:t>
            </a:r>
            <a:r>
              <a:rPr lang="it-IT" altLang="ja-JP" sz="1800" i="1" dirty="0" err="1">
                <a:latin typeface="Arial" charset="0"/>
              </a:rPr>
              <a:t>nonche</a:t>
            </a:r>
            <a:r>
              <a:rPr lang="it-IT" altLang="ja-JP" sz="1800" i="1" dirty="0">
                <a:latin typeface="Arial" charset="0"/>
              </a:rPr>
              <a:t>' le </a:t>
            </a:r>
            <a:r>
              <a:rPr lang="it-IT" altLang="ja-JP" sz="1800" i="1" dirty="0" err="1">
                <a:latin typeface="Arial" charset="0"/>
              </a:rPr>
              <a:t>autorita'</a:t>
            </a:r>
            <a:r>
              <a:rPr lang="it-IT" altLang="ja-JP" sz="1800" i="1" dirty="0">
                <a:latin typeface="Arial" charset="0"/>
              </a:rPr>
              <a:t> indipendenti, per gli acquisti di beni e servizi di importo pari o superiore a </a:t>
            </a:r>
            <a:r>
              <a:rPr lang="it-IT" altLang="ja-JP" sz="1800" i="1" dirty="0" smtClean="0">
                <a:latin typeface="Arial" charset="0"/>
              </a:rPr>
              <a:t>5.000 </a:t>
            </a:r>
            <a:r>
              <a:rPr lang="it-IT" altLang="ja-JP" sz="1800" i="1" dirty="0">
                <a:latin typeface="Arial" charset="0"/>
              </a:rPr>
              <a:t>euro e inferiore alla soglia di rilievo comunitario </a:t>
            </a:r>
            <a:r>
              <a:rPr lang="it-IT" altLang="ja-JP" sz="1800" b="1" i="1" u="sng" dirty="0">
                <a:latin typeface="Arial" charset="0"/>
              </a:rPr>
              <a:t>sono tenute </a:t>
            </a:r>
            <a:r>
              <a:rPr lang="it-IT" altLang="ja-JP" sz="1800" i="1" dirty="0">
                <a:latin typeface="Arial" charset="0"/>
              </a:rPr>
              <a:t>a fare ricorso al mercato elettronico della pubblica amministrazione ovvero ad altri mercati elettronici istituiti ai sensi del medesimo articolo 328…</a:t>
            </a:r>
            <a:r>
              <a:rPr lang="it-IT" altLang="ja-JP" sz="1800" dirty="0">
                <a:latin typeface="Arial" charset="0"/>
              </a:rPr>
              <a:t>.</a:t>
            </a:r>
            <a:r>
              <a:rPr lang="it-IT" sz="1800" dirty="0">
                <a:latin typeface="Arial" charset="0"/>
              </a:rPr>
              <a:t>”</a:t>
            </a:r>
            <a:endParaRPr lang="it-IT" altLang="ja-JP" sz="1800" dirty="0">
              <a:latin typeface="Arial" charset="0"/>
            </a:endParaRPr>
          </a:p>
          <a:p>
            <a:pPr>
              <a:buFontTx/>
              <a:buChar char="-"/>
            </a:pPr>
            <a:endParaRPr lang="it-IT" sz="1800" dirty="0">
              <a:latin typeface="Arial" charset="0"/>
            </a:endParaRPr>
          </a:p>
        </p:txBody>
      </p:sp>
      <p:sp>
        <p:nvSpPr>
          <p:cNvPr id="34509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524253358"/>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3" name="Titolo 1"/>
          <p:cNvSpPr>
            <a:spLocks noGrp="1"/>
          </p:cNvSpPr>
          <p:nvPr>
            <p:ph type="title"/>
          </p:nvPr>
        </p:nvSpPr>
        <p:spPr/>
        <p:txBody>
          <a:bodyPr/>
          <a:lstStyle/>
          <a:p>
            <a:endParaRPr lang="it-IT">
              <a:latin typeface="Arial" charset="0"/>
            </a:endParaRPr>
          </a:p>
        </p:txBody>
      </p:sp>
      <p:sp>
        <p:nvSpPr>
          <p:cNvPr id="346114" name="Segnaposto contenuto 2"/>
          <p:cNvSpPr>
            <a:spLocks noGrp="1"/>
          </p:cNvSpPr>
          <p:nvPr>
            <p:ph idx="1"/>
          </p:nvPr>
        </p:nvSpPr>
        <p:spPr/>
        <p:txBody>
          <a:bodyPr/>
          <a:lstStyle/>
          <a:p>
            <a:pPr>
              <a:buFont typeface="Wingdings" charset="0"/>
              <a:buChar char="Ø"/>
            </a:pPr>
            <a:r>
              <a:rPr lang="it-IT" sz="1800" dirty="0">
                <a:latin typeface="Arial" charset="0"/>
              </a:rPr>
              <a:t>Principio confermato anche dalle Linee Guida </a:t>
            </a:r>
            <a:r>
              <a:rPr lang="it-IT" sz="1800" dirty="0" err="1">
                <a:latin typeface="Arial" charset="0"/>
              </a:rPr>
              <a:t>Anac</a:t>
            </a:r>
            <a:r>
              <a:rPr lang="it-IT" sz="1800" dirty="0">
                <a:latin typeface="Arial" charset="0"/>
              </a:rPr>
              <a:t> n. 4</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Restano fermi in ogni caso gli obblighi di utilizzo di strumenti di acquisto e di negoziazione, anche telematici, previsti dalle vigenti disposizioni in materia di contenimento della spesa nonché la normativa sulla qualificazione delle stazioni appaltanti e sulla centralizzazione e aggregazione della committenza</a:t>
            </a:r>
            <a:r>
              <a:rPr lang="it-IT" sz="1800" i="1" dirty="0">
                <a:latin typeface="Arial" charset="0"/>
              </a:rPr>
              <a:t>”</a:t>
            </a:r>
            <a:endParaRPr lang="it-IT" altLang="ja-JP" sz="1800" i="1" dirty="0">
              <a:latin typeface="Arial" charset="0"/>
            </a:endParaRPr>
          </a:p>
          <a:p>
            <a:pPr>
              <a:buFontTx/>
              <a:buChar char="-"/>
            </a:pPr>
            <a:endParaRPr lang="it-IT" sz="1800" dirty="0">
              <a:latin typeface="Arial" charset="0"/>
            </a:endParaRPr>
          </a:p>
        </p:txBody>
      </p:sp>
      <p:sp>
        <p:nvSpPr>
          <p:cNvPr id="34611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2030877763"/>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7"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Il comma 6 dell’art. 36 parrebbe rivolta pertanto:</a:t>
            </a:r>
          </a:p>
          <a:p>
            <a:pPr>
              <a:buFont typeface="Wingdings" charset="2"/>
              <a:buChar char="Ø"/>
              <a:defRPr/>
            </a:pPr>
            <a:endParaRPr lang="it-IT" sz="1800" dirty="0">
              <a:cs typeface="+mn-cs"/>
            </a:endParaRPr>
          </a:p>
          <a:p>
            <a:pPr>
              <a:buFontTx/>
              <a:buChar char="-"/>
              <a:defRPr/>
            </a:pPr>
            <a:r>
              <a:rPr lang="it-IT" sz="1800" dirty="0" smtClean="0">
                <a:cs typeface="+mn-cs"/>
              </a:rPr>
              <a:t>all’affidamento di lavori </a:t>
            </a:r>
            <a:r>
              <a:rPr lang="it-IT" sz="1800" dirty="0">
                <a:cs typeface="+mn-cs"/>
              </a:rPr>
              <a:t>pubblici (per i quali non è previsto l’obbligo di acquisto sul mercato elettronico</a:t>
            </a:r>
            <a:r>
              <a:rPr lang="it-IT" sz="1800" dirty="0" smtClean="0">
                <a:cs typeface="+mn-cs"/>
              </a:rPr>
              <a:t>)</a:t>
            </a:r>
          </a:p>
          <a:p>
            <a:pPr>
              <a:buFontTx/>
              <a:buChar char="-"/>
              <a:defRPr/>
            </a:pPr>
            <a:endParaRPr lang="it-IT" sz="1800" dirty="0">
              <a:cs typeface="+mn-cs"/>
            </a:endParaRPr>
          </a:p>
          <a:p>
            <a:pPr>
              <a:buFontTx/>
              <a:buChar char="-"/>
              <a:defRPr/>
            </a:pPr>
            <a:r>
              <a:rPr lang="it-IT" sz="1800" dirty="0" smtClean="0">
                <a:cs typeface="+mn-cs"/>
              </a:rPr>
              <a:t>Oppure </a:t>
            </a:r>
            <a:r>
              <a:rPr lang="it-IT" sz="1800" dirty="0">
                <a:cs typeface="+mn-cs"/>
              </a:rPr>
              <a:t>ai servizi e alle forniture di importo inferiore a € </a:t>
            </a:r>
            <a:r>
              <a:rPr lang="it-IT" sz="1800" dirty="0" smtClean="0">
                <a:cs typeface="+mn-cs"/>
              </a:rPr>
              <a:t>5.000,00</a:t>
            </a:r>
            <a:endParaRPr lang="it-IT" sz="1800" dirty="0">
              <a:cs typeface="+mn-cs"/>
            </a:endParaRPr>
          </a:p>
          <a:p>
            <a:pPr>
              <a:buFontTx/>
              <a:buChar char="-"/>
              <a:defRPr/>
            </a:pPr>
            <a:endParaRPr lang="it-IT" sz="1800" dirty="0">
              <a:cs typeface="+mn-cs"/>
            </a:endParaRPr>
          </a:p>
          <a:p>
            <a:pPr marL="0" indent="0">
              <a:buFontTx/>
              <a:buNone/>
              <a:defRPr/>
            </a:pPr>
            <a:endParaRPr lang="it-IT" sz="1800" dirty="0">
              <a:cs typeface="+mn-cs"/>
            </a:endParaRPr>
          </a:p>
          <a:p>
            <a:pPr>
              <a:buFontTx/>
              <a:buChar char="-"/>
              <a:defRPr/>
            </a:pPr>
            <a:endParaRPr lang="it-IT" sz="1800" dirty="0">
              <a:cs typeface="+mn-cs"/>
            </a:endParaRPr>
          </a:p>
          <a:p>
            <a:pPr>
              <a:buFontTx/>
              <a:buChar char="-"/>
              <a:defRPr/>
            </a:pPr>
            <a:endParaRPr lang="it-IT" sz="1800" dirty="0">
              <a:cs typeface="+mn-cs"/>
            </a:endParaRPr>
          </a:p>
          <a:p>
            <a:pPr>
              <a:defRPr/>
            </a:pPr>
            <a:endParaRPr lang="it-IT" sz="1800" dirty="0">
              <a:cs typeface="+mn-cs"/>
            </a:endParaRPr>
          </a:p>
        </p:txBody>
      </p:sp>
      <p:sp>
        <p:nvSpPr>
          <p:cNvPr id="34713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812671991"/>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1" name="Titolo 1"/>
          <p:cNvSpPr>
            <a:spLocks noGrp="1"/>
          </p:cNvSpPr>
          <p:nvPr>
            <p:ph type="title"/>
          </p:nvPr>
        </p:nvSpPr>
        <p:spPr/>
        <p:txBody>
          <a:bodyPr/>
          <a:lstStyle/>
          <a:p>
            <a:endParaRPr lang="it-IT">
              <a:latin typeface="Arial" charset="0"/>
            </a:endParaRPr>
          </a:p>
        </p:txBody>
      </p:sp>
      <p:sp>
        <p:nvSpPr>
          <p:cNvPr id="348162" name="Segnaposto contenuto 2"/>
          <p:cNvSpPr>
            <a:spLocks noGrp="1"/>
          </p:cNvSpPr>
          <p:nvPr>
            <p:ph idx="1"/>
          </p:nvPr>
        </p:nvSpPr>
        <p:spPr/>
        <p:txBody>
          <a:bodyPr/>
          <a:lstStyle/>
          <a:p>
            <a:pPr>
              <a:buFont typeface="Wingdings" charset="0"/>
              <a:buChar char="Ø"/>
            </a:pPr>
            <a:r>
              <a:rPr lang="it-IT" sz="1800" dirty="0" smtClean="0"/>
              <a:t>Il comma </a:t>
            </a:r>
            <a:r>
              <a:rPr lang="it-IT" sz="1800" dirty="0"/>
              <a:t>6-</a:t>
            </a:r>
            <a:r>
              <a:rPr lang="it-IT" sz="1800" dirty="0" smtClean="0"/>
              <a:t>bis è stato sostituito dalla Legge 55/2019 come segue</a:t>
            </a:r>
            <a:endParaRPr lang="it-IT" sz="1800" dirty="0"/>
          </a:p>
          <a:p>
            <a:pPr>
              <a:buFont typeface="Wingdings" charset="0"/>
              <a:buChar char="Ø"/>
            </a:pPr>
            <a:endParaRPr lang="it-IT" sz="1800" dirty="0"/>
          </a:p>
          <a:p>
            <a:pPr>
              <a:buFont typeface="Wingdings" charset="0"/>
              <a:buChar char="Ø"/>
            </a:pPr>
            <a:endParaRPr lang="it-IT" sz="1800" dirty="0"/>
          </a:p>
          <a:p>
            <a:pPr>
              <a:buFontTx/>
              <a:buChar char="-"/>
            </a:pPr>
            <a:r>
              <a:rPr lang="it-IT" sz="1800" dirty="0" smtClean="0"/>
              <a:t>“</a:t>
            </a:r>
            <a:r>
              <a:rPr lang="it-IT" altLang="ja-JP" sz="1800" i="1" dirty="0"/>
              <a:t>6-bis. Ai fini dell’ammissione e della permanenza degli operatori economici nei mercati elettronici di cui al comma 6, il soggetto responsabile dell’ammissione verifica l’assenza dei motivi di esclusione di cui all’articolo 80 su un campione significativo di operatori economici. Dalla data di entrata in vigore del decreto di cui all’articolo 81, comma 2, tale verifica è effettuata attraverso la Banca dati nazionale degli operatori economici di cui all’articolo 81, anche mediante interoperabilità fra sistemi. I soggetti responsabili dell’ammissione possono consentire l’accesso ai propri sistemi agli operatori economici per la consultazione dei dati, certificati e informazioni disponibili mediante la Banca dati di cui all’articolo 81 per la predisposizione della domanda di ammissione e di permanenza nei mercati </a:t>
            </a:r>
            <a:r>
              <a:rPr lang="it-IT" altLang="ja-JP" sz="1800" i="1" dirty="0" smtClean="0"/>
              <a:t>elettronici”</a:t>
            </a:r>
            <a:endParaRPr lang="it-IT" altLang="ja-JP" sz="1800" dirty="0"/>
          </a:p>
          <a:p>
            <a:pPr>
              <a:buFontTx/>
              <a:buChar char="-"/>
            </a:pPr>
            <a:endParaRPr lang="it-IT" sz="1800" dirty="0">
              <a:latin typeface="Calibri" charset="0"/>
            </a:endParaRPr>
          </a:p>
        </p:txBody>
      </p:sp>
      <p:sp>
        <p:nvSpPr>
          <p:cNvPr id="34816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1187609112"/>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E’ stato introdotto il comma 6 ter (sempre dalla Legge 55/2019)</a:t>
            </a:r>
          </a:p>
          <a:p>
            <a:pPr>
              <a:buFont typeface="Wingdings" charset="2"/>
              <a:buChar char="Ø"/>
            </a:pPr>
            <a:endParaRPr lang="it-IT" sz="1800" dirty="0"/>
          </a:p>
          <a:p>
            <a:pPr>
              <a:buFontTx/>
              <a:buChar char="-"/>
            </a:pPr>
            <a:r>
              <a:rPr lang="it-IT" sz="1800" dirty="0" smtClean="0"/>
              <a:t>“</a:t>
            </a:r>
            <a:r>
              <a:rPr lang="it-IT" sz="1800" i="1" dirty="0" smtClean="0"/>
              <a:t>6</a:t>
            </a:r>
            <a:r>
              <a:rPr lang="it-IT" sz="1800" i="1" dirty="0"/>
              <a:t>-ter. Nelle procedure di affidamento effettuate nell’ambito dei mercati elettronici di cui al comma 6, la stazione appaltante verifica esclusivamente il possesso da parte dell’aggiudicatario dei requisiti economici e finanziari e tecnico professionali ferma restando la verifica del possesso dei requisiti generali effettuata dalla stazione appaltante qualora il soggetto aggiudicatario non rientri tra gli operatori economici verificati a campione ai sensi del comma 6-</a:t>
            </a:r>
            <a:r>
              <a:rPr lang="it-IT" sz="1800" i="1" dirty="0" smtClean="0"/>
              <a:t>bis”</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403237573"/>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5" name="Titolo 1"/>
          <p:cNvSpPr>
            <a:spLocks noGrp="1"/>
          </p:cNvSpPr>
          <p:nvPr>
            <p:ph type="title"/>
          </p:nvPr>
        </p:nvSpPr>
        <p:spPr/>
        <p:txBody>
          <a:bodyPr/>
          <a:lstStyle/>
          <a:p>
            <a:endParaRPr lang="it-IT">
              <a:latin typeface="Arial" charset="0"/>
            </a:endParaRPr>
          </a:p>
        </p:txBody>
      </p:sp>
      <p:sp>
        <p:nvSpPr>
          <p:cNvPr id="279554" name="Segnaposto contenuto 2"/>
          <p:cNvSpPr>
            <a:spLocks noGrp="1"/>
          </p:cNvSpPr>
          <p:nvPr>
            <p:ph idx="1"/>
          </p:nvPr>
        </p:nvSpPr>
        <p:spPr/>
        <p:txBody>
          <a:bodyPr/>
          <a:lstStyle/>
          <a:p>
            <a:pPr marL="0" indent="0">
              <a:buFont typeface="Times New Roman" charset="0"/>
              <a:buNone/>
              <a:defRPr/>
            </a:pPr>
            <a:endParaRPr lang="it-IT" dirty="0">
              <a:latin typeface="Calibri" charset="0"/>
              <a:cs typeface="+mn-cs"/>
            </a:endParaRPr>
          </a:p>
          <a:p>
            <a:pPr algn="ctr">
              <a:defRPr/>
            </a:pPr>
            <a:r>
              <a:rPr lang="it-IT" sz="1800" dirty="0" smtClean="0">
                <a:cs typeface="+mn-cs"/>
              </a:rPr>
              <a:t>Linee </a:t>
            </a:r>
            <a:r>
              <a:rPr lang="it-IT" sz="1800" dirty="0">
                <a:cs typeface="+mn-cs"/>
              </a:rPr>
              <a:t>guida </a:t>
            </a:r>
            <a:r>
              <a:rPr lang="it-IT" sz="1800" dirty="0" smtClean="0">
                <a:cs typeface="+mn-cs"/>
              </a:rPr>
              <a:t>ANAC N. 4</a:t>
            </a:r>
          </a:p>
          <a:p>
            <a:pPr marL="0" indent="0" algn="ctr">
              <a:buFont typeface="Times New Roman" charset="0"/>
              <a:buNone/>
              <a:defRPr/>
            </a:pPr>
            <a:endParaRPr lang="it-IT" sz="1800" dirty="0" smtClean="0">
              <a:cs typeface="+mn-cs"/>
            </a:endParaRPr>
          </a:p>
          <a:p>
            <a:pPr marL="0" indent="0" algn="ctr">
              <a:buFont typeface="Times New Roman" charset="0"/>
              <a:buNone/>
              <a:defRPr/>
            </a:pPr>
            <a:r>
              <a:rPr lang="it-IT" sz="1800" dirty="0" smtClean="0">
                <a:cs typeface="+mn-cs"/>
              </a:rPr>
              <a:t>“</a:t>
            </a:r>
            <a:r>
              <a:rPr lang="it-IT" sz="1800" i="1" dirty="0" smtClean="0">
                <a:cs typeface="+mn-cs"/>
              </a:rPr>
              <a:t>Procedure </a:t>
            </a:r>
            <a:r>
              <a:rPr lang="it-IT" sz="1800" i="1" dirty="0">
                <a:cs typeface="+mn-cs"/>
              </a:rPr>
              <a:t>per l'affidamento dei contratti pubblici di importo inferiore alle soglie di rilevanza comunitaria, indagini di mercato e formazione e gestione degli elenchi di operatori </a:t>
            </a:r>
            <a:r>
              <a:rPr lang="it-IT" sz="1800" i="1" dirty="0" smtClean="0">
                <a:cs typeface="+mn-cs"/>
              </a:rPr>
              <a:t>economici</a:t>
            </a:r>
            <a:r>
              <a:rPr lang="it-IT" sz="1800" dirty="0" smtClean="0">
                <a:cs typeface="+mn-cs"/>
              </a:rPr>
              <a:t>”</a:t>
            </a:r>
          </a:p>
          <a:p>
            <a:pPr marL="0" indent="0" algn="ctr">
              <a:buFont typeface="Times New Roman" charset="0"/>
              <a:buNone/>
              <a:defRPr/>
            </a:pPr>
            <a:endParaRPr lang="it-IT" sz="1800" b="1" dirty="0"/>
          </a:p>
          <a:p>
            <a:pPr marL="0" indent="0" algn="ctr">
              <a:buFont typeface="Times New Roman" charset="0"/>
              <a:buNone/>
              <a:defRPr/>
            </a:pPr>
            <a:r>
              <a:rPr lang="it-IT" sz="1800" dirty="0" smtClean="0"/>
              <a:t>Approvate </a:t>
            </a:r>
            <a:r>
              <a:rPr lang="it-IT" sz="1800" dirty="0"/>
              <a:t>dal Consiglio dell’Autorità con delibera n. 1097 del 26 ottobre 2016 </a:t>
            </a:r>
          </a:p>
          <a:p>
            <a:pPr marL="0" indent="0" algn="ctr">
              <a:buFont typeface="Times New Roman" charset="0"/>
              <a:buNone/>
              <a:defRPr/>
            </a:pPr>
            <a:r>
              <a:rPr lang="it-IT" sz="1800" dirty="0" smtClean="0"/>
              <a:t>Aggiornate </a:t>
            </a:r>
            <a:r>
              <a:rPr lang="it-IT" sz="1800" dirty="0"/>
              <a:t>al Decreto Legislativo 19 aprile 2017, n. 56 con delibera del Consiglio n. 206 del 1 marzo 2018 </a:t>
            </a:r>
          </a:p>
          <a:p>
            <a:pPr marL="0" indent="0" algn="ctr">
              <a:buFont typeface="Times New Roman" charset="0"/>
              <a:buNone/>
              <a:defRPr/>
            </a:pPr>
            <a:r>
              <a:rPr lang="it-IT" sz="1800" dirty="0" smtClean="0"/>
              <a:t>Aggiornate </a:t>
            </a:r>
            <a:r>
              <a:rPr lang="it-IT" sz="1800" dirty="0"/>
              <a:t>con delibera del Consiglio n. 636 del 10 luglio 2019 al decreto legge 18 aprile 2019, n. 32, convertito con legge 14 giugno n. 55, limitatamente ai punti 1.5, 2.2, 2.3 e 5.2.6. </a:t>
            </a:r>
          </a:p>
        </p:txBody>
      </p:sp>
    </p:spTree>
    <p:extLst>
      <p:ext uri="{BB962C8B-B14F-4D97-AF65-F5344CB8AC3E}">
        <p14:creationId xmlns:p14="http://schemas.microsoft.com/office/powerpoint/2010/main" val="805588116"/>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Le presenti Linee Guida sono state modificate nel 2019 ai </a:t>
            </a:r>
            <a:r>
              <a:rPr lang="it-IT" sz="1800" dirty="0"/>
              <a:t>soli fini dell’archiviazione della procedura di infrazione </a:t>
            </a:r>
            <a:r>
              <a:rPr lang="it-IT" sz="1800" dirty="0" smtClean="0"/>
              <a:t>della Commissione Europea n</a:t>
            </a:r>
            <a:r>
              <a:rPr lang="it-IT" sz="1800" dirty="0"/>
              <a:t>. 2018/</a:t>
            </a:r>
            <a:r>
              <a:rPr lang="it-IT" sz="1800" dirty="0" smtClean="0"/>
              <a:t>2273</a:t>
            </a:r>
          </a:p>
          <a:p>
            <a:pPr>
              <a:buFont typeface="Wingdings" charset="2"/>
              <a:buChar char="Ø"/>
            </a:pPr>
            <a:endParaRPr lang="it-IT" sz="1800" dirty="0"/>
          </a:p>
          <a:p>
            <a:pPr>
              <a:buFont typeface="Wingdings" charset="2"/>
              <a:buChar char="Ø"/>
            </a:pPr>
            <a:r>
              <a:rPr lang="it-IT" sz="1800" dirty="0"/>
              <a:t>L</a:t>
            </a:r>
            <a:r>
              <a:rPr lang="it-IT" sz="1800" dirty="0" smtClean="0"/>
              <a:t>a </a:t>
            </a:r>
            <a:r>
              <a:rPr lang="it-IT" sz="1800" dirty="0"/>
              <a:t>procedura di infrazione n. 2018/2273 </a:t>
            </a:r>
            <a:r>
              <a:rPr lang="it-IT" sz="1800" dirty="0" smtClean="0"/>
              <a:t>riguardava tre la altre cose:</a:t>
            </a:r>
          </a:p>
          <a:p>
            <a:pPr marL="0" indent="0">
              <a:buNone/>
            </a:pPr>
            <a:endParaRPr lang="it-IT" sz="1800" dirty="0"/>
          </a:p>
          <a:p>
            <a:pPr>
              <a:buFontTx/>
              <a:buChar char="-"/>
            </a:pPr>
            <a:r>
              <a:rPr lang="it-IT" sz="1800" dirty="0" smtClean="0"/>
              <a:t>la </a:t>
            </a:r>
            <a:r>
              <a:rPr lang="it-IT" sz="1800" dirty="0"/>
              <a:t>violazione dell’articolo 5, paragrafo 8, secondo comma, della direttiva 2014/24/UE in relazione alle opere di urbanizzazione a scomputo e ai criteri di affidamento per gli appalti che mostrano un interesse transfrontaliero certo. </a:t>
            </a:r>
            <a:endParaRPr lang="it-IT" sz="1800" dirty="0" smtClean="0"/>
          </a:p>
          <a:p>
            <a:pPr>
              <a:buFontTx/>
              <a:buChar char="-"/>
            </a:pPr>
            <a:endParaRPr lang="it-IT" sz="1800" dirty="0"/>
          </a:p>
          <a:p>
            <a:pPr>
              <a:buFontTx/>
              <a:buChar char="-"/>
            </a:pPr>
            <a:r>
              <a:rPr lang="it-IT" sz="1800" dirty="0" smtClean="0"/>
              <a:t>L’incompatibilità dell’articolo </a:t>
            </a:r>
            <a:r>
              <a:rPr lang="it-IT" sz="1800" dirty="0"/>
              <a:t>97, comma 8, del decreto legislativo 50/</a:t>
            </a:r>
            <a:r>
              <a:rPr lang="it-IT" sz="1800" dirty="0" smtClean="0"/>
              <a:t>2016 con </a:t>
            </a:r>
            <a:r>
              <a:rPr lang="it-IT" sz="1800" dirty="0"/>
              <a:t>le disposizioni UE, in quanto si applica a prescindere dal fatto che l’appalto presenti o meno un interesse transfrontaliero certo e prevede una soglia riferita al numero delle offerte giudicata non sufficientemente </a:t>
            </a:r>
            <a:r>
              <a:rPr lang="it-IT" sz="1800" dirty="0" smtClean="0"/>
              <a:t>elevata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5628034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09"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lgn="ctr">
              <a:buFont typeface="Wingdings" charset="2"/>
              <a:buChar char="Ø"/>
              <a:defRPr/>
            </a:pPr>
            <a:r>
              <a:rPr lang="it-IT" sz="1800" dirty="0" smtClean="0">
                <a:cs typeface="+mn-cs"/>
              </a:rPr>
              <a:t>Il contenuto delle Linee Guida </a:t>
            </a:r>
            <a:r>
              <a:rPr lang="it-IT" sz="1800" dirty="0" err="1" smtClean="0">
                <a:cs typeface="+mn-cs"/>
              </a:rPr>
              <a:t>Anac</a:t>
            </a:r>
            <a:r>
              <a:rPr lang="it-IT" sz="1800" dirty="0" smtClean="0">
                <a:cs typeface="+mn-cs"/>
              </a:rPr>
              <a:t> n.  4</a:t>
            </a:r>
          </a:p>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Con le presenti linee guida, redatte </a:t>
            </a:r>
            <a:r>
              <a:rPr lang="it-IT" sz="1800" dirty="0">
                <a:cs typeface="+mn-cs"/>
              </a:rPr>
              <a:t>ai sensi dell’articolo 36, comma 7, </a:t>
            </a:r>
            <a:r>
              <a:rPr lang="it-IT" sz="1800" dirty="0" smtClean="0">
                <a:cs typeface="+mn-cs"/>
              </a:rPr>
              <a:t>del Codice, l’ANAC:</a:t>
            </a:r>
          </a:p>
          <a:p>
            <a:pPr>
              <a:buFont typeface="Wingdings" charset="2"/>
              <a:buChar char="Ø"/>
              <a:defRPr/>
            </a:pPr>
            <a:endParaRPr lang="it-IT" sz="1800" dirty="0">
              <a:cs typeface="+mn-cs"/>
            </a:endParaRPr>
          </a:p>
          <a:p>
            <a:pPr>
              <a:buFontTx/>
              <a:buChar char="-"/>
              <a:defRPr/>
            </a:pPr>
            <a:r>
              <a:rPr lang="it-IT" sz="1800" dirty="0" smtClean="0">
                <a:cs typeface="+mn-cs"/>
              </a:rPr>
              <a:t>Definisce le </a:t>
            </a:r>
            <a:r>
              <a:rPr lang="it-IT" sz="1800" dirty="0">
                <a:cs typeface="+mn-cs"/>
              </a:rPr>
              <a:t>modalità di dettaglio per supportare le stazioni appaltanti nelle attività relative ai contratti di importo inferiore alla soglia di rilevanza europea e migliorare la qualità delle procedure, delle indagini di mercato nonché la formazione e gestione degli elenchi degli operatori </a:t>
            </a:r>
            <a:r>
              <a:rPr lang="it-IT" sz="1800" dirty="0" smtClean="0">
                <a:cs typeface="+mn-cs"/>
              </a:rPr>
              <a:t>economici</a:t>
            </a:r>
          </a:p>
          <a:p>
            <a:pPr marL="0" indent="0">
              <a:buFontTx/>
              <a:buNone/>
              <a:defRPr/>
            </a:pPr>
            <a:r>
              <a:rPr lang="it-IT" sz="1800" dirty="0" smtClean="0">
                <a:cs typeface="+mn-cs"/>
              </a:rPr>
              <a:t> </a:t>
            </a:r>
          </a:p>
          <a:p>
            <a:pPr>
              <a:buFontTx/>
              <a:buChar char="-"/>
              <a:defRPr/>
            </a:pPr>
            <a:r>
              <a:rPr lang="it-IT" sz="1800" dirty="0" smtClean="0">
                <a:cs typeface="+mn-cs"/>
              </a:rPr>
              <a:t>Indica le </a:t>
            </a:r>
            <a:r>
              <a:rPr lang="it-IT" sz="1800" dirty="0">
                <a:cs typeface="+mn-cs"/>
              </a:rPr>
              <a:t>specifiche modalità di rotazione degli inviti e degli affidamenti e di attuazione delle verifiche sull’affidatario scelto senza gara, nonché di effettuazione degli inviti in caso di esclusione automatica delle offerte anormalmente </a:t>
            </a:r>
            <a:r>
              <a:rPr lang="it-IT" sz="1800" dirty="0" smtClean="0">
                <a:cs typeface="+mn-cs"/>
              </a:rPr>
              <a:t>basse</a:t>
            </a:r>
            <a:endParaRPr lang="it-IT" sz="1800" dirty="0">
              <a:cs typeface="+mn-cs"/>
            </a:endParaRPr>
          </a:p>
        </p:txBody>
      </p:sp>
      <p:sp>
        <p:nvSpPr>
          <p:cNvPr id="35021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836824295"/>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3"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lgn="ctr">
              <a:buFont typeface="Wingdings" charset="2"/>
              <a:buChar char="Ø"/>
              <a:defRPr/>
            </a:pPr>
            <a:r>
              <a:rPr lang="it-IT" sz="1800" dirty="0" smtClean="0">
                <a:cs typeface="+mn-cs"/>
              </a:rPr>
              <a:t>Le </a:t>
            </a:r>
            <a:r>
              <a:rPr lang="it-IT" sz="1800" dirty="0">
                <a:cs typeface="+mn-cs"/>
              </a:rPr>
              <a:t>Linee Guida n. 4 non sono vincolanti</a:t>
            </a:r>
          </a:p>
          <a:p>
            <a:pPr>
              <a:buFont typeface="Wingdings" charset="2"/>
              <a:buChar char="Ø"/>
              <a:defRPr/>
            </a:pPr>
            <a:endParaRPr lang="it-IT" sz="1800" dirty="0">
              <a:cs typeface="+mn-cs"/>
            </a:endParaRPr>
          </a:p>
          <a:p>
            <a:pPr>
              <a:buFont typeface="Wingdings" charset="2"/>
              <a:buChar char="Ø"/>
              <a:defRPr/>
            </a:pPr>
            <a:r>
              <a:rPr lang="it-IT" sz="1800" dirty="0">
                <a:cs typeface="+mn-cs"/>
              </a:rPr>
              <a:t>Lo ha precisato il Consiglio di Stato con il Parere della Commissione speciale del 30 agosto 2016 secondo cui</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Le </a:t>
            </a:r>
            <a:r>
              <a:rPr lang="it-IT" sz="1800" i="1" dirty="0">
                <a:cs typeface="+mn-cs"/>
              </a:rPr>
              <a:t>linee guida sull’affidamento dei contratti pubblici “sotto-soglia” possono essere annoverate tra le linee guida dell’ANAC </a:t>
            </a:r>
            <a:r>
              <a:rPr lang="it-IT" sz="1800" b="1" i="1" u="sng" dirty="0">
                <a:cs typeface="+mn-cs"/>
              </a:rPr>
              <a:t>non vincolanti</a:t>
            </a:r>
            <a:r>
              <a:rPr lang="it-IT" sz="1800" i="1" dirty="0">
                <a:cs typeface="+mn-cs"/>
              </a:rPr>
              <a:t>, le quali, come il Consiglio ha già avuto modo di precisare, sono anch’esse atti amministrativi generali, con conseguenziale applicazione dello statuto del provvedimento amministrativo e perseguono lo scopo di fornire indirizzi e istruzioni operative alle stazioni appaltanti”</a:t>
            </a:r>
          </a:p>
          <a:p>
            <a:pPr marL="0" indent="0">
              <a:buFontTx/>
              <a:buNone/>
              <a:defRPr/>
            </a:pPr>
            <a:endParaRPr lang="it-IT" sz="1800" dirty="0" smtClean="0">
              <a:cs typeface="+mn-cs"/>
            </a:endParaRPr>
          </a:p>
          <a:p>
            <a:pPr>
              <a:buFontTx/>
              <a:buChar char="-"/>
              <a:defRPr/>
            </a:pPr>
            <a:endParaRPr lang="it-IT" sz="1800" dirty="0">
              <a:cs typeface="+mn-cs"/>
            </a:endParaRPr>
          </a:p>
          <a:p>
            <a:pPr>
              <a:buFont typeface="Wingdings" charset="2"/>
              <a:buChar char="Ø"/>
              <a:defRPr/>
            </a:pPr>
            <a:endParaRPr lang="it-IT" dirty="0">
              <a:cs typeface="+mn-cs"/>
            </a:endParaRPr>
          </a:p>
        </p:txBody>
      </p:sp>
      <p:sp>
        <p:nvSpPr>
          <p:cNvPr id="35123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046780837"/>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7" name="Titolo 1"/>
          <p:cNvSpPr>
            <a:spLocks noGrp="1"/>
          </p:cNvSpPr>
          <p:nvPr>
            <p:ph type="title"/>
          </p:nvPr>
        </p:nvSpPr>
        <p:spPr/>
        <p:txBody>
          <a:bodyPr/>
          <a:lstStyle/>
          <a:p>
            <a:endParaRPr lang="it-IT">
              <a:latin typeface="Arial" charset="0"/>
            </a:endParaRPr>
          </a:p>
        </p:txBody>
      </p:sp>
      <p:sp>
        <p:nvSpPr>
          <p:cNvPr id="352258" name="Segnaposto contenuto 2"/>
          <p:cNvSpPr>
            <a:spLocks noGrp="1"/>
          </p:cNvSpPr>
          <p:nvPr>
            <p:ph idx="1"/>
          </p:nvPr>
        </p:nvSpPr>
        <p:spPr/>
        <p:txBody>
          <a:bodyPr/>
          <a:lstStyle/>
          <a:p>
            <a:pPr>
              <a:buFont typeface="Wingdings" charset="0"/>
              <a:buChar char="Ø"/>
            </a:pPr>
            <a:r>
              <a:rPr lang="it-IT" sz="1800" dirty="0">
                <a:latin typeface="Arial" charset="0"/>
              </a:rPr>
              <a:t>Le amministrazioni, tuttavia, potranno discostarsi dalle stesse soltanto previa adeguata motivazione</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In relazione al comportamento da osservare da parte delle stazioni appaltanti, il Consiglio ha rilevato che, se esse intendono discostarsi da quanto disposto dall</a:t>
            </a:r>
            <a:r>
              <a:rPr lang="it-IT" sz="1800" i="1" dirty="0">
                <a:latin typeface="Arial" charset="0"/>
              </a:rPr>
              <a:t>’</a:t>
            </a:r>
            <a:r>
              <a:rPr lang="it-IT" altLang="ja-JP" sz="1800" i="1" dirty="0">
                <a:latin typeface="Arial" charset="0"/>
              </a:rPr>
              <a:t>Autorità, </a:t>
            </a:r>
            <a:r>
              <a:rPr lang="it-IT" altLang="ja-JP" sz="1800" b="1" i="1" u="sng" dirty="0">
                <a:latin typeface="Arial" charset="0"/>
              </a:rPr>
              <a:t>devono adottare un atto che contenga una adeguata e puntuale motivazione</a:t>
            </a:r>
            <a:r>
              <a:rPr lang="it-IT" altLang="ja-JP" sz="1800" i="1" dirty="0">
                <a:latin typeface="Arial" charset="0"/>
              </a:rPr>
              <a:t>, anche a fini di trasparenza, che indichi le ragioni della diversa scelta amministrativa</a:t>
            </a:r>
            <a:r>
              <a:rPr lang="it-IT" sz="1800" dirty="0">
                <a:latin typeface="Arial" charset="0"/>
              </a:rPr>
              <a:t>”</a:t>
            </a:r>
            <a:r>
              <a:rPr lang="it-IT" altLang="ja-JP" sz="1800" dirty="0">
                <a:latin typeface="Arial" charset="0"/>
              </a:rPr>
              <a:t> (Consiglio di Stato Adunanza della Commissione speciale del 30 agosto 2016)</a:t>
            </a:r>
          </a:p>
          <a:p>
            <a:pPr>
              <a:buFontTx/>
              <a:buChar char="-"/>
            </a:pPr>
            <a:endParaRPr lang="it-IT" sz="1800" dirty="0">
              <a:latin typeface="Arial" charset="0"/>
            </a:endParaRPr>
          </a:p>
          <a:p>
            <a:pPr>
              <a:buFontTx/>
              <a:buChar char="-"/>
            </a:pPr>
            <a:endParaRPr lang="it-IT" sz="1800" dirty="0">
              <a:latin typeface="Arial" charset="0"/>
            </a:endParaRPr>
          </a:p>
          <a:p>
            <a:endParaRPr lang="it-IT" dirty="0">
              <a:latin typeface="Arial" charset="0"/>
            </a:endParaRPr>
          </a:p>
        </p:txBody>
      </p:sp>
      <p:sp>
        <p:nvSpPr>
          <p:cNvPr id="35225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5108608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buFont typeface="Wingdings" charset="2"/>
              <a:buChar char="Ø"/>
            </a:pPr>
            <a:r>
              <a:rPr lang="it-IT" sz="1800" dirty="0" smtClean="0"/>
              <a:t>Viene sostituito con il seguente</a:t>
            </a:r>
          </a:p>
          <a:p>
            <a:pPr marL="0" indent="0" algn="just">
              <a:buNone/>
            </a:pPr>
            <a:endParaRPr lang="it-IT" sz="1800" dirty="0"/>
          </a:p>
          <a:p>
            <a:pPr algn="just">
              <a:buFontTx/>
              <a:buChar char="-"/>
            </a:pPr>
            <a:r>
              <a:rPr lang="it-IT" sz="1800" b="1" i="1" dirty="0" smtClean="0"/>
              <a:t>5</a:t>
            </a:r>
            <a:r>
              <a:rPr lang="it-IT" sz="1800" b="1" i="1" dirty="0"/>
              <a:t>. Il progetto di fattibilità tecnica ed economica individua, tra più soluzioni, quella che presenta il miglior rapporto tra costi e benefici per la collettività, in relazione alle specifiche esigenze da soddisfare e prestazioni da fornire. Per i lavori pubblici di importo pari o superiore alla soglia di cui all'articolo 35 anche ai fini della programmazione di cui all'articolo 21, comma 3 nonché per l'espletamento delle procedure di dibattito pubblico di cui all'articolo 22 e per i concorsi di progettazione e di idee di cui all'articolo 152, il progetto di fattibilità è preceduto dal documento di fattibilità delle alternative progettuali di cui all'articolo 3, comma 1, lettera </a:t>
            </a:r>
            <a:r>
              <a:rPr lang="it-IT" sz="1800" b="1" i="1" dirty="0" err="1"/>
              <a:t>ggggg</a:t>
            </a:r>
            <a:r>
              <a:rPr lang="it-IT" sz="1800" b="1" i="1" dirty="0"/>
              <a:t>-quater) nel rispetto dei contenuti di cui al decreto previsto all'articolo 23, comma 3. Resta ferma la facoltà della stazione appaltante di richiedere la redazione del documento di fattibilità delle alternative progettuali anche per lavori pubblici di importo inferiore alla soglia di cui all'articolo </a:t>
            </a:r>
            <a:r>
              <a:rPr lang="it-IT" sz="1800" b="1" i="1" dirty="0" smtClean="0"/>
              <a:t>35</a:t>
            </a:r>
            <a:r>
              <a:rPr lang="it-IT" sz="1800" dirty="0" smtClean="0"/>
              <a:t>…..SEGUE </a:t>
            </a:r>
          </a:p>
          <a:p>
            <a:pPr algn="just">
              <a:buFontTx/>
              <a:buChar char="-"/>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1295889"/>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1" name="Titolo 1"/>
          <p:cNvSpPr>
            <a:spLocks noGrp="1"/>
          </p:cNvSpPr>
          <p:nvPr>
            <p:ph type="title"/>
          </p:nvPr>
        </p:nvSpPr>
        <p:spPr/>
        <p:txBody>
          <a:bodyPr/>
          <a:lstStyle/>
          <a:p>
            <a:endParaRPr lang="it-IT">
              <a:latin typeface="Arial" charset="0"/>
            </a:endParaRPr>
          </a:p>
        </p:txBody>
      </p:sp>
      <p:sp>
        <p:nvSpPr>
          <p:cNvPr id="280578" name="Segnaposto contenuto 2"/>
          <p:cNvSpPr>
            <a:spLocks noGrp="1"/>
          </p:cNvSpPr>
          <p:nvPr>
            <p:ph idx="1"/>
          </p:nvPr>
        </p:nvSpPr>
        <p:spPr/>
        <p:txBody>
          <a:bodyPr/>
          <a:lstStyle/>
          <a:p>
            <a:pPr>
              <a:buFont typeface="Wingdings" charset="0"/>
              <a:buChar char="Ø"/>
              <a:defRPr/>
            </a:pPr>
            <a:r>
              <a:rPr lang="it-IT" sz="1800" dirty="0">
                <a:cs typeface="+mn-cs"/>
              </a:rPr>
              <a:t>Ambito di applicazione</a:t>
            </a:r>
          </a:p>
          <a:p>
            <a:pPr>
              <a:buFont typeface="Wingdings" charset="0"/>
              <a:buChar char="Ø"/>
              <a:defRPr/>
            </a:pPr>
            <a:endParaRPr lang="it-IT" sz="1800" dirty="0">
              <a:cs typeface="+mn-cs"/>
            </a:endParaRPr>
          </a:p>
          <a:p>
            <a:pPr>
              <a:buFont typeface="Wingdings" charset="0"/>
              <a:buChar char="Ø"/>
              <a:defRPr/>
            </a:pPr>
            <a:r>
              <a:rPr lang="it-IT" sz="1800" dirty="0">
                <a:cs typeface="+mn-cs"/>
              </a:rPr>
              <a:t>L’affidamento diretto, le procedure negoziate e l’amministrazione diretta di cui all’art. 36 si applicano ai seguenti appalti</a:t>
            </a:r>
          </a:p>
          <a:p>
            <a:pPr marL="0" indent="0">
              <a:buFont typeface="Times New Roman" charset="0"/>
              <a:buNone/>
              <a:defRPr/>
            </a:pP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a</a:t>
            </a:r>
            <a:r>
              <a:rPr lang="it-IT" sz="1800" dirty="0">
                <a:cs typeface="+mn-cs"/>
              </a:rPr>
              <a:t>)  settori ordinari, ivi inclusi i servizi attinenti all’architettura e </a:t>
            </a:r>
            <a:r>
              <a:rPr lang="it-IT" sz="1800" dirty="0" smtClean="0">
                <a:cs typeface="+mn-cs"/>
              </a:rPr>
              <a:t>all’ingegneria, i </a:t>
            </a:r>
            <a:r>
              <a:rPr lang="it-IT" sz="1800" dirty="0">
                <a:cs typeface="+mn-cs"/>
              </a:rPr>
              <a:t>servizi sociali </a:t>
            </a:r>
            <a:r>
              <a:rPr lang="it-IT" sz="1800" dirty="0" smtClean="0">
                <a:cs typeface="+mn-cs"/>
              </a:rPr>
              <a:t>e gli </a:t>
            </a:r>
            <a:r>
              <a:rPr lang="it-IT" sz="1800" dirty="0">
                <a:cs typeface="+mn-cs"/>
              </a:rPr>
              <a:t>altri servizi specifici elencati all’allegato </a:t>
            </a:r>
            <a:r>
              <a:rPr lang="it-IT" sz="1800" dirty="0" smtClean="0">
                <a:cs typeface="+mn-cs"/>
              </a:rPr>
              <a:t>IX</a:t>
            </a:r>
          </a:p>
          <a:p>
            <a:pPr>
              <a:buFontTx/>
              <a:buChar char="-"/>
              <a:defRPr/>
            </a:pPr>
            <a:endParaRPr lang="it-IT" sz="1800" dirty="0">
              <a:cs typeface="+mn-cs"/>
            </a:endParaRPr>
          </a:p>
          <a:p>
            <a:pPr>
              <a:buFontTx/>
              <a:buChar char="-"/>
              <a:defRPr/>
            </a:pPr>
            <a:r>
              <a:rPr lang="it-IT" sz="1800" dirty="0">
                <a:cs typeface="+mn-cs"/>
              </a:rPr>
              <a:t>b)  settori speciali, gas, energia termica, </a:t>
            </a:r>
            <a:r>
              <a:rPr lang="it-IT" sz="1800" dirty="0" err="1">
                <a:cs typeface="+mn-cs"/>
              </a:rPr>
              <a:t>elettricita</a:t>
            </a:r>
            <a:r>
              <a:rPr lang="it-IT" sz="1800" dirty="0">
                <a:cs typeface="+mn-cs"/>
              </a:rPr>
              <a:t>̀, acqua, trasporti, servizi postali, sfruttamento di area geografica), in quanto compatibile</a:t>
            </a:r>
          </a:p>
          <a:p>
            <a:pPr>
              <a:buFontTx/>
              <a:buChar char="-"/>
              <a:defRPr/>
            </a:pPr>
            <a:endParaRPr lang="it-IT" sz="1800" dirty="0" smtClean="0">
              <a:cs typeface="+mn-cs"/>
            </a:endParaRPr>
          </a:p>
          <a:p>
            <a:pPr>
              <a:buFontTx/>
              <a:buChar char="-"/>
              <a:defRPr/>
            </a:pPr>
            <a:endParaRPr lang="it-IT" sz="1800" dirty="0" smtClean="0">
              <a:cs typeface="+mn-cs"/>
            </a:endParaRPr>
          </a:p>
          <a:p>
            <a:pPr>
              <a:buFontTx/>
              <a:buChar char="-"/>
              <a:defRPr/>
            </a:pPr>
            <a:endParaRPr lang="it-IT" sz="1800" dirty="0">
              <a:cs typeface="+mn-cs"/>
            </a:endParaRPr>
          </a:p>
        </p:txBody>
      </p:sp>
    </p:spTree>
    <p:extLst>
      <p:ext uri="{BB962C8B-B14F-4D97-AF65-F5344CB8AC3E}">
        <p14:creationId xmlns:p14="http://schemas.microsoft.com/office/powerpoint/2010/main" val="3285246137"/>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marL="457200" indent="-457200">
              <a:buFont typeface="Wingdings" charset="2"/>
              <a:buChar char="Ø"/>
              <a:defRPr/>
            </a:pPr>
            <a:r>
              <a:rPr lang="it-IT" sz="1800" dirty="0">
                <a:cs typeface="+mn-cs"/>
              </a:rPr>
              <a:t>Prima di utilizzare le tipologie di affidamento previste per il sotto soglia l’amministrazione deve valutare la sussistenza dei presupposti per l’utilizzo degli altri istituti </a:t>
            </a:r>
            <a:r>
              <a:rPr lang="it-IT" sz="1800" dirty="0" smtClean="0">
                <a:cs typeface="+mn-cs"/>
              </a:rPr>
              <a:t>obbligatori</a:t>
            </a:r>
          </a:p>
          <a:p>
            <a:pPr marL="457200" indent="-457200">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a:cs typeface="+mn-cs"/>
              </a:rPr>
              <a:t>Restano fermi gli obblighi di utilizzo di strumenti di acquisto e di negoziazione, anche telematici, previsti dalle vigenti disposizioni in materia di contenimento della spesa </a:t>
            </a:r>
            <a:r>
              <a:rPr lang="it-IT" sz="1800" i="1" dirty="0" err="1">
                <a:cs typeface="+mn-cs"/>
              </a:rPr>
              <a:t>nonche</a:t>
            </a:r>
            <a:r>
              <a:rPr lang="it-IT" sz="1800" i="1" dirty="0">
                <a:cs typeface="+mn-cs"/>
              </a:rPr>
              <a:t>́ la normativa sulla qualificazione delle stazioni appaltanti e sulla centralizzazione e aggregazione della committenza</a:t>
            </a:r>
            <a:r>
              <a:rPr lang="it-IT" sz="1800" dirty="0" smtClean="0">
                <a:cs typeface="+mn-cs"/>
              </a:rPr>
              <a:t>”</a:t>
            </a:r>
          </a:p>
          <a:p>
            <a:pPr>
              <a:buFontTx/>
              <a:buChar char="-"/>
              <a:defRPr/>
            </a:pPr>
            <a:endParaRPr lang="it-IT" sz="1800" dirty="0">
              <a:cs typeface="+mn-cs"/>
            </a:endParaRPr>
          </a:p>
          <a:p>
            <a:pPr marL="285750" indent="-285750">
              <a:buFontTx/>
              <a:buChar char="-"/>
              <a:defRPr/>
            </a:pPr>
            <a:endParaRPr lang="it-IT" sz="1800" dirty="0" smtClean="0">
              <a:cs typeface="+mn-cs"/>
            </a:endParaRPr>
          </a:p>
          <a:p>
            <a:pPr>
              <a:defRPr/>
            </a:pPr>
            <a:endParaRPr lang="it-IT" sz="1800" dirty="0">
              <a:cs typeface="+mn-cs"/>
            </a:endParaRPr>
          </a:p>
        </p:txBody>
      </p:sp>
    </p:spTree>
    <p:extLst>
      <p:ext uri="{BB962C8B-B14F-4D97-AF65-F5344CB8AC3E}">
        <p14:creationId xmlns:p14="http://schemas.microsoft.com/office/powerpoint/2010/main" val="337518025"/>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3"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 Determinazione del valore dell’appalto</a:t>
            </a:r>
          </a:p>
          <a:p>
            <a:pPr>
              <a:buFont typeface="Wingdings" charset="2"/>
              <a:buChar char="Ø"/>
              <a:defRPr/>
            </a:pPr>
            <a:endParaRPr lang="it-IT" sz="1800" dirty="0">
              <a:cs typeface="+mn-cs"/>
            </a:endParaRPr>
          </a:p>
          <a:p>
            <a:pPr>
              <a:buFont typeface="Wingdings" charset="2"/>
              <a:buChar char="Ø"/>
              <a:defRPr/>
            </a:pPr>
            <a:r>
              <a:rPr lang="it-IT" sz="1800" dirty="0" err="1" smtClean="0">
                <a:cs typeface="+mn-cs"/>
              </a:rPr>
              <a:t>L’Anac</a:t>
            </a:r>
            <a:r>
              <a:rPr lang="it-IT" sz="1800" dirty="0" smtClean="0">
                <a:cs typeface="+mn-cs"/>
              </a:rPr>
              <a:t> ricorda che anche nel calcolo del valore degli appalti sotto soglia l’amministrazione debba fare riferimento all’art. 35 del Codice.  Quindi si dovrà tenere conto ad esempio:</a:t>
            </a:r>
          </a:p>
          <a:p>
            <a:pPr>
              <a:buFontTx/>
              <a:buChar char="-"/>
              <a:defRPr/>
            </a:pPr>
            <a:endParaRPr lang="it-IT" sz="1800" dirty="0" smtClean="0">
              <a:cs typeface="+mn-cs"/>
            </a:endParaRPr>
          </a:p>
          <a:p>
            <a:pPr>
              <a:buFontTx/>
              <a:buChar char="-"/>
              <a:defRPr/>
            </a:pPr>
            <a:r>
              <a:rPr lang="it-IT" sz="1800" dirty="0" smtClean="0">
                <a:cs typeface="+mn-cs"/>
              </a:rPr>
              <a:t>di eventuali opzioni o rinnovi del contratto</a:t>
            </a:r>
          </a:p>
          <a:p>
            <a:pPr>
              <a:buFontTx/>
              <a:buChar char="-"/>
              <a:defRPr/>
            </a:pPr>
            <a:endParaRPr lang="it-IT" sz="1800" dirty="0" smtClean="0">
              <a:cs typeface="+mn-cs"/>
            </a:endParaRPr>
          </a:p>
          <a:p>
            <a:pPr>
              <a:buFontTx/>
              <a:buChar char="-"/>
              <a:defRPr/>
            </a:pPr>
            <a:r>
              <a:rPr lang="it-IT" sz="1800" dirty="0" smtClean="0">
                <a:cs typeface="+mn-cs"/>
              </a:rPr>
              <a:t>di premi o pagamenti per gli offerenti</a:t>
            </a:r>
          </a:p>
          <a:p>
            <a:pPr>
              <a:buFontTx/>
              <a:buChar char="-"/>
              <a:defRPr/>
            </a:pPr>
            <a:endParaRPr lang="it-IT" sz="1800" dirty="0" smtClean="0">
              <a:cs typeface="+mn-cs"/>
            </a:endParaRPr>
          </a:p>
          <a:p>
            <a:pPr>
              <a:buFontTx/>
              <a:buChar char="-"/>
              <a:defRPr/>
            </a:pPr>
            <a:r>
              <a:rPr lang="it-IT" sz="1800" dirty="0" smtClean="0">
                <a:cs typeface="+mn-cs"/>
              </a:rPr>
              <a:t>della proroga eventualmente prevista</a:t>
            </a:r>
          </a:p>
          <a:p>
            <a:pPr marL="0" indent="0">
              <a:buFontTx/>
              <a:buNone/>
              <a:defRPr/>
            </a:pPr>
            <a:endParaRPr lang="it-IT" sz="1800" dirty="0" smtClean="0">
              <a:cs typeface="+mn-cs"/>
            </a:endParaRPr>
          </a:p>
          <a:p>
            <a:pPr>
              <a:buFontTx/>
              <a:buChar char="-"/>
              <a:defRPr/>
            </a:pPr>
            <a:r>
              <a:rPr lang="it-IT" sz="1800" dirty="0" smtClean="0">
                <a:cs typeface="+mn-cs"/>
              </a:rPr>
              <a:t>della somma dell’importo di più lotti </a:t>
            </a:r>
            <a:endParaRPr lang="it-IT" sz="1800" dirty="0">
              <a:cs typeface="+mn-cs"/>
            </a:endParaRPr>
          </a:p>
        </p:txBody>
      </p:sp>
      <p:sp>
        <p:nvSpPr>
          <p:cNvPr id="35635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2980278802"/>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7"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b="1" dirty="0" smtClean="0">
                <a:cs typeface="+mn-cs"/>
              </a:rPr>
              <a:t>Principi comuni a tutte le procedure semplificate ex art. 36</a:t>
            </a:r>
            <a:endParaRPr lang="it-IT" sz="1800" b="1" dirty="0">
              <a:cs typeface="+mn-cs"/>
            </a:endParaRPr>
          </a:p>
          <a:p>
            <a:pPr>
              <a:buFontTx/>
              <a:buChar char="-"/>
              <a:defRPr/>
            </a:pPr>
            <a:endParaRPr lang="it-IT" sz="1800" dirty="0" smtClean="0">
              <a:cs typeface="+mn-cs"/>
            </a:endParaRPr>
          </a:p>
          <a:p>
            <a:pPr>
              <a:buFontTx/>
              <a:buChar char="-"/>
              <a:defRPr/>
            </a:pPr>
            <a:r>
              <a:rPr lang="it-IT" sz="1800" dirty="0" smtClean="0">
                <a:cs typeface="+mn-cs"/>
              </a:rPr>
              <a:t>Le procedure semplificate possono essere adottate soltanto se gli importi non superano i limiti fissati dall’art</a:t>
            </a:r>
            <a:r>
              <a:rPr lang="it-IT" sz="1800" dirty="0">
                <a:cs typeface="+mn-cs"/>
              </a:rPr>
              <a:t>. </a:t>
            </a:r>
            <a:r>
              <a:rPr lang="it-IT" sz="1800" dirty="0" smtClean="0">
                <a:cs typeface="+mn-cs"/>
              </a:rPr>
              <a:t>36</a:t>
            </a:r>
          </a:p>
          <a:p>
            <a:pPr marL="0" indent="0">
              <a:buFont typeface="Times New Roman" charset="0"/>
              <a:buNone/>
              <a:defRPr/>
            </a:pPr>
            <a:endParaRPr lang="it-IT" sz="1800" dirty="0" smtClean="0">
              <a:cs typeface="+mn-cs"/>
            </a:endParaRPr>
          </a:p>
          <a:p>
            <a:pPr>
              <a:buFontTx/>
              <a:buChar char="-"/>
              <a:defRPr/>
            </a:pPr>
            <a:endParaRPr lang="it-IT" sz="1800" dirty="0" smtClean="0">
              <a:cs typeface="+mn-cs"/>
            </a:endParaRPr>
          </a:p>
          <a:p>
            <a:pPr>
              <a:buFontTx/>
              <a:buChar char="-"/>
              <a:defRPr/>
            </a:pPr>
            <a:r>
              <a:rPr lang="it-IT" sz="1800" dirty="0" smtClean="0">
                <a:cs typeface="+mn-cs"/>
              </a:rPr>
              <a:t>Le </a:t>
            </a:r>
            <a:r>
              <a:rPr lang="it-IT" sz="1800" dirty="0">
                <a:cs typeface="+mn-cs"/>
              </a:rPr>
              <a:t>stazioni appaltanti hanno comunque la facoltà di </a:t>
            </a:r>
            <a:r>
              <a:rPr lang="it-IT" sz="1800" dirty="0" smtClean="0">
                <a:cs typeface="+mn-cs"/>
              </a:rPr>
              <a:t>ricorrere </a:t>
            </a:r>
            <a:r>
              <a:rPr lang="it-IT" sz="1800" dirty="0">
                <a:cs typeface="+mn-cs"/>
              </a:rPr>
              <a:t>alle procedure ordinarie, anziché a quelle semplificate, qualora le esigenze del mercato suggeriscano di assicurare il massimo confronto </a:t>
            </a:r>
            <a:r>
              <a:rPr lang="it-IT" sz="1800" dirty="0" smtClean="0">
                <a:cs typeface="+mn-cs"/>
              </a:rPr>
              <a:t>concorrenziale</a:t>
            </a:r>
          </a:p>
          <a:p>
            <a:pPr>
              <a:buFontTx/>
              <a:buChar char="-"/>
              <a:defRPr/>
            </a:pPr>
            <a:endParaRPr lang="it-IT" sz="1800" dirty="0">
              <a:cs typeface="+mn-cs"/>
            </a:endParaRPr>
          </a:p>
          <a:p>
            <a:pPr marL="0" indent="0">
              <a:defRPr/>
            </a:pPr>
            <a:endParaRPr lang="it-IT" sz="1800" dirty="0">
              <a:cs typeface="+mn-cs"/>
            </a:endParaRPr>
          </a:p>
        </p:txBody>
      </p:sp>
    </p:spTree>
    <p:extLst>
      <p:ext uri="{BB962C8B-B14F-4D97-AF65-F5344CB8AC3E}">
        <p14:creationId xmlns:p14="http://schemas.microsoft.com/office/powerpoint/2010/main" val="3053750180"/>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1"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marL="457200" indent="-457200">
              <a:buFont typeface="Wingdings" charset="2"/>
              <a:buChar char="Ø"/>
              <a:defRPr/>
            </a:pPr>
            <a:r>
              <a:rPr lang="it-IT" sz="1800" dirty="0">
                <a:cs typeface="+mn-cs"/>
              </a:rPr>
              <a:t>L’affidamento e l’esecuzione di lavori, servizi e forniture </a:t>
            </a:r>
            <a:r>
              <a:rPr lang="it-IT" sz="1800" dirty="0" smtClean="0">
                <a:cs typeface="+mn-cs"/>
              </a:rPr>
              <a:t>secondo </a:t>
            </a:r>
            <a:r>
              <a:rPr lang="it-IT" sz="1800" dirty="0">
                <a:cs typeface="+mn-cs"/>
              </a:rPr>
              <a:t>le procedure semplificate </a:t>
            </a:r>
            <a:r>
              <a:rPr lang="it-IT" sz="1800" dirty="0" smtClean="0">
                <a:cs typeface="+mn-cs"/>
              </a:rPr>
              <a:t>deve avvenire nel rispetto </a:t>
            </a:r>
            <a:r>
              <a:rPr lang="it-IT" sz="1800" dirty="0">
                <a:cs typeface="+mn-cs"/>
              </a:rPr>
              <a:t>dei </a:t>
            </a:r>
            <a:r>
              <a:rPr lang="it-IT" sz="1800" dirty="0" smtClean="0">
                <a:cs typeface="+mn-cs"/>
              </a:rPr>
              <a:t>principi di cui: </a:t>
            </a:r>
          </a:p>
          <a:p>
            <a:pPr marL="285750" indent="-285750">
              <a:buFontTx/>
              <a:buChar char="-"/>
              <a:defRPr/>
            </a:pPr>
            <a:endParaRPr lang="it-IT" sz="1800" dirty="0" smtClean="0">
              <a:cs typeface="+mn-cs"/>
            </a:endParaRPr>
          </a:p>
          <a:p>
            <a:pPr marL="285750" indent="-285750">
              <a:buFontTx/>
              <a:buChar char="-"/>
              <a:defRPr/>
            </a:pPr>
            <a:r>
              <a:rPr lang="it-IT" sz="1800" dirty="0">
                <a:cs typeface="+mn-cs"/>
              </a:rPr>
              <a:t>all’art. 30 comma 1 “</a:t>
            </a:r>
            <a:r>
              <a:rPr lang="it-IT" sz="1800" dirty="0" err="1">
                <a:cs typeface="+mn-cs"/>
              </a:rPr>
              <a:t>economicita</a:t>
            </a:r>
            <a:r>
              <a:rPr lang="it-IT" sz="1800" dirty="0">
                <a:cs typeface="+mn-cs"/>
              </a:rPr>
              <a:t>̀, efficacia, </a:t>
            </a:r>
            <a:r>
              <a:rPr lang="it-IT" sz="1800" dirty="0" err="1">
                <a:cs typeface="+mn-cs"/>
              </a:rPr>
              <a:t>tempestivita</a:t>
            </a:r>
            <a:r>
              <a:rPr lang="it-IT" sz="1800" dirty="0">
                <a:cs typeface="+mn-cs"/>
              </a:rPr>
              <a:t>̀, correttezza, libera concorrenza, non discriminazione, trasparenza, </a:t>
            </a:r>
            <a:r>
              <a:rPr lang="it-IT" sz="1800" dirty="0" err="1">
                <a:cs typeface="+mn-cs"/>
              </a:rPr>
              <a:t>proporzionalita</a:t>
            </a:r>
            <a:r>
              <a:rPr lang="it-IT" sz="1800" dirty="0">
                <a:cs typeface="+mn-cs"/>
              </a:rPr>
              <a:t>̀, </a:t>
            </a:r>
            <a:r>
              <a:rPr lang="it-IT" sz="1800" dirty="0" err="1">
                <a:cs typeface="+mn-cs"/>
              </a:rPr>
              <a:t>pubblicita</a:t>
            </a:r>
            <a:r>
              <a:rPr lang="it-IT" sz="1800" dirty="0">
                <a:cs typeface="+mn-cs"/>
              </a:rPr>
              <a:t>̀, </a:t>
            </a:r>
            <a:r>
              <a:rPr lang="it-IT" sz="1800" dirty="0" err="1">
                <a:cs typeface="+mn-cs"/>
              </a:rPr>
              <a:t>nonche</a:t>
            </a:r>
            <a:r>
              <a:rPr lang="it-IT" sz="1800" dirty="0">
                <a:cs typeface="+mn-cs"/>
              </a:rPr>
              <a:t>́ del principio di rotazione”</a:t>
            </a:r>
          </a:p>
          <a:p>
            <a:pPr marL="285750" indent="-285750">
              <a:buFontTx/>
              <a:buChar char="-"/>
              <a:defRPr/>
            </a:pPr>
            <a:endParaRPr lang="it-IT" sz="1800" dirty="0">
              <a:cs typeface="+mn-cs"/>
            </a:endParaRPr>
          </a:p>
          <a:p>
            <a:pPr marL="285750" indent="-285750">
              <a:buFontTx/>
              <a:buChar char="-"/>
              <a:defRPr/>
            </a:pPr>
            <a:r>
              <a:rPr lang="it-IT" sz="1800" dirty="0">
                <a:cs typeface="+mn-cs"/>
              </a:rPr>
              <a:t>all’art. 34 (criteri di sostenibilità energetica e ambientale) </a:t>
            </a:r>
          </a:p>
          <a:p>
            <a:pPr marL="285750" indent="-285750">
              <a:buFontTx/>
              <a:buChar char="-"/>
              <a:defRPr/>
            </a:pPr>
            <a:endParaRPr lang="it-IT" sz="1800" dirty="0">
              <a:cs typeface="+mn-cs"/>
            </a:endParaRPr>
          </a:p>
          <a:p>
            <a:pPr marL="285750" indent="-285750">
              <a:buFontTx/>
              <a:buChar char="-"/>
              <a:defRPr/>
            </a:pPr>
            <a:r>
              <a:rPr lang="it-IT" sz="1800" dirty="0">
                <a:cs typeface="+mn-cs"/>
              </a:rPr>
              <a:t>all’art. 42 (prevenzione e risoluzione dei conflitti di interesse)</a:t>
            </a:r>
          </a:p>
          <a:p>
            <a:pPr marL="285750" indent="-285750">
              <a:buFontTx/>
              <a:buChar char="-"/>
              <a:defRPr/>
            </a:pPr>
            <a:endParaRPr lang="it-IT" sz="1800" dirty="0">
              <a:cs typeface="+mn-cs"/>
            </a:endParaRPr>
          </a:p>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Le </a:t>
            </a:r>
            <a:r>
              <a:rPr lang="it-IT" sz="1800" dirty="0">
                <a:cs typeface="+mn-cs"/>
              </a:rPr>
              <a:t>stazioni appaltanti possono applicare altresì</a:t>
            </a:r>
            <a:r>
              <a:rPr lang="it-IT" sz="1800" dirty="0" smtClean="0">
                <a:cs typeface="+mn-cs"/>
              </a:rPr>
              <a:t>:</a:t>
            </a:r>
          </a:p>
          <a:p>
            <a:pPr>
              <a:buFontTx/>
              <a:buChar char="-"/>
              <a:defRPr/>
            </a:pPr>
            <a:r>
              <a:rPr lang="it-IT" sz="1800" dirty="0" smtClean="0">
                <a:cs typeface="+mn-cs"/>
              </a:rPr>
              <a:t>l’articolo </a:t>
            </a:r>
            <a:r>
              <a:rPr lang="it-IT" sz="1800" dirty="0">
                <a:cs typeface="+mn-cs"/>
              </a:rPr>
              <a:t>50 del Codice dei contratti pubblici sulle clausole sociali</a:t>
            </a:r>
          </a:p>
          <a:p>
            <a:pPr>
              <a:buFontTx/>
              <a:buChar char="-"/>
              <a:defRPr/>
            </a:pPr>
            <a:endParaRPr lang="it-IT" sz="1800" dirty="0">
              <a:cs typeface="+mn-cs"/>
            </a:endParaRPr>
          </a:p>
          <a:p>
            <a:pPr>
              <a:buFont typeface="Wingdings" charset="2"/>
              <a:buChar char="Ø"/>
              <a:defRPr/>
            </a:pPr>
            <a:endParaRPr lang="it-IT" sz="1800" dirty="0">
              <a:cs typeface="+mn-cs"/>
            </a:endParaRPr>
          </a:p>
        </p:txBody>
      </p:sp>
    </p:spTree>
    <p:extLst>
      <p:ext uri="{BB962C8B-B14F-4D97-AF65-F5344CB8AC3E}">
        <p14:creationId xmlns:p14="http://schemas.microsoft.com/office/powerpoint/2010/main" val="3242333609"/>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5" name="Titolo 1"/>
          <p:cNvSpPr>
            <a:spLocks noGrp="1"/>
          </p:cNvSpPr>
          <p:nvPr>
            <p:ph type="title"/>
          </p:nvPr>
        </p:nvSpPr>
        <p:spPr/>
        <p:txBody>
          <a:bodyPr/>
          <a:lstStyle/>
          <a:p>
            <a:endParaRPr lang="it-IT">
              <a:latin typeface="Arial" charset="0"/>
            </a:endParaRPr>
          </a:p>
        </p:txBody>
      </p:sp>
      <p:sp>
        <p:nvSpPr>
          <p:cNvPr id="359426" name="Segnaposto contenuto 2"/>
          <p:cNvSpPr>
            <a:spLocks noGrp="1"/>
          </p:cNvSpPr>
          <p:nvPr>
            <p:ph idx="1"/>
          </p:nvPr>
        </p:nvSpPr>
        <p:spPr/>
        <p:txBody>
          <a:bodyPr/>
          <a:lstStyle/>
          <a:p>
            <a:pPr>
              <a:buFont typeface="Wingdings" charset="0"/>
              <a:buChar char="Ø"/>
            </a:pPr>
            <a:r>
              <a:rPr lang="it-IT" sz="1800">
                <a:latin typeface="Calibri" charset="0"/>
              </a:rPr>
              <a:t>In particolare nell’espletamento delle procedure semplificate  le stazioni appaltanti devono garantire in aderenza:</a:t>
            </a:r>
          </a:p>
          <a:p>
            <a:pPr>
              <a:buFont typeface="Wingdings" charset="0"/>
              <a:buChar char="Ø"/>
            </a:pPr>
            <a:endParaRPr lang="it-IT" sz="1800">
              <a:latin typeface="Calibri" charset="0"/>
            </a:endParaRPr>
          </a:p>
          <a:p>
            <a:pPr>
              <a:buFontTx/>
              <a:buChar char="-"/>
            </a:pPr>
            <a:r>
              <a:rPr lang="it-IT" sz="1800">
                <a:latin typeface="Calibri" charset="0"/>
              </a:rPr>
              <a:t>a) al principio di economicità, l’uso ottimale delle risorse da impiegare nello svolgimento della selezione ovvero nell’esecuzione del contratto;</a:t>
            </a:r>
          </a:p>
          <a:p>
            <a:pPr>
              <a:buFontTx/>
              <a:buChar char="-"/>
            </a:pPr>
            <a:endParaRPr lang="it-IT" sz="1800">
              <a:latin typeface="Calibri" charset="0"/>
            </a:endParaRPr>
          </a:p>
          <a:p>
            <a:pPr>
              <a:buFontTx/>
              <a:buChar char="-"/>
            </a:pPr>
            <a:r>
              <a:rPr lang="it-IT" sz="1800">
                <a:latin typeface="Calibri" charset="0"/>
              </a:rPr>
              <a:t>b) al principio di efficacia, la congruità dei propri atti rispetto al conseguimento dello scopo e dell’interesse pubblico cui sono preordinati;</a:t>
            </a:r>
          </a:p>
          <a:p>
            <a:pPr>
              <a:buFontTx/>
              <a:buChar char="-"/>
            </a:pPr>
            <a:endParaRPr lang="it-IT" sz="1800">
              <a:latin typeface="Calibri" charset="0"/>
            </a:endParaRPr>
          </a:p>
          <a:p>
            <a:pPr>
              <a:buFontTx/>
              <a:buChar char="-"/>
            </a:pPr>
            <a:r>
              <a:rPr lang="it-IT" sz="1800">
                <a:latin typeface="Calibri" charset="0"/>
              </a:rPr>
              <a:t>c) al principio di tempestività, l’esigenza di non dilatare la durata del procedimento di selezione del contraente in assenza di obiettive ragioni;</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p:txBody>
      </p:sp>
      <p:sp>
        <p:nvSpPr>
          <p:cNvPr id="35942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407625922"/>
      </p:ext>
    </p:extLst>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49" name="Titolo 1"/>
          <p:cNvSpPr>
            <a:spLocks noGrp="1"/>
          </p:cNvSpPr>
          <p:nvPr>
            <p:ph type="title"/>
          </p:nvPr>
        </p:nvSpPr>
        <p:spPr/>
        <p:txBody>
          <a:bodyPr/>
          <a:lstStyle/>
          <a:p>
            <a:endParaRPr lang="it-IT">
              <a:latin typeface="Arial" charset="0"/>
            </a:endParaRPr>
          </a:p>
        </p:txBody>
      </p:sp>
      <p:sp>
        <p:nvSpPr>
          <p:cNvPr id="360450" name="Segnaposto contenuto 2"/>
          <p:cNvSpPr>
            <a:spLocks noGrp="1"/>
          </p:cNvSpPr>
          <p:nvPr>
            <p:ph idx="1"/>
          </p:nvPr>
        </p:nvSpPr>
        <p:spPr/>
        <p:txBody>
          <a:bodyPr/>
          <a:lstStyle/>
          <a:p>
            <a:pPr>
              <a:buFontTx/>
              <a:buChar char="-"/>
            </a:pPr>
            <a:r>
              <a:rPr lang="it-IT" sz="1800">
                <a:latin typeface="Calibri" charset="0"/>
              </a:rPr>
              <a:t>d) al principio di correttezza, una condotta leale ed improntata a buona fede, sia nella fase di affidamento sia in quella di esecuzione;</a:t>
            </a:r>
          </a:p>
          <a:p>
            <a:pPr>
              <a:buFontTx/>
              <a:buChar char="-"/>
            </a:pPr>
            <a:endParaRPr lang="it-IT" sz="1800">
              <a:latin typeface="Calibri" charset="0"/>
            </a:endParaRPr>
          </a:p>
          <a:p>
            <a:pPr>
              <a:buFontTx/>
              <a:buChar char="-"/>
            </a:pPr>
            <a:r>
              <a:rPr lang="it-IT" sz="1800">
                <a:latin typeface="Calibri" charset="0"/>
              </a:rPr>
              <a:t>e) al principio di libera concorrenza, l’effettiva contendibilità degli affidamenti da parte dei soggetti potenzialmente interessati;</a:t>
            </a:r>
          </a:p>
          <a:p>
            <a:pPr>
              <a:buFontTx/>
              <a:buChar char="-"/>
            </a:pPr>
            <a:endParaRPr lang="it-IT" sz="1800">
              <a:latin typeface="Calibri" charset="0"/>
            </a:endParaRPr>
          </a:p>
          <a:p>
            <a:pPr>
              <a:buFontTx/>
              <a:buChar char="-"/>
            </a:pPr>
            <a:r>
              <a:rPr lang="it-IT" sz="1800">
                <a:latin typeface="Calibri" charset="0"/>
              </a:rPr>
              <a:t>f) al principio di non discriminazione e di parità di trattamento, una valutazione equa ed imparziale dei concorrenti e l’eliminazione di ostacoli o restrizioni nella predisposizione delle offerte e nella loro valutazione;</a:t>
            </a:r>
          </a:p>
          <a:p>
            <a:pPr>
              <a:buFontTx/>
              <a:buChar char="-"/>
            </a:pPr>
            <a:endParaRPr lang="it-IT" sz="1800">
              <a:latin typeface="Calibri" charset="0"/>
            </a:endParaRPr>
          </a:p>
          <a:p>
            <a:pPr>
              <a:buFontTx/>
              <a:buChar char="-"/>
            </a:pPr>
            <a:r>
              <a:rPr lang="it-IT" sz="1800">
                <a:latin typeface="Calibri" charset="0"/>
              </a:rPr>
              <a:t>g) al principio di trasparenza e pubblicità, la conoscibilità delle procedure di gara, nonché l’uso di strumenti che consentano un accesso rapido e agevole alle informazioni relative alle procedure;</a:t>
            </a:r>
          </a:p>
          <a:p>
            <a:pPr>
              <a:buFontTx/>
              <a:buChar char="-"/>
            </a:pPr>
            <a:endParaRPr lang="it-IT" sz="1800">
              <a:latin typeface="Calibri" charset="0"/>
            </a:endParaRPr>
          </a:p>
        </p:txBody>
      </p:sp>
      <p:sp>
        <p:nvSpPr>
          <p:cNvPr id="36045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480181330"/>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3" name="Titolo 1"/>
          <p:cNvSpPr>
            <a:spLocks noGrp="1"/>
          </p:cNvSpPr>
          <p:nvPr>
            <p:ph type="title"/>
          </p:nvPr>
        </p:nvSpPr>
        <p:spPr/>
        <p:txBody>
          <a:bodyPr/>
          <a:lstStyle/>
          <a:p>
            <a:endParaRPr lang="it-IT">
              <a:latin typeface="Arial" charset="0"/>
            </a:endParaRPr>
          </a:p>
        </p:txBody>
      </p:sp>
      <p:sp>
        <p:nvSpPr>
          <p:cNvPr id="161794" name="Segnaposto contenuto 2"/>
          <p:cNvSpPr>
            <a:spLocks noGrp="1"/>
          </p:cNvSpPr>
          <p:nvPr>
            <p:ph idx="1"/>
          </p:nvPr>
        </p:nvSpPr>
        <p:spPr>
          <a:extLst/>
        </p:spPr>
        <p:txBody>
          <a:bodyPr/>
          <a:lstStyle/>
          <a:p>
            <a:pPr>
              <a:buFontTx/>
              <a:buChar char="-"/>
              <a:defRPr/>
            </a:pPr>
            <a:endParaRPr lang="it-IT" sz="1800" dirty="0">
              <a:latin typeface="+mj-lt"/>
              <a:cs typeface="+mn-cs"/>
            </a:endParaRPr>
          </a:p>
          <a:p>
            <a:pPr>
              <a:buFontTx/>
              <a:buChar char="-"/>
              <a:defRPr/>
            </a:pPr>
            <a:r>
              <a:rPr lang="it-IT" sz="1800" dirty="0">
                <a:latin typeface="+mj-lt"/>
                <a:cs typeface="+mn-cs"/>
              </a:rPr>
              <a:t>h) al principio di proporzionalità, l’adeguatezza e idoneità dell’azione rispetto alle finalità e all’importo dell’affidamento</a:t>
            </a:r>
          </a:p>
          <a:p>
            <a:pPr>
              <a:buFontTx/>
              <a:buChar char="-"/>
              <a:defRPr/>
            </a:pPr>
            <a:endParaRPr lang="it-IT" sz="1800" dirty="0">
              <a:latin typeface="+mj-lt"/>
              <a:cs typeface="+mn-cs"/>
            </a:endParaRPr>
          </a:p>
          <a:p>
            <a:pPr>
              <a:buFontTx/>
              <a:buChar char="-"/>
              <a:defRPr/>
            </a:pPr>
            <a:r>
              <a:rPr lang="it-IT" sz="1800" dirty="0">
                <a:latin typeface="+mj-lt"/>
                <a:cs typeface="+mn-cs"/>
              </a:rPr>
              <a:t>i) al principio di rotazione, </a:t>
            </a:r>
            <a:r>
              <a:rPr lang="it-IT" sz="1800" dirty="0" smtClean="0">
                <a:latin typeface="+mj-lt"/>
                <a:cs typeface="+mn-cs"/>
              </a:rPr>
              <a:t>degli inviti e degli affidamenti, il </a:t>
            </a:r>
            <a:r>
              <a:rPr lang="it-IT" sz="1800" dirty="0">
                <a:latin typeface="+mj-lt"/>
                <a:cs typeface="+mn-cs"/>
              </a:rPr>
              <a:t>non consolidarsi di rapporti solo con alcune imprese, favorendo la distribuzione delle opportunità degli operatori economici di essere affidatari di un contratto </a:t>
            </a:r>
            <a:r>
              <a:rPr lang="it-IT" sz="1800" dirty="0" smtClean="0">
                <a:latin typeface="+mj-lt"/>
                <a:cs typeface="+mn-cs"/>
              </a:rPr>
              <a:t>pubblico</a:t>
            </a:r>
          </a:p>
          <a:p>
            <a:pPr>
              <a:buFontTx/>
              <a:buChar char="-"/>
              <a:defRPr/>
            </a:pPr>
            <a:endParaRPr lang="it-IT" sz="1800" b="1" dirty="0">
              <a:latin typeface="+mj-lt"/>
              <a:cs typeface="+mn-cs"/>
            </a:endParaRPr>
          </a:p>
          <a:p>
            <a:pPr>
              <a:buFontTx/>
              <a:buChar char="-"/>
              <a:defRPr/>
            </a:pPr>
            <a:r>
              <a:rPr lang="it-IT" sz="1800" dirty="0" err="1">
                <a:latin typeface="+mj-lt"/>
                <a:cs typeface="+mn-cs"/>
              </a:rPr>
              <a:t>J</a:t>
            </a:r>
            <a:r>
              <a:rPr lang="it-IT" sz="1800" dirty="0">
                <a:latin typeface="+mj-lt"/>
                <a:cs typeface="+mn-cs"/>
              </a:rPr>
              <a:t>) ai criteri di sostenibilità energetica e ambientale, la previsione nella documentazione progettuale e di gara dei criteri ambientali minimi adottati con decreto del Ministro dell’ambiente e della tutela del territorio e del mare, tenendo conto di eventuali aggiornamenti; </a:t>
            </a:r>
          </a:p>
          <a:p>
            <a:pPr>
              <a:buFontTx/>
              <a:buChar char="-"/>
              <a:defRPr/>
            </a:pPr>
            <a:endParaRPr lang="it-IT" sz="1800" dirty="0">
              <a:cs typeface="+mn-cs"/>
            </a:endParaRPr>
          </a:p>
          <a:p>
            <a:pPr>
              <a:defRPr/>
            </a:pPr>
            <a:endParaRPr lang="it-IT" dirty="0">
              <a:latin typeface="Calibri" charset="0"/>
              <a:cs typeface="+mn-cs"/>
            </a:endParaRPr>
          </a:p>
        </p:txBody>
      </p:sp>
      <p:sp>
        <p:nvSpPr>
          <p:cNvPr id="36147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2854434379"/>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7" name="Titolo 1"/>
          <p:cNvSpPr>
            <a:spLocks noGrp="1"/>
          </p:cNvSpPr>
          <p:nvPr>
            <p:ph type="title"/>
          </p:nvPr>
        </p:nvSpPr>
        <p:spPr/>
        <p:txBody>
          <a:bodyPr/>
          <a:lstStyle/>
          <a:p>
            <a:endParaRPr lang="it-IT">
              <a:latin typeface="Arial" charset="0"/>
            </a:endParaRPr>
          </a:p>
        </p:txBody>
      </p:sp>
      <p:sp>
        <p:nvSpPr>
          <p:cNvPr id="362498" name="Segnaposto contenuto 2"/>
          <p:cNvSpPr>
            <a:spLocks noGrp="1"/>
          </p:cNvSpPr>
          <p:nvPr>
            <p:ph idx="1"/>
          </p:nvPr>
        </p:nvSpPr>
        <p:spPr/>
        <p:txBody>
          <a:bodyPr/>
          <a:lstStyle/>
          <a:p>
            <a:endParaRPr lang="it-IT" sz="1800">
              <a:latin typeface="Arial" charset="0"/>
            </a:endParaRPr>
          </a:p>
          <a:p>
            <a:pPr>
              <a:buFontTx/>
              <a:buChar char="-"/>
            </a:pPr>
            <a:r>
              <a:rPr lang="it-IT" sz="1800">
                <a:latin typeface="Arial" charset="0"/>
              </a:rPr>
              <a:t>k) al principio di prevenzione e risoluzione dei conflitti di interessi, l’adozione di adeguate misure di prevenzione e risoluzione dei conflitti di interesse sia nella fase di svolgimento della procedura di gara che nella fase di esecuzione del contratto, assicurando altresì una idonea vigilanza sulle misure adottate, nel rispetto della normativa vigente e in modo coerente con le previsioni del Piano Nazionale Anticorruzione elaborato dall’ANAC, unitamente ai relativi aggiornamenti, e dei Piani Triennali per la prevenzione della corruzione e della trasparenza</a:t>
            </a:r>
          </a:p>
          <a:p>
            <a:pPr>
              <a:buFontTx/>
              <a:buChar char="-"/>
            </a:pPr>
            <a:endParaRPr lang="it-IT" sz="1800">
              <a:latin typeface="Arial" charset="0"/>
            </a:endParaRPr>
          </a:p>
          <a:p>
            <a:endParaRPr lang="it-IT">
              <a:latin typeface="Arial" charset="0"/>
            </a:endParaRPr>
          </a:p>
        </p:txBody>
      </p:sp>
      <p:sp>
        <p:nvSpPr>
          <p:cNvPr id="36249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99826135"/>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1" name="Titolo 1"/>
          <p:cNvSpPr>
            <a:spLocks noGrp="1"/>
          </p:cNvSpPr>
          <p:nvPr>
            <p:ph type="title"/>
          </p:nvPr>
        </p:nvSpPr>
        <p:spPr/>
        <p:txBody>
          <a:bodyPr/>
          <a:lstStyle/>
          <a:p>
            <a:endParaRPr lang="it-IT">
              <a:latin typeface="Arial" charset="0"/>
            </a:endParaRPr>
          </a:p>
        </p:txBody>
      </p:sp>
      <p:sp>
        <p:nvSpPr>
          <p:cNvPr id="363522" name="Segnaposto contenuto 2"/>
          <p:cNvSpPr>
            <a:spLocks noGrp="1"/>
          </p:cNvSpPr>
          <p:nvPr>
            <p:ph idx="1"/>
          </p:nvPr>
        </p:nvSpPr>
        <p:spPr/>
        <p:txBody>
          <a:bodyPr/>
          <a:lstStyle/>
          <a:p>
            <a:pPr>
              <a:buFont typeface="Wingdings" charset="0"/>
              <a:buChar char="Ø"/>
            </a:pPr>
            <a:r>
              <a:rPr lang="it-IT" sz="1800">
                <a:latin typeface="Calibri" charset="0"/>
              </a:rPr>
              <a:t>L’Autorità precisa inoltre che:</a:t>
            </a:r>
          </a:p>
          <a:p>
            <a:pPr>
              <a:buFontTx/>
              <a:buChar char="-"/>
            </a:pPr>
            <a:endParaRPr lang="it-IT" sz="1800">
              <a:latin typeface="Calibri" charset="0"/>
            </a:endParaRPr>
          </a:p>
          <a:p>
            <a:pPr>
              <a:buFontTx/>
              <a:buChar char="-"/>
            </a:pPr>
            <a:r>
              <a:rPr lang="it-IT" sz="1800">
                <a:latin typeface="Calibri" charset="0"/>
              </a:rPr>
              <a:t>Tutti gli atti della procedura sono soggetti agli obblighi di trasparenza previsti dall’art. 29 del Codice e l’avviso sui risultati della procedura di affidamento dovrà contenere l’indicazione dei soggetti che abbiano effettivamente proposto offerte e di quelli invitati</a:t>
            </a:r>
          </a:p>
          <a:p>
            <a:pPr>
              <a:buFontTx/>
              <a:buChar char="-"/>
            </a:pPr>
            <a:endParaRPr lang="it-IT" sz="1800">
              <a:latin typeface="Calibri" charset="0"/>
            </a:endParaRPr>
          </a:p>
          <a:p>
            <a:pPr>
              <a:buFontTx/>
              <a:buChar char="-"/>
            </a:pPr>
            <a:r>
              <a:rPr lang="it-IT" sz="1800">
                <a:latin typeface="Calibri" charset="0"/>
              </a:rPr>
              <a:t>Qualora ricorrano le condizioni di cui all’articolo 95, comma 4 del Codice dei contratti pubblici, gli affidamenti possono essere aggiudicati con il criterio del minor prezzo</a:t>
            </a:r>
          </a:p>
        </p:txBody>
      </p:sp>
      <p:sp>
        <p:nvSpPr>
          <p:cNvPr id="36352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800" u="none">
                <a:solidFill>
                  <a:schemeClr val="bg1"/>
                </a:solidFill>
              </a:rPr>
              <a:t>Avv. Francesco Mascia</a:t>
            </a:r>
          </a:p>
        </p:txBody>
      </p:sp>
    </p:spTree>
    <p:extLst>
      <p:ext uri="{BB962C8B-B14F-4D97-AF65-F5344CB8AC3E}">
        <p14:creationId xmlns:p14="http://schemas.microsoft.com/office/powerpoint/2010/main" val="379551785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buFontTx/>
              <a:buChar char="-"/>
            </a:pPr>
            <a:endParaRPr lang="it-IT" sz="1800" b="1" i="1" dirty="0" smtClean="0"/>
          </a:p>
          <a:p>
            <a:pPr algn="just">
              <a:buFontTx/>
              <a:buChar char="-"/>
            </a:pPr>
            <a:endParaRPr lang="it-IT" sz="1800" b="1" i="1" dirty="0"/>
          </a:p>
          <a:p>
            <a:pPr algn="just">
              <a:buFontTx/>
              <a:buChar char="-"/>
            </a:pPr>
            <a:r>
              <a:rPr lang="it-IT" sz="1800" b="1" i="1" dirty="0" smtClean="0"/>
              <a:t>…..Nel </a:t>
            </a:r>
            <a:r>
              <a:rPr lang="it-IT" sz="1800" b="1" i="1" dirty="0"/>
              <a:t>progetto di fattibilità tecnico ed economica, il progettista sviluppa, nel rispetto del quadro </a:t>
            </a:r>
            <a:r>
              <a:rPr lang="it-IT" sz="1800" b="1" i="1" dirty="0" err="1"/>
              <a:t>esigenziale</a:t>
            </a:r>
            <a:r>
              <a:rPr lang="it-IT" sz="1800" b="1" i="1" dirty="0"/>
              <a:t>, tutte le indagini e gli studi necessari per la definizione degli aspetti di cui al comma 1, nonché gli elaborati grafici per l'individuazione delle caratteristiche dimensionali, volumetriche, tipologiche, funzionali e tecnologiche dei lavori da realizzare e le relative stime economiche, secondo le modalità previste nel decreto di cui al comma 3, ivi compresa la scelta in merito alla possibile suddivisione in lotti funzionali. Il progetto di fattibilità tecnica ed economica deve consentire, ove necessario, l'avvio della procedura </a:t>
            </a:r>
            <a:r>
              <a:rPr lang="it-IT" sz="1800" b="1" i="1" dirty="0" smtClean="0"/>
              <a:t>espropriativa</a:t>
            </a:r>
            <a:endParaRPr lang="it-IT" sz="1800" b="1" i="1" dirty="0">
              <a:solidFill>
                <a:srgbClr val="000000"/>
              </a:solidFill>
              <a:ea typeface="Calibri"/>
              <a:cs typeface="Calibri"/>
            </a:endParaRPr>
          </a:p>
          <a:p>
            <a:pPr algn="just">
              <a:buFontTx/>
              <a:buChar char="-"/>
            </a:pPr>
            <a:endParaRPr lang="it-IT" dirty="0"/>
          </a:p>
          <a:p>
            <a:endParaRPr lang="it-IT" dirty="0"/>
          </a:p>
          <a:p>
            <a:pPr marL="0" indent="0">
              <a:buNone/>
            </a:pP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462097877"/>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5"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Il principio di rotazione</a:t>
            </a:r>
          </a:p>
          <a:p>
            <a:pPr>
              <a:buFont typeface="Wingdings" charset="2"/>
              <a:buChar char="Ø"/>
              <a:defRPr/>
            </a:pPr>
            <a:endParaRPr lang="it-IT" sz="1800" dirty="0">
              <a:cs typeface="+mn-cs"/>
            </a:endParaRPr>
          </a:p>
          <a:p>
            <a:pPr>
              <a:buFontTx/>
              <a:buChar char="-"/>
              <a:defRPr/>
            </a:pPr>
            <a:r>
              <a:rPr lang="it-IT" sz="1800" i="1" dirty="0" smtClean="0">
                <a:cs typeface="+mn-cs"/>
              </a:rPr>
              <a:t>“Il </a:t>
            </a:r>
            <a:r>
              <a:rPr lang="it-IT" sz="1800" i="1" dirty="0">
                <a:cs typeface="+mn-cs"/>
              </a:rPr>
              <a:t>principio di rotazione comporta, di norma, il divieto di invito a procedure dirette all’assegnazione di un appalto, nei confronti del contraente uscente e dell’operatore economico invitato e non affidatario nel precedente </a:t>
            </a:r>
            <a:r>
              <a:rPr lang="it-IT" sz="1800" i="1" dirty="0" smtClean="0">
                <a:cs typeface="+mn-cs"/>
              </a:rPr>
              <a:t>affidamento”</a:t>
            </a:r>
          </a:p>
          <a:p>
            <a:pPr marL="0" indent="0">
              <a:buFontTx/>
              <a:buNone/>
              <a:defRPr/>
            </a:pPr>
            <a:r>
              <a:rPr lang="it-IT" sz="1800" i="1" dirty="0" smtClean="0">
                <a:cs typeface="+mn-cs"/>
              </a:rPr>
              <a:t> </a:t>
            </a:r>
            <a:endParaRPr lang="it-IT" sz="1800" i="1" dirty="0">
              <a:cs typeface="+mn-cs"/>
            </a:endParaRPr>
          </a:p>
        </p:txBody>
      </p:sp>
      <p:sp>
        <p:nvSpPr>
          <p:cNvPr id="36454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94758651"/>
      </p:ext>
    </p:extLst>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69" name="Titolo 1"/>
          <p:cNvSpPr>
            <a:spLocks noGrp="1"/>
          </p:cNvSpPr>
          <p:nvPr>
            <p:ph type="title"/>
          </p:nvPr>
        </p:nvSpPr>
        <p:spPr/>
        <p:txBody>
          <a:bodyPr/>
          <a:lstStyle/>
          <a:p>
            <a:endParaRPr lang="it-IT">
              <a:latin typeface="Arial" charset="0"/>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Secondo le Linee Guida il principio di rotazione degli affidamenti e degli inviti si applica</a:t>
            </a:r>
          </a:p>
          <a:p>
            <a:pPr marL="0" indent="0">
              <a:buFontTx/>
              <a:buNone/>
              <a:defRPr/>
            </a:pPr>
            <a:endParaRPr lang="it-IT" sz="1800" dirty="0">
              <a:cs typeface="+mn-cs"/>
            </a:endParaRPr>
          </a:p>
          <a:p>
            <a:pPr>
              <a:buFontTx/>
              <a:buChar char="-"/>
              <a:defRPr/>
            </a:pPr>
            <a:r>
              <a:rPr lang="it-IT" sz="1800" dirty="0" smtClean="0">
                <a:cs typeface="+mn-cs"/>
              </a:rPr>
              <a:t>Rispetto all’affidamento </a:t>
            </a:r>
            <a:r>
              <a:rPr lang="it-IT" sz="1800" dirty="0">
                <a:cs typeface="+mn-cs"/>
              </a:rPr>
              <a:t>immediatamente precedente a quello di cui si </a:t>
            </a:r>
            <a:r>
              <a:rPr lang="it-IT" sz="1800" dirty="0" smtClean="0">
                <a:cs typeface="+mn-cs"/>
              </a:rPr>
              <a:t>tratti</a:t>
            </a:r>
          </a:p>
          <a:p>
            <a:pPr marL="0" indent="0">
              <a:buFontTx/>
              <a:buNone/>
              <a:defRPr/>
            </a:pPr>
            <a:endParaRPr lang="it-IT" sz="1800" dirty="0">
              <a:cs typeface="+mn-cs"/>
            </a:endParaRPr>
          </a:p>
          <a:p>
            <a:pPr>
              <a:buFontTx/>
              <a:buChar char="-"/>
              <a:defRPr/>
            </a:pPr>
            <a:r>
              <a:rPr lang="it-IT" sz="1800" dirty="0">
                <a:cs typeface="+mn-cs"/>
              </a:rPr>
              <a:t>Nei casi in cui i due affidamenti, quello precedente e quello attuale, abbiano ad oggetto:</a:t>
            </a:r>
          </a:p>
          <a:p>
            <a:pPr>
              <a:buFontTx/>
              <a:buChar char="-"/>
              <a:defRPr/>
            </a:pPr>
            <a:endParaRPr lang="it-IT" sz="1800" dirty="0" smtClean="0">
              <a:cs typeface="+mn-cs"/>
            </a:endParaRPr>
          </a:p>
          <a:p>
            <a:pPr>
              <a:buFontTx/>
              <a:buChar char="-"/>
              <a:defRPr/>
            </a:pPr>
            <a:r>
              <a:rPr lang="it-IT" sz="1800" dirty="0" smtClean="0">
                <a:cs typeface="+mn-cs"/>
              </a:rPr>
              <a:t>1</a:t>
            </a:r>
            <a:r>
              <a:rPr lang="it-IT" sz="1800" dirty="0">
                <a:cs typeface="+mn-cs"/>
              </a:rPr>
              <a:t>) una commessa rientrante nello stesso settore merceologico</a:t>
            </a:r>
          </a:p>
          <a:p>
            <a:pPr>
              <a:buFontTx/>
              <a:buChar char="-"/>
              <a:defRPr/>
            </a:pPr>
            <a:r>
              <a:rPr lang="it-IT" sz="1800" dirty="0">
                <a:cs typeface="+mn-cs"/>
              </a:rPr>
              <a:t>2) ovvero una commessa rientrante nella stessa categoria di opere</a:t>
            </a:r>
          </a:p>
          <a:p>
            <a:pPr>
              <a:buFontTx/>
              <a:buChar char="-"/>
              <a:defRPr/>
            </a:pPr>
            <a:r>
              <a:rPr lang="it-IT" sz="1800" dirty="0">
                <a:cs typeface="+mn-cs"/>
              </a:rPr>
              <a:t>3) ovvero una commessa rientrante nello stesso settore di servizi. </a:t>
            </a:r>
          </a:p>
        </p:txBody>
      </p:sp>
      <p:sp>
        <p:nvSpPr>
          <p:cNvPr id="36557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633129035"/>
      </p:ext>
    </p:extLst>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3" name="Titolo 1"/>
          <p:cNvSpPr>
            <a:spLocks noGrp="1"/>
          </p:cNvSpPr>
          <p:nvPr>
            <p:ph type="title"/>
          </p:nvPr>
        </p:nvSpPr>
        <p:spPr/>
        <p:txBody>
          <a:bodyPr/>
          <a:lstStyle/>
          <a:p>
            <a:endParaRPr lang="it-IT">
              <a:latin typeface="Arial" charset="0"/>
            </a:endParaRPr>
          </a:p>
        </p:txBody>
      </p:sp>
      <p:sp>
        <p:nvSpPr>
          <p:cNvPr id="366594" name="Segnaposto contenuto 2"/>
          <p:cNvSpPr>
            <a:spLocks noGrp="1"/>
          </p:cNvSpPr>
          <p:nvPr>
            <p:ph idx="1"/>
          </p:nvPr>
        </p:nvSpPr>
        <p:spPr/>
        <p:txBody>
          <a:bodyPr/>
          <a:lstStyle/>
          <a:p>
            <a:pPr>
              <a:buFontTx/>
              <a:buChar char="-"/>
            </a:pPr>
            <a:r>
              <a:rPr lang="it-IT" sz="1800">
                <a:latin typeface="Arial" charset="0"/>
              </a:rPr>
              <a:t>Relativamente alla stessa fascia di importo</a:t>
            </a:r>
          </a:p>
          <a:p>
            <a:pPr>
              <a:buFontTx/>
              <a:buChar char="-"/>
            </a:pPr>
            <a:endParaRPr lang="it-IT" sz="1800">
              <a:latin typeface="Arial" charset="0"/>
            </a:endParaRPr>
          </a:p>
          <a:p>
            <a:pPr>
              <a:buFontTx/>
              <a:buChar char="-"/>
            </a:pPr>
            <a:r>
              <a:rPr lang="it-IT" sz="1800">
                <a:latin typeface="Arial" charset="0"/>
              </a:rPr>
              <a:t>L’Anac invita la stazione appaltante ad adottare un apposito regolamento in cui prevedere:</a:t>
            </a:r>
          </a:p>
          <a:p>
            <a:pPr>
              <a:buFontTx/>
              <a:buChar char="-"/>
            </a:pPr>
            <a:endParaRPr lang="it-IT" sz="1800">
              <a:latin typeface="Arial" charset="0"/>
            </a:endParaRPr>
          </a:p>
          <a:p>
            <a:pPr>
              <a:buFontTx/>
              <a:buChar char="-"/>
            </a:pPr>
            <a:r>
              <a:rPr lang="it-IT" sz="1800">
                <a:latin typeface="Arial" charset="0"/>
              </a:rPr>
              <a:t>a) Delle fasce suddivise per valore economico degli affidamenti, sulle quali applicare la rotazione</a:t>
            </a:r>
          </a:p>
          <a:p>
            <a:pPr>
              <a:buFontTx/>
              <a:buChar char="-"/>
            </a:pPr>
            <a:endParaRPr lang="it-IT" sz="1800">
              <a:latin typeface="Arial" charset="0"/>
            </a:endParaRPr>
          </a:p>
          <a:p>
            <a:pPr>
              <a:buFontTx/>
              <a:buChar char="-"/>
            </a:pPr>
            <a:r>
              <a:rPr lang="it-IT" sz="1800">
                <a:latin typeface="Arial" charset="0"/>
              </a:rPr>
              <a:t>b) Le fasce devono essere differenziate per forniture/servizi e lavori e i valori di riferimento devono essere opportunamente motivati e possono tenere conto per i lavori delle soglie previste per la qualificazione</a:t>
            </a:r>
          </a:p>
        </p:txBody>
      </p:sp>
      <p:sp>
        <p:nvSpPr>
          <p:cNvPr id="36659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1344936119"/>
      </p:ext>
    </p:extLst>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7" name="Titolo 1"/>
          <p:cNvSpPr>
            <a:spLocks noGrp="1"/>
          </p:cNvSpPr>
          <p:nvPr>
            <p:ph type="title"/>
          </p:nvPr>
        </p:nvSpPr>
        <p:spPr/>
        <p:txBody>
          <a:bodyPr/>
          <a:lstStyle/>
          <a:p>
            <a:endParaRPr lang="it-IT">
              <a:latin typeface="Arial" charset="0"/>
            </a:endParaRPr>
          </a:p>
        </p:txBody>
      </p:sp>
      <p:sp>
        <p:nvSpPr>
          <p:cNvPr id="367618" name="Segnaposto contenuto 2"/>
          <p:cNvSpPr>
            <a:spLocks noGrp="1"/>
          </p:cNvSpPr>
          <p:nvPr>
            <p:ph idx="1"/>
          </p:nvPr>
        </p:nvSpPr>
        <p:spPr/>
        <p:txBody>
          <a:bodyPr/>
          <a:lstStyle/>
          <a:p>
            <a:pPr>
              <a:buFont typeface="Wingdings" charset="0"/>
              <a:buChar char="Ø"/>
            </a:pPr>
            <a:r>
              <a:rPr lang="it-IT" sz="1800">
                <a:latin typeface="Arial" charset="0"/>
              </a:rPr>
              <a:t>Così si esprime l’Autorità al punto 3.6</a:t>
            </a:r>
          </a:p>
          <a:p>
            <a:pPr>
              <a:buFont typeface="Wingdings" charset="0"/>
              <a:buChar char="Ø"/>
            </a:pPr>
            <a:endParaRPr lang="it-IT" sz="1800">
              <a:latin typeface="Arial" charset="0"/>
            </a:endParaRPr>
          </a:p>
          <a:p>
            <a:pPr>
              <a:buFontTx/>
              <a:buChar char="-"/>
            </a:pPr>
            <a:r>
              <a:rPr lang="it-IT" sz="1800">
                <a:latin typeface="Arial" charset="0"/>
              </a:rPr>
              <a:t>“</a:t>
            </a:r>
            <a:r>
              <a:rPr lang="it-IT" altLang="ja-JP" sz="1800" i="1">
                <a:latin typeface="Arial" charset="0"/>
              </a:rPr>
              <a:t>Si applica il principio di rotazione degli affidamenti e degli inviti, con riferimento all</a:t>
            </a:r>
            <a:r>
              <a:rPr lang="it-IT" sz="1800" i="1">
                <a:latin typeface="Arial" charset="0"/>
              </a:rPr>
              <a:t>’</a:t>
            </a:r>
            <a:r>
              <a:rPr lang="it-IT" altLang="ja-JP" sz="1800" i="1">
                <a:latin typeface="Arial" charset="0"/>
              </a:rPr>
              <a:t>affidamento immediatamente precedente a quello di cui si tratti, nei casi in cui i due affidamenti, quello precedente e quello attuale, abbiano ad oggetto una commessa rientrante nello stesso settore merceologico, ovvero nella stessa categoria di opere, ovvero ancora nello stesso settore di servizi</a:t>
            </a:r>
            <a:r>
              <a:rPr lang="it-IT" sz="1800" i="1">
                <a:latin typeface="Arial" charset="0"/>
              </a:rPr>
              <a:t>”</a:t>
            </a:r>
            <a:endParaRPr lang="it-IT" altLang="ja-JP" sz="1800" i="1">
              <a:latin typeface="Arial" charset="0"/>
            </a:endParaRPr>
          </a:p>
          <a:p>
            <a:pPr>
              <a:buFontTx/>
              <a:buChar char="-"/>
            </a:pPr>
            <a:r>
              <a:rPr lang="it-IT" sz="1800">
                <a:latin typeface="Arial" charset="0"/>
              </a:rPr>
              <a:t> </a:t>
            </a:r>
          </a:p>
        </p:txBody>
      </p:sp>
      <p:sp>
        <p:nvSpPr>
          <p:cNvPr id="367619"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2661091763"/>
      </p:ext>
    </p:extLst>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La giurisprudenza chiarisce che il principio di rotazione operi a prescindere dal fatto che l’operatore uscente sia stato aggiudicatario a seguito di una procedura aperta</a:t>
            </a:r>
          </a:p>
          <a:p>
            <a:pPr marL="0" indent="0">
              <a:buNone/>
            </a:pPr>
            <a:endParaRPr lang="it-IT" sz="1800" dirty="0" smtClean="0"/>
          </a:p>
          <a:p>
            <a:pPr>
              <a:buFontTx/>
              <a:buChar char="-"/>
            </a:pPr>
            <a:r>
              <a:rPr lang="it-IT" sz="1800" dirty="0" smtClean="0"/>
              <a:t>“</a:t>
            </a:r>
            <a:r>
              <a:rPr lang="it-IT" sz="1800" i="1" dirty="0" smtClean="0"/>
              <a:t>Il </a:t>
            </a:r>
            <a:r>
              <a:rPr lang="it-IT" sz="1800" i="1" dirty="0"/>
              <a:t>principio di rotazione – che per espressa previsione normativa deve orientare le stazioni appaltanti nella fase di consultazione degli operatori economici da invitare a presentare le offerte – è finalizzato a evitare il consolidamento di rendite di posizione in capo al gestore uscente (la cui posizione di vantaggio deriva dalle informazioni acquisite durante il pregresso affidamento e non invece dalle modalità di affidamento, di tipo “aperto”, “ristretto” o “negoziato”), soprattutto nei mercati in cui il numero di operatori economici attivi non è elevato</a:t>
            </a:r>
            <a:r>
              <a:rPr lang="it-IT" sz="1800" dirty="0"/>
              <a:t>” </a:t>
            </a:r>
            <a:r>
              <a:rPr lang="it-IT" sz="1800" dirty="0" smtClean="0"/>
              <a:t>(Consiglio </a:t>
            </a:r>
            <a:r>
              <a:rPr lang="it-IT" sz="1800" dirty="0"/>
              <a:t>di Stato, 12.06.2019 n. </a:t>
            </a:r>
            <a:r>
              <a:rPr lang="it-IT" sz="1800" dirty="0" smtClean="0"/>
              <a:t>3943)</a:t>
            </a:r>
            <a:endParaRPr lang="it-IT" sz="1800" dirty="0"/>
          </a:p>
          <a:p>
            <a:pPr>
              <a:buFontTx/>
              <a:buChar char="-"/>
            </a:pPr>
            <a:endParaRPr lang="it-IT" sz="1800" dirty="0" smtClean="0"/>
          </a:p>
          <a:p>
            <a:pPr marL="0" indent="0">
              <a:buNone/>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09135482"/>
      </p:ext>
    </p:extLst>
  </p:cSld>
  <p:clrMapOvr>
    <a:masterClrMapping/>
  </p:clrMapOvr>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Inoltre, con riferimento alla verifica dell’analogia del nuovo affidamento con quello precedentemente aggiudicato il Consiglio di Stato afferma che </a:t>
            </a:r>
          </a:p>
          <a:p>
            <a:pPr>
              <a:buFont typeface="Wingdings" charset="2"/>
              <a:buChar char="Ø"/>
            </a:pPr>
            <a:endParaRPr lang="it-IT" sz="1800" dirty="0" smtClean="0"/>
          </a:p>
          <a:p>
            <a:pPr>
              <a:buFontTx/>
              <a:buChar char="-"/>
            </a:pPr>
            <a:r>
              <a:rPr lang="it-IT" sz="1800" dirty="0" smtClean="0"/>
              <a:t>“</a:t>
            </a:r>
            <a:r>
              <a:rPr lang="it-IT" sz="1800" i="1" dirty="0" smtClean="0"/>
              <a:t>ciò </a:t>
            </a:r>
            <a:r>
              <a:rPr lang="it-IT" sz="1800" i="1" dirty="0"/>
              <a:t>che conta è l’identità (e continuità), nel corso del tempo, della prestazione principale o comunque – nel caso in cui non sia possibile individuare una chiara prevalenza delle diverse prestazioni dedotte in rapporto (tanto più se aventi contenuto tra loro non omogeneo) – </a:t>
            </a:r>
            <a:r>
              <a:rPr lang="it-IT" sz="1800" b="1" i="1" u="sng" dirty="0"/>
              <a:t>che i successivi affidamenti abbiano comunque ad oggetto, in tutto o parte, queste ultime”</a:t>
            </a:r>
            <a:r>
              <a:rPr lang="it-IT" sz="1800" b="1" u="sng" dirty="0"/>
              <a:t> </a:t>
            </a:r>
            <a:r>
              <a:rPr lang="it-IT" sz="1800" dirty="0"/>
              <a:t>(</a:t>
            </a:r>
            <a:r>
              <a:rPr lang="it-IT" sz="1800" dirty="0" smtClean="0"/>
              <a:t>Consiglio </a:t>
            </a:r>
            <a:r>
              <a:rPr lang="it-IT" sz="1800" dirty="0"/>
              <a:t>di Stato, sez. V, 05.03.2019 n. </a:t>
            </a:r>
            <a:r>
              <a:rPr lang="it-IT" sz="1800" dirty="0" smtClean="0"/>
              <a:t>1524)</a:t>
            </a:r>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544642703"/>
      </p:ext>
    </p:extLst>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1" name="Titolo 1"/>
          <p:cNvSpPr>
            <a:spLocks noGrp="1"/>
          </p:cNvSpPr>
          <p:nvPr>
            <p:ph type="title"/>
          </p:nvPr>
        </p:nvSpPr>
        <p:spPr/>
        <p:txBody>
          <a:bodyPr/>
          <a:lstStyle/>
          <a:p>
            <a:endParaRPr lang="it-IT">
              <a:latin typeface="Arial" charset="0"/>
            </a:endParaRPr>
          </a:p>
        </p:txBody>
      </p:sp>
      <p:sp>
        <p:nvSpPr>
          <p:cNvPr id="368642" name="Segnaposto contenuto 2"/>
          <p:cNvSpPr>
            <a:spLocks noGrp="1"/>
          </p:cNvSpPr>
          <p:nvPr>
            <p:ph idx="1"/>
          </p:nvPr>
        </p:nvSpPr>
        <p:spPr/>
        <p:txBody>
          <a:bodyPr/>
          <a:lstStyle/>
          <a:p>
            <a:pPr>
              <a:buFont typeface="Wingdings" charset="0"/>
              <a:buChar char="Ø"/>
            </a:pPr>
            <a:r>
              <a:rPr lang="it-IT" sz="1800" dirty="0">
                <a:latin typeface="Arial" charset="0"/>
              </a:rPr>
              <a:t>La rotazione non si applica invece</a:t>
            </a:r>
          </a:p>
          <a:p>
            <a:pPr>
              <a:buFont typeface="Wingdings" charset="0"/>
              <a:buChar char="Ø"/>
            </a:pPr>
            <a:endParaRPr lang="it-IT" sz="1800" dirty="0">
              <a:latin typeface="Arial" charset="0"/>
            </a:endParaRPr>
          </a:p>
          <a:p>
            <a:pPr>
              <a:buFontTx/>
              <a:buChar char="-"/>
            </a:pPr>
            <a:endParaRPr lang="it-IT" sz="1800" dirty="0">
              <a:latin typeface="Arial" charset="0"/>
            </a:endParaRPr>
          </a:p>
          <a:p>
            <a:pPr>
              <a:buFontTx/>
              <a:buChar char="-"/>
            </a:pPr>
            <a:r>
              <a:rPr lang="it-IT" sz="1800" dirty="0">
                <a:latin typeface="Arial" charset="0"/>
              </a:rPr>
              <a:t>laddove l’affidamento avvenga tramite procedure ordinarie </a:t>
            </a:r>
          </a:p>
          <a:p>
            <a:pPr>
              <a:buFontTx/>
              <a:buChar char="-"/>
            </a:pPr>
            <a:endParaRPr lang="it-IT" sz="1800" dirty="0">
              <a:latin typeface="Arial" charset="0"/>
            </a:endParaRPr>
          </a:p>
          <a:p>
            <a:pPr>
              <a:buFontTx/>
              <a:buChar char="-"/>
            </a:pPr>
            <a:r>
              <a:rPr lang="it-IT" sz="1800" dirty="0">
                <a:latin typeface="Arial" charset="0"/>
              </a:rPr>
              <a:t>ovvero in tutti i casi in cui la stazione appaltante, anche a seguito di indagini di mercato o consultazione di elenchi, non operi alcuna limitazione in ordine al numero di operatori economici tra i quali effettuare la selezione</a:t>
            </a:r>
          </a:p>
          <a:p>
            <a:pPr>
              <a:buFontTx/>
              <a:buChar char="-"/>
            </a:pPr>
            <a:endParaRPr lang="it-IT" sz="1800" b="1" dirty="0">
              <a:latin typeface="Arial" charset="0"/>
            </a:endParaRPr>
          </a:p>
        </p:txBody>
      </p:sp>
      <p:sp>
        <p:nvSpPr>
          <p:cNvPr id="368643"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437192082"/>
      </p:ext>
    </p:extLst>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5" name="Titolo 1"/>
          <p:cNvSpPr>
            <a:spLocks noGrp="1"/>
          </p:cNvSpPr>
          <p:nvPr>
            <p:ph type="title"/>
          </p:nvPr>
        </p:nvSpPr>
        <p:spPr/>
        <p:txBody>
          <a:bodyPr/>
          <a:lstStyle/>
          <a:p>
            <a:endParaRPr lang="it-IT">
              <a:latin typeface="Arial" charset="0"/>
            </a:endParaRPr>
          </a:p>
        </p:txBody>
      </p:sp>
      <p:sp>
        <p:nvSpPr>
          <p:cNvPr id="369666" name="Segnaposto contenuto 2"/>
          <p:cNvSpPr>
            <a:spLocks noGrp="1"/>
          </p:cNvSpPr>
          <p:nvPr>
            <p:ph idx="1"/>
          </p:nvPr>
        </p:nvSpPr>
        <p:spPr/>
        <p:txBody>
          <a:bodyPr/>
          <a:lstStyle/>
          <a:p>
            <a:pPr>
              <a:buFont typeface="Wingdings" charset="0"/>
              <a:buChar char="Ø"/>
            </a:pPr>
            <a:r>
              <a:rPr lang="it-IT" sz="1800" dirty="0">
                <a:latin typeface="Arial" charset="0"/>
              </a:rPr>
              <a:t>Di seguito il punto 3.6. delle Linee Guida</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La rotazione non si applica laddove il nuovo affidamento avvenga tramite procedure ordinarie o comunque aperte al mercato, nelle quali la stazione appaltante, in virtù di regole prestabilite dal Codice dei contratti pubblici ovvero dalla stessa in caso di indagini di mercato o consultazione di elenchi, non operi alcuna limitazione in ordine al numero di operatori economici tra i quali effettuare la selezione</a:t>
            </a:r>
            <a:r>
              <a:rPr lang="it-IT" sz="1800" dirty="0">
                <a:latin typeface="Arial" charset="0"/>
              </a:rPr>
              <a:t>”</a:t>
            </a:r>
            <a:endParaRPr lang="it-IT" dirty="0">
              <a:latin typeface="Arial" charset="0"/>
            </a:endParaRPr>
          </a:p>
        </p:txBody>
      </p:sp>
      <p:sp>
        <p:nvSpPr>
          <p:cNvPr id="369667"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571621586"/>
      </p:ext>
    </p:extLst>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89" name="Titolo 1"/>
          <p:cNvSpPr>
            <a:spLocks noGrp="1"/>
          </p:cNvSpPr>
          <p:nvPr>
            <p:ph type="title"/>
          </p:nvPr>
        </p:nvSpPr>
        <p:spPr/>
        <p:txBody>
          <a:bodyPr/>
          <a:lstStyle/>
          <a:p>
            <a:endParaRPr lang="it-IT">
              <a:latin typeface="Arial" charset="0"/>
            </a:endParaRPr>
          </a:p>
        </p:txBody>
      </p:sp>
      <p:sp>
        <p:nvSpPr>
          <p:cNvPr id="370690" name="Segnaposto contenuto 2"/>
          <p:cNvSpPr>
            <a:spLocks noGrp="1"/>
          </p:cNvSpPr>
          <p:nvPr>
            <p:ph idx="1"/>
          </p:nvPr>
        </p:nvSpPr>
        <p:spPr/>
        <p:txBody>
          <a:bodyPr/>
          <a:lstStyle/>
          <a:p>
            <a:pPr>
              <a:buFont typeface="Wingdings" charset="0"/>
              <a:buChar char="Ø"/>
            </a:pPr>
            <a:r>
              <a:rPr lang="it-IT" sz="1800">
                <a:latin typeface="Arial" charset="0"/>
              </a:rPr>
              <a:t>In ogni caso, proseguono le Linee Guida, l’applicazione del principio di rotazione non può essere aggirata, con riferimento agli affidamenti operati negli ultimi tre anni solari, mediante ricorso a: </a:t>
            </a:r>
          </a:p>
          <a:p>
            <a:pPr>
              <a:buFontTx/>
              <a:buChar char="-"/>
            </a:pPr>
            <a:endParaRPr lang="it-IT" sz="1800">
              <a:latin typeface="Arial" charset="0"/>
            </a:endParaRPr>
          </a:p>
          <a:p>
            <a:pPr>
              <a:buFontTx/>
              <a:buChar char="-"/>
            </a:pPr>
            <a:r>
              <a:rPr lang="it-IT" sz="1800">
                <a:latin typeface="Arial" charset="0"/>
              </a:rPr>
              <a:t>arbitrari frazionamenti delle commesse o delle fasce; </a:t>
            </a:r>
          </a:p>
          <a:p>
            <a:pPr>
              <a:buFontTx/>
              <a:buChar char="-"/>
            </a:pPr>
            <a:r>
              <a:rPr lang="it-IT" sz="1800">
                <a:latin typeface="Arial" charset="0"/>
              </a:rPr>
              <a:t>ingiustificate aggregazioni o strumentali determinazioni del calcolo del valore stimato dell’appalto; </a:t>
            </a:r>
          </a:p>
          <a:p>
            <a:pPr>
              <a:buFontTx/>
              <a:buChar char="-"/>
            </a:pPr>
            <a:r>
              <a:rPr lang="it-IT" sz="1800">
                <a:latin typeface="Arial" charset="0"/>
              </a:rPr>
              <a:t>alternanza sequenziale di affidamenti diretti o di inviti agli stessi operatori economici; </a:t>
            </a:r>
          </a:p>
          <a:p>
            <a:pPr>
              <a:buFontTx/>
              <a:buChar char="-"/>
            </a:pPr>
            <a:r>
              <a:rPr lang="it-IT" sz="1800">
                <a:latin typeface="Arial" charset="0"/>
              </a:rPr>
              <a:t>affidamenti o inviti disposti, senza adeguata giustificazione, ad operatori economici riconducibili a quelli per i quali opera il divieto di invito o affidamento, ad esempio per la sussistenza dei presupposti di cui all’articolo 80, comma 5, lettera m del Codice dei contratti pubblici</a:t>
            </a:r>
          </a:p>
        </p:txBody>
      </p:sp>
      <p:sp>
        <p:nvSpPr>
          <p:cNvPr id="370691"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685550335"/>
      </p:ext>
    </p:extLst>
  </p:cSld>
  <p:clrMapOvr>
    <a:masterClrMapping/>
  </p:clrMapOvr>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3" name="Titolo 1"/>
          <p:cNvSpPr>
            <a:spLocks noGrp="1"/>
          </p:cNvSpPr>
          <p:nvPr>
            <p:ph type="title"/>
          </p:nvPr>
        </p:nvSpPr>
        <p:spPr/>
        <p:txBody>
          <a:bodyPr/>
          <a:lstStyle/>
          <a:p>
            <a:endParaRPr lang="it-IT">
              <a:latin typeface="Arial" charset="0"/>
            </a:endParaRPr>
          </a:p>
        </p:txBody>
      </p:sp>
      <p:sp>
        <p:nvSpPr>
          <p:cNvPr id="371714" name="Segnaposto contenuto 2"/>
          <p:cNvSpPr>
            <a:spLocks noGrp="1"/>
          </p:cNvSpPr>
          <p:nvPr>
            <p:ph idx="1"/>
          </p:nvPr>
        </p:nvSpPr>
        <p:spPr/>
        <p:txBody>
          <a:bodyPr/>
          <a:lstStyle/>
          <a:p>
            <a:pPr algn="ctr">
              <a:buFont typeface="Wingdings" charset="0"/>
              <a:buChar char="Ø"/>
            </a:pPr>
            <a:r>
              <a:rPr lang="it-IT" sz="1800" dirty="0">
                <a:latin typeface="Arial" charset="0"/>
              </a:rPr>
              <a:t>Il Parere del Consiglio di Stato Adunanza della Commissione speciale del 26 gennaio 2018 n. 361</a:t>
            </a:r>
          </a:p>
          <a:p>
            <a:pPr>
              <a:buFont typeface="Wingdings" charset="0"/>
              <a:buChar char="Ø"/>
            </a:pPr>
            <a:endParaRPr lang="it-IT" sz="1800" dirty="0">
              <a:latin typeface="Arial" charset="0"/>
            </a:endParaRPr>
          </a:p>
          <a:p>
            <a:pPr>
              <a:buFont typeface="Wingdings" charset="0"/>
              <a:buChar char="Ø"/>
            </a:pPr>
            <a:r>
              <a:rPr lang="it-IT" sz="1800" dirty="0">
                <a:latin typeface="Arial" charset="0"/>
              </a:rPr>
              <a:t>Con riferimento all’applicazione del principio di rotazione soltanto al precedente affidamento e relativamente alla stessa categoria o settore</a:t>
            </a:r>
          </a:p>
          <a:p>
            <a:pPr>
              <a:buFont typeface="Wingdings" charset="0"/>
              <a:buChar char="Ø"/>
            </a:pPr>
            <a:endParaRPr lang="it-IT" sz="1800" dirty="0">
              <a:latin typeface="Arial" charset="0"/>
            </a:endParaRPr>
          </a:p>
          <a:p>
            <a:pPr>
              <a:buFontTx/>
              <a:buChar char="-"/>
            </a:pPr>
            <a:r>
              <a:rPr lang="it-IT" sz="1800" dirty="0">
                <a:latin typeface="Arial" charset="0"/>
              </a:rPr>
              <a:t>“</a:t>
            </a:r>
            <a:r>
              <a:rPr lang="it-IT" altLang="ja-JP" sz="1800" i="1" dirty="0">
                <a:latin typeface="Arial" charset="0"/>
              </a:rPr>
              <a:t>Si applica il principio di rotazione degli affidamenti e degli inviti, con riferimento all</a:t>
            </a:r>
            <a:r>
              <a:rPr lang="it-IT" sz="1800" i="1" dirty="0">
                <a:latin typeface="Arial" charset="0"/>
              </a:rPr>
              <a:t>’</a:t>
            </a:r>
            <a:r>
              <a:rPr lang="it-IT" altLang="ja-JP" sz="1800" i="1" dirty="0">
                <a:latin typeface="Arial" charset="0"/>
              </a:rPr>
              <a:t>affidamento immediatamente precedente a quello di cui si tratti, nei casi in cui i due affidamenti, quello precedente e quello attuale, abbiano ad oggetto una commessa rientrante nello stesso settore merceologico, ovvero nella stessa categoria di opere, ovvero ancora nello stesso settore di servizi</a:t>
            </a:r>
            <a:r>
              <a:rPr lang="it-IT" sz="1800" i="1" dirty="0">
                <a:latin typeface="Arial" charset="0"/>
              </a:rPr>
              <a:t>”</a:t>
            </a:r>
            <a:r>
              <a:rPr lang="it-IT" altLang="ja-JP" sz="1800" dirty="0">
                <a:latin typeface="Arial" charset="0"/>
              </a:rPr>
              <a:t> (Consiglio di Stato Adunanza della Commissione speciale del 26 gennaio 2018 n. 361)</a:t>
            </a:r>
          </a:p>
          <a:p>
            <a:pPr>
              <a:buFontTx/>
              <a:buChar char="-"/>
            </a:pPr>
            <a:endParaRPr lang="it-IT" sz="1800" i="1" dirty="0">
              <a:latin typeface="Arial" charset="0"/>
            </a:endParaRPr>
          </a:p>
          <a:p>
            <a:pPr>
              <a:buFontTx/>
              <a:buChar char="-"/>
            </a:pPr>
            <a:endParaRPr lang="it-IT" sz="1800" dirty="0">
              <a:latin typeface="Arial" charset="0"/>
            </a:endParaRPr>
          </a:p>
          <a:p>
            <a:pPr>
              <a:buFont typeface="Wingdings" charset="0"/>
              <a:buChar char="Ø"/>
            </a:pPr>
            <a:endParaRPr lang="it-IT" sz="1800" dirty="0">
              <a:latin typeface="Arial" charset="0"/>
            </a:endParaRPr>
          </a:p>
        </p:txBody>
      </p:sp>
      <p:sp>
        <p:nvSpPr>
          <p:cNvPr id="371715" name="Segnaposto piè di pagina 3"/>
          <p:cNvSpPr>
            <a:spLocks noGrp="1"/>
          </p:cNvSpPr>
          <p:nvPr>
            <p:ph type="ftr" sz="quarter" idx="11"/>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u="sng">
                <a:solidFill>
                  <a:schemeClr val="tx1"/>
                </a:solidFill>
                <a:latin typeface="Arial" charset="0"/>
                <a:ea typeface="ＭＳ Ｐゴシック" charset="0"/>
                <a:cs typeface="ＭＳ Ｐゴシック" charset="0"/>
              </a:defRPr>
            </a:lvl1pPr>
            <a:lvl2pPr marL="742950" indent="-285750">
              <a:defRPr sz="2400" u="sng">
                <a:solidFill>
                  <a:schemeClr val="tx1"/>
                </a:solidFill>
                <a:latin typeface="Arial" charset="0"/>
                <a:ea typeface="ＭＳ Ｐゴシック" charset="0"/>
              </a:defRPr>
            </a:lvl2pPr>
            <a:lvl3pPr marL="1143000" indent="-228600">
              <a:defRPr sz="2400" u="sng">
                <a:solidFill>
                  <a:schemeClr val="tx1"/>
                </a:solidFill>
                <a:latin typeface="Arial" charset="0"/>
                <a:ea typeface="ＭＳ Ｐゴシック" charset="0"/>
              </a:defRPr>
            </a:lvl3pPr>
            <a:lvl4pPr marL="1600200" indent="-228600">
              <a:defRPr sz="2400" u="sng">
                <a:solidFill>
                  <a:schemeClr val="tx1"/>
                </a:solidFill>
                <a:latin typeface="Arial" charset="0"/>
                <a:ea typeface="ＭＳ Ｐゴシック" charset="0"/>
              </a:defRPr>
            </a:lvl4pPr>
            <a:lvl5pPr marL="2057400" indent="-22860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algn="r"/>
            <a:r>
              <a:rPr lang="it-IT" sz="1400" u="none"/>
              <a:t>Avv. Francesco Mascia</a:t>
            </a:r>
          </a:p>
        </p:txBody>
      </p:sp>
    </p:spTree>
    <p:extLst>
      <p:ext uri="{BB962C8B-B14F-4D97-AF65-F5344CB8AC3E}">
        <p14:creationId xmlns:p14="http://schemas.microsoft.com/office/powerpoint/2010/main" val="349380176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unti digitali">
  <a:themeElements>
    <a:clrScheme name="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Punti digitali">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unti digitali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Punti digitali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unti digitali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Punti digitali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Punti digitali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Punti digitali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Punti digitali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Punti digitali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50489</TotalTime>
  <Words>26011</Words>
  <Application>Microsoft Macintosh PowerPoint</Application>
  <PresentationFormat>Presentazione su schermo (4:3)</PresentationFormat>
  <Paragraphs>1819</Paragraphs>
  <Slides>283</Slides>
  <Notes>1</Notes>
  <HiddenSlides>0</HiddenSlides>
  <MMClips>0</MMClips>
  <ScaleCrop>false</ScaleCrop>
  <HeadingPairs>
    <vt:vector size="4" baseType="variant">
      <vt:variant>
        <vt:lpstr>Tema</vt:lpstr>
      </vt:variant>
      <vt:variant>
        <vt:i4>1</vt:i4>
      </vt:variant>
      <vt:variant>
        <vt:lpstr>Titoli diapositive</vt:lpstr>
      </vt:variant>
      <vt:variant>
        <vt:i4>283</vt:i4>
      </vt:variant>
    </vt:vector>
  </HeadingPairs>
  <TitlesOfParts>
    <vt:vector size="284" baseType="lpstr">
      <vt:lpstr>Punti digitali</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dc:creator>
  <cp:lastModifiedBy>Francesco Mascia</cp:lastModifiedBy>
  <cp:revision>1303</cp:revision>
  <cp:lastPrinted>1601-01-01T00:00:00Z</cp:lastPrinted>
  <dcterms:created xsi:type="dcterms:W3CDTF">2008-05-25T20:37:39Z</dcterms:created>
  <dcterms:modified xsi:type="dcterms:W3CDTF">2019-10-03T16:37:20Z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