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Lst>
  <p:notesMasterIdLst>
    <p:notesMasterId r:id="rId266"/>
  </p:notesMasterIdLst>
  <p:handoutMasterIdLst>
    <p:handoutMasterId r:id="rId267"/>
  </p:handoutMasterIdLst>
  <p:sldIdLst>
    <p:sldId id="2912" r:id="rId2"/>
    <p:sldId id="2918" r:id="rId3"/>
    <p:sldId id="2919" r:id="rId4"/>
    <p:sldId id="2920" r:id="rId5"/>
    <p:sldId id="3171" r:id="rId6"/>
    <p:sldId id="2921" r:id="rId7"/>
    <p:sldId id="2922" r:id="rId8"/>
    <p:sldId id="2923" r:id="rId9"/>
    <p:sldId id="2924" r:id="rId10"/>
    <p:sldId id="2925" r:id="rId11"/>
    <p:sldId id="2926" r:id="rId12"/>
    <p:sldId id="2927" r:id="rId13"/>
    <p:sldId id="2928" r:id="rId14"/>
    <p:sldId id="2929" r:id="rId15"/>
    <p:sldId id="2930" r:id="rId16"/>
    <p:sldId id="2931" r:id="rId17"/>
    <p:sldId id="2932" r:id="rId18"/>
    <p:sldId id="2933" r:id="rId19"/>
    <p:sldId id="2934" r:id="rId20"/>
    <p:sldId id="2935" r:id="rId21"/>
    <p:sldId id="2936" r:id="rId22"/>
    <p:sldId id="2937" r:id="rId23"/>
    <p:sldId id="2938" r:id="rId24"/>
    <p:sldId id="2939" r:id="rId25"/>
    <p:sldId id="2940" r:id="rId26"/>
    <p:sldId id="2941" r:id="rId27"/>
    <p:sldId id="2942" r:id="rId28"/>
    <p:sldId id="2943" r:id="rId29"/>
    <p:sldId id="2944" r:id="rId30"/>
    <p:sldId id="2945" r:id="rId31"/>
    <p:sldId id="2946" r:id="rId32"/>
    <p:sldId id="2947" r:id="rId33"/>
    <p:sldId id="2948" r:id="rId34"/>
    <p:sldId id="2949" r:id="rId35"/>
    <p:sldId id="2950" r:id="rId36"/>
    <p:sldId id="2951" r:id="rId37"/>
    <p:sldId id="2952" r:id="rId38"/>
    <p:sldId id="2953" r:id="rId39"/>
    <p:sldId id="2954" r:id="rId40"/>
    <p:sldId id="2955" r:id="rId41"/>
    <p:sldId id="3173" r:id="rId42"/>
    <p:sldId id="3172" r:id="rId43"/>
    <p:sldId id="2956" r:id="rId44"/>
    <p:sldId id="2957" r:id="rId45"/>
    <p:sldId id="2958" r:id="rId46"/>
    <p:sldId id="2959" r:id="rId47"/>
    <p:sldId id="2960" r:id="rId48"/>
    <p:sldId id="2961" r:id="rId49"/>
    <p:sldId id="2962" r:id="rId50"/>
    <p:sldId id="2963" r:id="rId51"/>
    <p:sldId id="2964" r:id="rId52"/>
    <p:sldId id="2965" r:id="rId53"/>
    <p:sldId id="2966" r:id="rId54"/>
    <p:sldId id="2967" r:id="rId55"/>
    <p:sldId id="2968" r:id="rId56"/>
    <p:sldId id="2969" r:id="rId57"/>
    <p:sldId id="2970" r:id="rId58"/>
    <p:sldId id="2971" r:id="rId59"/>
    <p:sldId id="2972" r:id="rId60"/>
    <p:sldId id="2973" r:id="rId61"/>
    <p:sldId id="2974" r:id="rId62"/>
    <p:sldId id="2975" r:id="rId63"/>
    <p:sldId id="2976" r:id="rId64"/>
    <p:sldId id="2977" r:id="rId65"/>
    <p:sldId id="2978" r:id="rId66"/>
    <p:sldId id="2979" r:id="rId67"/>
    <p:sldId id="2980" r:id="rId68"/>
    <p:sldId id="2981" r:id="rId69"/>
    <p:sldId id="2982" r:id="rId70"/>
    <p:sldId id="2983" r:id="rId71"/>
    <p:sldId id="2984" r:id="rId72"/>
    <p:sldId id="2985" r:id="rId73"/>
    <p:sldId id="2986" r:id="rId74"/>
    <p:sldId id="2987" r:id="rId75"/>
    <p:sldId id="2988" r:id="rId76"/>
    <p:sldId id="2989" r:id="rId77"/>
    <p:sldId id="2990" r:id="rId78"/>
    <p:sldId id="2991" r:id="rId79"/>
    <p:sldId id="2992" r:id="rId80"/>
    <p:sldId id="2993" r:id="rId81"/>
    <p:sldId id="2994" r:id="rId82"/>
    <p:sldId id="2995" r:id="rId83"/>
    <p:sldId id="3161" r:id="rId84"/>
    <p:sldId id="3162" r:id="rId85"/>
    <p:sldId id="3163" r:id="rId86"/>
    <p:sldId id="3164" r:id="rId87"/>
    <p:sldId id="3167" r:id="rId88"/>
    <p:sldId id="3165" r:id="rId89"/>
    <p:sldId id="3169" r:id="rId90"/>
    <p:sldId id="3168" r:id="rId91"/>
    <p:sldId id="3166" r:id="rId92"/>
    <p:sldId id="3170" r:id="rId93"/>
    <p:sldId id="2996" r:id="rId94"/>
    <p:sldId id="2997" r:id="rId95"/>
    <p:sldId id="2998" r:id="rId96"/>
    <p:sldId id="2999" r:id="rId97"/>
    <p:sldId id="3000" r:id="rId98"/>
    <p:sldId id="3001" r:id="rId99"/>
    <p:sldId id="3002" r:id="rId100"/>
    <p:sldId id="3003" r:id="rId101"/>
    <p:sldId id="3004" r:id="rId102"/>
    <p:sldId id="3005" r:id="rId103"/>
    <p:sldId id="3006" r:id="rId104"/>
    <p:sldId id="3007" r:id="rId105"/>
    <p:sldId id="3008" r:id="rId106"/>
    <p:sldId id="3009" r:id="rId107"/>
    <p:sldId id="3010" r:id="rId108"/>
    <p:sldId id="3011" r:id="rId109"/>
    <p:sldId id="3012" r:id="rId110"/>
    <p:sldId id="3013" r:id="rId111"/>
    <p:sldId id="3014" r:id="rId112"/>
    <p:sldId id="3015" r:id="rId113"/>
    <p:sldId id="3016" r:id="rId114"/>
    <p:sldId id="3017" r:id="rId115"/>
    <p:sldId id="3018" r:id="rId116"/>
    <p:sldId id="3019" r:id="rId117"/>
    <p:sldId id="3020" r:id="rId118"/>
    <p:sldId id="3021" r:id="rId119"/>
    <p:sldId id="3022" r:id="rId120"/>
    <p:sldId id="3023" r:id="rId121"/>
    <p:sldId id="3024" r:id="rId122"/>
    <p:sldId id="3025" r:id="rId123"/>
    <p:sldId id="3026" r:id="rId124"/>
    <p:sldId id="3027" r:id="rId125"/>
    <p:sldId id="3028" r:id="rId126"/>
    <p:sldId id="3174" r:id="rId127"/>
    <p:sldId id="3176" r:id="rId128"/>
    <p:sldId id="3177" r:id="rId129"/>
    <p:sldId id="3178" r:id="rId130"/>
    <p:sldId id="3179" r:id="rId131"/>
    <p:sldId id="3180" r:id="rId132"/>
    <p:sldId id="3181" r:id="rId133"/>
    <p:sldId id="3182" r:id="rId134"/>
    <p:sldId id="3114" r:id="rId135"/>
    <p:sldId id="3115" r:id="rId136"/>
    <p:sldId id="3116" r:id="rId137"/>
    <p:sldId id="3117" r:id="rId138"/>
    <p:sldId id="3118" r:id="rId139"/>
    <p:sldId id="3119" r:id="rId140"/>
    <p:sldId id="3120" r:id="rId141"/>
    <p:sldId id="3121" r:id="rId142"/>
    <p:sldId id="3122" r:id="rId143"/>
    <p:sldId id="3123" r:id="rId144"/>
    <p:sldId id="3124" r:id="rId145"/>
    <p:sldId id="3125" r:id="rId146"/>
    <p:sldId id="3126" r:id="rId147"/>
    <p:sldId id="3127" r:id="rId148"/>
    <p:sldId id="3128" r:id="rId149"/>
    <p:sldId id="3129" r:id="rId150"/>
    <p:sldId id="3130" r:id="rId151"/>
    <p:sldId id="3131" r:id="rId152"/>
    <p:sldId id="3132" r:id="rId153"/>
    <p:sldId id="3133" r:id="rId154"/>
    <p:sldId id="3134" r:id="rId155"/>
    <p:sldId id="3135" r:id="rId156"/>
    <p:sldId id="3136" r:id="rId157"/>
    <p:sldId id="3137" r:id="rId158"/>
    <p:sldId id="3138" r:id="rId159"/>
    <p:sldId id="3139" r:id="rId160"/>
    <p:sldId id="3140" r:id="rId161"/>
    <p:sldId id="3141" r:id="rId162"/>
    <p:sldId id="3029" r:id="rId163"/>
    <p:sldId id="3030" r:id="rId164"/>
    <p:sldId id="3031" r:id="rId165"/>
    <p:sldId id="3032" r:id="rId166"/>
    <p:sldId id="3033" r:id="rId167"/>
    <p:sldId id="3034" r:id="rId168"/>
    <p:sldId id="3035" r:id="rId169"/>
    <p:sldId id="3036" r:id="rId170"/>
    <p:sldId id="3037" r:id="rId171"/>
    <p:sldId id="3038" r:id="rId172"/>
    <p:sldId id="3039" r:id="rId173"/>
    <p:sldId id="3040" r:id="rId174"/>
    <p:sldId id="3041" r:id="rId175"/>
    <p:sldId id="3042" r:id="rId176"/>
    <p:sldId id="3043" r:id="rId177"/>
    <p:sldId id="3044" r:id="rId178"/>
    <p:sldId id="3045" r:id="rId179"/>
    <p:sldId id="3046" r:id="rId180"/>
    <p:sldId id="3047" r:id="rId181"/>
    <p:sldId id="3142" r:id="rId182"/>
    <p:sldId id="3111" r:id="rId183"/>
    <p:sldId id="3112" r:id="rId184"/>
    <p:sldId id="3113" r:id="rId185"/>
    <p:sldId id="3158" r:id="rId186"/>
    <p:sldId id="3159" r:id="rId187"/>
    <p:sldId id="3160" r:id="rId188"/>
    <p:sldId id="3157" r:id="rId189"/>
    <p:sldId id="3143" r:id="rId190"/>
    <p:sldId id="3144" r:id="rId191"/>
    <p:sldId id="3147" r:id="rId192"/>
    <p:sldId id="3145" r:id="rId193"/>
    <p:sldId id="3146" r:id="rId194"/>
    <p:sldId id="3148" r:id="rId195"/>
    <p:sldId id="3149" r:id="rId196"/>
    <p:sldId id="3150" r:id="rId197"/>
    <p:sldId id="3151" r:id="rId198"/>
    <p:sldId id="3152" r:id="rId199"/>
    <p:sldId id="3153" r:id="rId200"/>
    <p:sldId id="3154" r:id="rId201"/>
    <p:sldId id="3156" r:id="rId202"/>
    <p:sldId id="3048" r:id="rId203"/>
    <p:sldId id="3049" r:id="rId204"/>
    <p:sldId id="3050" r:id="rId205"/>
    <p:sldId id="3051" r:id="rId206"/>
    <p:sldId id="3052" r:id="rId207"/>
    <p:sldId id="3053" r:id="rId208"/>
    <p:sldId id="3054" r:id="rId209"/>
    <p:sldId id="3055" r:id="rId210"/>
    <p:sldId id="3056" r:id="rId211"/>
    <p:sldId id="3057" r:id="rId212"/>
    <p:sldId id="3058" r:id="rId213"/>
    <p:sldId id="3059" r:id="rId214"/>
    <p:sldId id="3060" r:id="rId215"/>
    <p:sldId id="3061" r:id="rId216"/>
    <p:sldId id="3062" r:id="rId217"/>
    <p:sldId id="3063" r:id="rId218"/>
    <p:sldId id="3064" r:id="rId219"/>
    <p:sldId id="3065" r:id="rId220"/>
    <p:sldId id="3066" r:id="rId221"/>
    <p:sldId id="3067" r:id="rId222"/>
    <p:sldId id="3068" r:id="rId223"/>
    <p:sldId id="3069" r:id="rId224"/>
    <p:sldId id="3070" r:id="rId225"/>
    <p:sldId id="3071" r:id="rId226"/>
    <p:sldId id="3072" r:id="rId227"/>
    <p:sldId id="3073" r:id="rId228"/>
    <p:sldId id="3074" r:id="rId229"/>
    <p:sldId id="3075" r:id="rId230"/>
    <p:sldId id="3076" r:id="rId231"/>
    <p:sldId id="3077" r:id="rId232"/>
    <p:sldId id="3078" r:id="rId233"/>
    <p:sldId id="3079" r:id="rId234"/>
    <p:sldId id="3080" r:id="rId235"/>
    <p:sldId id="3081" r:id="rId236"/>
    <p:sldId id="3082" r:id="rId237"/>
    <p:sldId id="3083" r:id="rId238"/>
    <p:sldId id="3084" r:id="rId239"/>
    <p:sldId id="3085" r:id="rId240"/>
    <p:sldId id="3086" r:id="rId241"/>
    <p:sldId id="3087" r:id="rId242"/>
    <p:sldId id="3088" r:id="rId243"/>
    <p:sldId id="3089" r:id="rId244"/>
    <p:sldId id="3090" r:id="rId245"/>
    <p:sldId id="3091" r:id="rId246"/>
    <p:sldId id="3092" r:id="rId247"/>
    <p:sldId id="3093" r:id="rId248"/>
    <p:sldId id="3094" r:id="rId249"/>
    <p:sldId id="3095" r:id="rId250"/>
    <p:sldId id="3096" r:id="rId251"/>
    <p:sldId id="3097" r:id="rId252"/>
    <p:sldId id="3098" r:id="rId253"/>
    <p:sldId id="3099" r:id="rId254"/>
    <p:sldId id="3100" r:id="rId255"/>
    <p:sldId id="3101" r:id="rId256"/>
    <p:sldId id="3102" r:id="rId257"/>
    <p:sldId id="3103" r:id="rId258"/>
    <p:sldId id="3104" r:id="rId259"/>
    <p:sldId id="3105" r:id="rId260"/>
    <p:sldId id="3106" r:id="rId261"/>
    <p:sldId id="3107" r:id="rId262"/>
    <p:sldId id="3108" r:id="rId263"/>
    <p:sldId id="3109" r:id="rId264"/>
    <p:sldId id="3110" r:id="rId265"/>
  </p:sldIdLst>
  <p:sldSz cx="9144000" cy="6858000" type="screen4x3"/>
  <p:notesSz cx="6858000" cy="9144000"/>
  <p:defaultTextStyle>
    <a:defPPr>
      <a:defRPr lang="it-IT"/>
    </a:defPPr>
    <a:lvl1pPr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1pPr>
    <a:lvl2pPr marL="4572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2pPr>
    <a:lvl3pPr marL="9144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3pPr>
    <a:lvl4pPr marL="13716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4pPr>
    <a:lvl5pPr marL="1828800" algn="ctr" rtl="0" eaLnBrk="0" fontAlgn="base" hangingPunct="0">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5" d="100"/>
          <a:sy n="85" d="100"/>
        </p:scale>
        <p:origin x="-1552" y="-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2" d="100"/>
          <a:sy n="72" d="100"/>
        </p:scale>
        <p:origin x="-2148"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06" Type="http://schemas.openxmlformats.org/officeDocument/2006/relationships/slide" Target="slides/slide105.xml"/><Relationship Id="rId107" Type="http://schemas.openxmlformats.org/officeDocument/2006/relationships/slide" Target="slides/slide106.xml"/><Relationship Id="rId108" Type="http://schemas.openxmlformats.org/officeDocument/2006/relationships/slide" Target="slides/slide107.xml"/><Relationship Id="rId109" Type="http://schemas.openxmlformats.org/officeDocument/2006/relationships/slide" Target="slides/slide10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70" Type="http://schemas.openxmlformats.org/officeDocument/2006/relationships/slide" Target="slides/slide169.xml"/><Relationship Id="rId171" Type="http://schemas.openxmlformats.org/officeDocument/2006/relationships/slide" Target="slides/slide170.xml"/><Relationship Id="rId172" Type="http://schemas.openxmlformats.org/officeDocument/2006/relationships/slide" Target="slides/slide171.xml"/><Relationship Id="rId173" Type="http://schemas.openxmlformats.org/officeDocument/2006/relationships/slide" Target="slides/slide172.xml"/><Relationship Id="rId174" Type="http://schemas.openxmlformats.org/officeDocument/2006/relationships/slide" Target="slides/slide173.xml"/><Relationship Id="rId175" Type="http://schemas.openxmlformats.org/officeDocument/2006/relationships/slide" Target="slides/slide174.xml"/><Relationship Id="rId176" Type="http://schemas.openxmlformats.org/officeDocument/2006/relationships/slide" Target="slides/slide175.xml"/><Relationship Id="rId177" Type="http://schemas.openxmlformats.org/officeDocument/2006/relationships/slide" Target="slides/slide176.xml"/><Relationship Id="rId178" Type="http://schemas.openxmlformats.org/officeDocument/2006/relationships/slide" Target="slides/slide177.xml"/><Relationship Id="rId179" Type="http://schemas.openxmlformats.org/officeDocument/2006/relationships/slide" Target="slides/slide178.xml"/><Relationship Id="rId260" Type="http://schemas.openxmlformats.org/officeDocument/2006/relationships/slide" Target="slides/slide259.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61" Type="http://schemas.openxmlformats.org/officeDocument/2006/relationships/slide" Target="slides/slide260.xml"/><Relationship Id="rId262" Type="http://schemas.openxmlformats.org/officeDocument/2006/relationships/slide" Target="slides/slide261.xml"/><Relationship Id="rId263" Type="http://schemas.openxmlformats.org/officeDocument/2006/relationships/slide" Target="slides/slide262.xml"/><Relationship Id="rId264" Type="http://schemas.openxmlformats.org/officeDocument/2006/relationships/slide" Target="slides/slide263.xml"/><Relationship Id="rId110" Type="http://schemas.openxmlformats.org/officeDocument/2006/relationships/slide" Target="slides/slide109.xml"/><Relationship Id="rId111" Type="http://schemas.openxmlformats.org/officeDocument/2006/relationships/slide" Target="slides/slide110.xml"/><Relationship Id="rId112" Type="http://schemas.openxmlformats.org/officeDocument/2006/relationships/slide" Target="slides/slide111.xml"/><Relationship Id="rId113" Type="http://schemas.openxmlformats.org/officeDocument/2006/relationships/slide" Target="slides/slide112.xml"/><Relationship Id="rId114" Type="http://schemas.openxmlformats.org/officeDocument/2006/relationships/slide" Target="slides/slide113.xml"/><Relationship Id="rId115" Type="http://schemas.openxmlformats.org/officeDocument/2006/relationships/slide" Target="slides/slide114.xml"/><Relationship Id="rId116" Type="http://schemas.openxmlformats.org/officeDocument/2006/relationships/slide" Target="slides/slide115.xml"/><Relationship Id="rId117" Type="http://schemas.openxmlformats.org/officeDocument/2006/relationships/slide" Target="slides/slide116.xml"/><Relationship Id="rId118" Type="http://schemas.openxmlformats.org/officeDocument/2006/relationships/slide" Target="slides/slide117.xml"/><Relationship Id="rId119" Type="http://schemas.openxmlformats.org/officeDocument/2006/relationships/slide" Target="slides/slide118.xml"/><Relationship Id="rId200" Type="http://schemas.openxmlformats.org/officeDocument/2006/relationships/slide" Target="slides/slide199.xml"/><Relationship Id="rId201" Type="http://schemas.openxmlformats.org/officeDocument/2006/relationships/slide" Target="slides/slide200.xml"/><Relationship Id="rId202" Type="http://schemas.openxmlformats.org/officeDocument/2006/relationships/slide" Target="slides/slide201.xml"/><Relationship Id="rId203" Type="http://schemas.openxmlformats.org/officeDocument/2006/relationships/slide" Target="slides/slide202.xml"/><Relationship Id="rId204" Type="http://schemas.openxmlformats.org/officeDocument/2006/relationships/slide" Target="slides/slide203.xml"/><Relationship Id="rId205" Type="http://schemas.openxmlformats.org/officeDocument/2006/relationships/slide" Target="slides/slide204.xml"/><Relationship Id="rId206" Type="http://schemas.openxmlformats.org/officeDocument/2006/relationships/slide" Target="slides/slide205.xml"/><Relationship Id="rId207" Type="http://schemas.openxmlformats.org/officeDocument/2006/relationships/slide" Target="slides/slide206.xml"/><Relationship Id="rId208" Type="http://schemas.openxmlformats.org/officeDocument/2006/relationships/slide" Target="slides/slide207.xml"/><Relationship Id="rId209" Type="http://schemas.openxmlformats.org/officeDocument/2006/relationships/slide" Target="slides/slide208.xml"/><Relationship Id="rId265" Type="http://schemas.openxmlformats.org/officeDocument/2006/relationships/slide" Target="slides/slide264.xml"/><Relationship Id="rId266" Type="http://schemas.openxmlformats.org/officeDocument/2006/relationships/notesMaster" Target="notesMasters/notesMaster1.xml"/><Relationship Id="rId267" Type="http://schemas.openxmlformats.org/officeDocument/2006/relationships/handoutMaster" Target="handoutMasters/handoutMaster1.xml"/><Relationship Id="rId268" Type="http://schemas.openxmlformats.org/officeDocument/2006/relationships/printerSettings" Target="printerSettings/printerSettings1.bin"/><Relationship Id="rId26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 Id="rId180" Type="http://schemas.openxmlformats.org/officeDocument/2006/relationships/slide" Target="slides/slide179.xml"/><Relationship Id="rId181" Type="http://schemas.openxmlformats.org/officeDocument/2006/relationships/slide" Target="slides/slide180.xml"/><Relationship Id="rId182" Type="http://schemas.openxmlformats.org/officeDocument/2006/relationships/slide" Target="slides/slide181.xml"/><Relationship Id="rId183" Type="http://schemas.openxmlformats.org/officeDocument/2006/relationships/slide" Target="slides/slide182.xml"/><Relationship Id="rId184" Type="http://schemas.openxmlformats.org/officeDocument/2006/relationships/slide" Target="slides/slide183.xml"/><Relationship Id="rId185" Type="http://schemas.openxmlformats.org/officeDocument/2006/relationships/slide" Target="slides/slide184.xml"/><Relationship Id="rId186" Type="http://schemas.openxmlformats.org/officeDocument/2006/relationships/slide" Target="slides/slide185.xml"/><Relationship Id="rId187" Type="http://schemas.openxmlformats.org/officeDocument/2006/relationships/slide" Target="slides/slide186.xml"/><Relationship Id="rId188" Type="http://schemas.openxmlformats.org/officeDocument/2006/relationships/slide" Target="slides/slide187.xml"/><Relationship Id="rId189" Type="http://schemas.openxmlformats.org/officeDocument/2006/relationships/slide" Target="slides/slide188.xml"/><Relationship Id="rId270"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271" Type="http://schemas.openxmlformats.org/officeDocument/2006/relationships/theme" Target="theme/theme1.xml"/><Relationship Id="rId272" Type="http://schemas.openxmlformats.org/officeDocument/2006/relationships/tableStyles" Target="tableStyles.xml"/><Relationship Id="rId120" Type="http://schemas.openxmlformats.org/officeDocument/2006/relationships/slide" Target="slides/slide119.xml"/><Relationship Id="rId121" Type="http://schemas.openxmlformats.org/officeDocument/2006/relationships/slide" Target="slides/slide120.xml"/><Relationship Id="rId122" Type="http://schemas.openxmlformats.org/officeDocument/2006/relationships/slide" Target="slides/slide121.xml"/><Relationship Id="rId123" Type="http://schemas.openxmlformats.org/officeDocument/2006/relationships/slide" Target="slides/slide122.xml"/><Relationship Id="rId124" Type="http://schemas.openxmlformats.org/officeDocument/2006/relationships/slide" Target="slides/slide123.xml"/><Relationship Id="rId125" Type="http://schemas.openxmlformats.org/officeDocument/2006/relationships/slide" Target="slides/slide124.xml"/><Relationship Id="rId126" Type="http://schemas.openxmlformats.org/officeDocument/2006/relationships/slide" Target="slides/slide125.xml"/><Relationship Id="rId127" Type="http://schemas.openxmlformats.org/officeDocument/2006/relationships/slide" Target="slides/slide126.xml"/><Relationship Id="rId128" Type="http://schemas.openxmlformats.org/officeDocument/2006/relationships/slide" Target="slides/slide127.xml"/><Relationship Id="rId129" Type="http://schemas.openxmlformats.org/officeDocument/2006/relationships/slide" Target="slides/slide128.xml"/><Relationship Id="rId210" Type="http://schemas.openxmlformats.org/officeDocument/2006/relationships/slide" Target="slides/slide209.xml"/><Relationship Id="rId211" Type="http://schemas.openxmlformats.org/officeDocument/2006/relationships/slide" Target="slides/slide210.xml"/><Relationship Id="rId212" Type="http://schemas.openxmlformats.org/officeDocument/2006/relationships/slide" Target="slides/slide211.xml"/><Relationship Id="rId213" Type="http://schemas.openxmlformats.org/officeDocument/2006/relationships/slide" Target="slides/slide212.xml"/><Relationship Id="rId214" Type="http://schemas.openxmlformats.org/officeDocument/2006/relationships/slide" Target="slides/slide213.xml"/><Relationship Id="rId215" Type="http://schemas.openxmlformats.org/officeDocument/2006/relationships/slide" Target="slides/slide214.xml"/><Relationship Id="rId216" Type="http://schemas.openxmlformats.org/officeDocument/2006/relationships/slide" Target="slides/slide215.xml"/><Relationship Id="rId217" Type="http://schemas.openxmlformats.org/officeDocument/2006/relationships/slide" Target="slides/slide216.xml"/><Relationship Id="rId218" Type="http://schemas.openxmlformats.org/officeDocument/2006/relationships/slide" Target="slides/slide217.xml"/><Relationship Id="rId219" Type="http://schemas.openxmlformats.org/officeDocument/2006/relationships/slide" Target="slides/slide21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90" Type="http://schemas.openxmlformats.org/officeDocument/2006/relationships/slide" Target="slides/slide189.xml"/><Relationship Id="rId191" Type="http://schemas.openxmlformats.org/officeDocument/2006/relationships/slide" Target="slides/slide190.xml"/><Relationship Id="rId192" Type="http://schemas.openxmlformats.org/officeDocument/2006/relationships/slide" Target="slides/slide191.xml"/><Relationship Id="rId193" Type="http://schemas.openxmlformats.org/officeDocument/2006/relationships/slide" Target="slides/slide192.xml"/><Relationship Id="rId194" Type="http://schemas.openxmlformats.org/officeDocument/2006/relationships/slide" Target="slides/slide193.xml"/><Relationship Id="rId195" Type="http://schemas.openxmlformats.org/officeDocument/2006/relationships/slide" Target="slides/slide194.xml"/><Relationship Id="rId196" Type="http://schemas.openxmlformats.org/officeDocument/2006/relationships/slide" Target="slides/slide195.xml"/><Relationship Id="rId197" Type="http://schemas.openxmlformats.org/officeDocument/2006/relationships/slide" Target="slides/slide196.xml"/><Relationship Id="rId198" Type="http://schemas.openxmlformats.org/officeDocument/2006/relationships/slide" Target="slides/slide197.xml"/><Relationship Id="rId199" Type="http://schemas.openxmlformats.org/officeDocument/2006/relationships/slide" Target="slides/slide19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130" Type="http://schemas.openxmlformats.org/officeDocument/2006/relationships/slide" Target="slides/slide129.xml"/><Relationship Id="rId131" Type="http://schemas.openxmlformats.org/officeDocument/2006/relationships/slide" Target="slides/slide130.xml"/><Relationship Id="rId132" Type="http://schemas.openxmlformats.org/officeDocument/2006/relationships/slide" Target="slides/slide131.xml"/><Relationship Id="rId133" Type="http://schemas.openxmlformats.org/officeDocument/2006/relationships/slide" Target="slides/slide132.xml"/><Relationship Id="rId220" Type="http://schemas.openxmlformats.org/officeDocument/2006/relationships/slide" Target="slides/slide219.xml"/><Relationship Id="rId221" Type="http://schemas.openxmlformats.org/officeDocument/2006/relationships/slide" Target="slides/slide220.xml"/><Relationship Id="rId222" Type="http://schemas.openxmlformats.org/officeDocument/2006/relationships/slide" Target="slides/slide221.xml"/><Relationship Id="rId223" Type="http://schemas.openxmlformats.org/officeDocument/2006/relationships/slide" Target="slides/slide222.xml"/><Relationship Id="rId224" Type="http://schemas.openxmlformats.org/officeDocument/2006/relationships/slide" Target="slides/slide223.xml"/><Relationship Id="rId225" Type="http://schemas.openxmlformats.org/officeDocument/2006/relationships/slide" Target="slides/slide224.xml"/><Relationship Id="rId226" Type="http://schemas.openxmlformats.org/officeDocument/2006/relationships/slide" Target="slides/slide225.xml"/><Relationship Id="rId227" Type="http://schemas.openxmlformats.org/officeDocument/2006/relationships/slide" Target="slides/slide226.xml"/><Relationship Id="rId228" Type="http://schemas.openxmlformats.org/officeDocument/2006/relationships/slide" Target="slides/slide227.xml"/><Relationship Id="rId229" Type="http://schemas.openxmlformats.org/officeDocument/2006/relationships/slide" Target="slides/slide228.xml"/><Relationship Id="rId134" Type="http://schemas.openxmlformats.org/officeDocument/2006/relationships/slide" Target="slides/slide133.xml"/><Relationship Id="rId135" Type="http://schemas.openxmlformats.org/officeDocument/2006/relationships/slide" Target="slides/slide134.xml"/><Relationship Id="rId136" Type="http://schemas.openxmlformats.org/officeDocument/2006/relationships/slide" Target="slides/slide135.xml"/><Relationship Id="rId137" Type="http://schemas.openxmlformats.org/officeDocument/2006/relationships/slide" Target="slides/slide136.xml"/><Relationship Id="rId138" Type="http://schemas.openxmlformats.org/officeDocument/2006/relationships/slide" Target="slides/slide137.xml"/><Relationship Id="rId139" Type="http://schemas.openxmlformats.org/officeDocument/2006/relationships/slide" Target="slides/slide1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40" Type="http://schemas.openxmlformats.org/officeDocument/2006/relationships/slide" Target="slides/slide139.xml"/><Relationship Id="rId141" Type="http://schemas.openxmlformats.org/officeDocument/2006/relationships/slide" Target="slides/slide140.xml"/><Relationship Id="rId142" Type="http://schemas.openxmlformats.org/officeDocument/2006/relationships/slide" Target="slides/slide141.xml"/><Relationship Id="rId143" Type="http://schemas.openxmlformats.org/officeDocument/2006/relationships/slide" Target="slides/slide142.xml"/><Relationship Id="rId144" Type="http://schemas.openxmlformats.org/officeDocument/2006/relationships/slide" Target="slides/slide143.xml"/><Relationship Id="rId145" Type="http://schemas.openxmlformats.org/officeDocument/2006/relationships/slide" Target="slides/slide144.xml"/><Relationship Id="rId146" Type="http://schemas.openxmlformats.org/officeDocument/2006/relationships/slide" Target="slides/slide145.xml"/><Relationship Id="rId147" Type="http://schemas.openxmlformats.org/officeDocument/2006/relationships/slide" Target="slides/slide146.xml"/><Relationship Id="rId148" Type="http://schemas.openxmlformats.org/officeDocument/2006/relationships/slide" Target="slides/slide147.xml"/><Relationship Id="rId149" Type="http://schemas.openxmlformats.org/officeDocument/2006/relationships/slide" Target="slides/slide148.xml"/><Relationship Id="rId230" Type="http://schemas.openxmlformats.org/officeDocument/2006/relationships/slide" Target="slides/slide229.xml"/><Relationship Id="rId231" Type="http://schemas.openxmlformats.org/officeDocument/2006/relationships/slide" Target="slides/slide230.xml"/><Relationship Id="rId232" Type="http://schemas.openxmlformats.org/officeDocument/2006/relationships/slide" Target="slides/slide231.xml"/><Relationship Id="rId233" Type="http://schemas.openxmlformats.org/officeDocument/2006/relationships/slide" Target="slides/slide232.xml"/><Relationship Id="rId234" Type="http://schemas.openxmlformats.org/officeDocument/2006/relationships/slide" Target="slides/slide233.xml"/><Relationship Id="rId235" Type="http://schemas.openxmlformats.org/officeDocument/2006/relationships/slide" Target="slides/slide234.xml"/><Relationship Id="rId236" Type="http://schemas.openxmlformats.org/officeDocument/2006/relationships/slide" Target="slides/slide235.xml"/><Relationship Id="rId237" Type="http://schemas.openxmlformats.org/officeDocument/2006/relationships/slide" Target="slides/slide236.xml"/><Relationship Id="rId238" Type="http://schemas.openxmlformats.org/officeDocument/2006/relationships/slide" Target="slides/slide237.xml"/><Relationship Id="rId239" Type="http://schemas.openxmlformats.org/officeDocument/2006/relationships/slide" Target="slides/slide2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150" Type="http://schemas.openxmlformats.org/officeDocument/2006/relationships/slide" Target="slides/slide149.xml"/><Relationship Id="rId151" Type="http://schemas.openxmlformats.org/officeDocument/2006/relationships/slide" Target="slides/slide150.xml"/><Relationship Id="rId152" Type="http://schemas.openxmlformats.org/officeDocument/2006/relationships/slide" Target="slides/slide151.xml"/><Relationship Id="rId153" Type="http://schemas.openxmlformats.org/officeDocument/2006/relationships/slide" Target="slides/slide152.xml"/><Relationship Id="rId154" Type="http://schemas.openxmlformats.org/officeDocument/2006/relationships/slide" Target="slides/slide153.xml"/><Relationship Id="rId155" Type="http://schemas.openxmlformats.org/officeDocument/2006/relationships/slide" Target="slides/slide154.xml"/><Relationship Id="rId156" Type="http://schemas.openxmlformats.org/officeDocument/2006/relationships/slide" Target="slides/slide155.xml"/><Relationship Id="rId157" Type="http://schemas.openxmlformats.org/officeDocument/2006/relationships/slide" Target="slides/slide156.xml"/><Relationship Id="rId158" Type="http://schemas.openxmlformats.org/officeDocument/2006/relationships/slide" Target="slides/slide157.xml"/><Relationship Id="rId159" Type="http://schemas.openxmlformats.org/officeDocument/2006/relationships/slide" Target="slides/slide158.xml"/><Relationship Id="rId240" Type="http://schemas.openxmlformats.org/officeDocument/2006/relationships/slide" Target="slides/slide239.xml"/><Relationship Id="rId241" Type="http://schemas.openxmlformats.org/officeDocument/2006/relationships/slide" Target="slides/slide240.xml"/><Relationship Id="rId242" Type="http://schemas.openxmlformats.org/officeDocument/2006/relationships/slide" Target="slides/slide241.xml"/><Relationship Id="rId243" Type="http://schemas.openxmlformats.org/officeDocument/2006/relationships/slide" Target="slides/slide242.xml"/><Relationship Id="rId244" Type="http://schemas.openxmlformats.org/officeDocument/2006/relationships/slide" Target="slides/slide243.xml"/><Relationship Id="rId245" Type="http://schemas.openxmlformats.org/officeDocument/2006/relationships/slide" Target="slides/slide244.xml"/><Relationship Id="rId246" Type="http://schemas.openxmlformats.org/officeDocument/2006/relationships/slide" Target="slides/slide245.xml"/><Relationship Id="rId247" Type="http://schemas.openxmlformats.org/officeDocument/2006/relationships/slide" Target="slides/slide246.xml"/><Relationship Id="rId248" Type="http://schemas.openxmlformats.org/officeDocument/2006/relationships/slide" Target="slides/slide247.xml"/><Relationship Id="rId249" Type="http://schemas.openxmlformats.org/officeDocument/2006/relationships/slide" Target="slides/slide2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60" Type="http://schemas.openxmlformats.org/officeDocument/2006/relationships/slide" Target="slides/slide159.xml"/><Relationship Id="rId161" Type="http://schemas.openxmlformats.org/officeDocument/2006/relationships/slide" Target="slides/slide160.xml"/><Relationship Id="rId162" Type="http://schemas.openxmlformats.org/officeDocument/2006/relationships/slide" Target="slides/slide161.xml"/><Relationship Id="rId163" Type="http://schemas.openxmlformats.org/officeDocument/2006/relationships/slide" Target="slides/slide162.xml"/><Relationship Id="rId164" Type="http://schemas.openxmlformats.org/officeDocument/2006/relationships/slide" Target="slides/slide163.xml"/><Relationship Id="rId165" Type="http://schemas.openxmlformats.org/officeDocument/2006/relationships/slide" Target="slides/slide164.xml"/><Relationship Id="rId166" Type="http://schemas.openxmlformats.org/officeDocument/2006/relationships/slide" Target="slides/slide165.xml"/><Relationship Id="rId167" Type="http://schemas.openxmlformats.org/officeDocument/2006/relationships/slide" Target="slides/slide166.xml"/><Relationship Id="rId168" Type="http://schemas.openxmlformats.org/officeDocument/2006/relationships/slide" Target="slides/slide167.xml"/><Relationship Id="rId169" Type="http://schemas.openxmlformats.org/officeDocument/2006/relationships/slide" Target="slides/slide168.xml"/><Relationship Id="rId250" Type="http://schemas.openxmlformats.org/officeDocument/2006/relationships/slide" Target="slides/slide249.xml"/><Relationship Id="rId251" Type="http://schemas.openxmlformats.org/officeDocument/2006/relationships/slide" Target="slides/slide250.xml"/><Relationship Id="rId252" Type="http://schemas.openxmlformats.org/officeDocument/2006/relationships/slide" Target="slides/slide251.xml"/><Relationship Id="rId253" Type="http://schemas.openxmlformats.org/officeDocument/2006/relationships/slide" Target="slides/slide252.xml"/><Relationship Id="rId254" Type="http://schemas.openxmlformats.org/officeDocument/2006/relationships/slide" Target="slides/slide253.xml"/><Relationship Id="rId255" Type="http://schemas.openxmlformats.org/officeDocument/2006/relationships/slide" Target="slides/slide254.xml"/><Relationship Id="rId256" Type="http://schemas.openxmlformats.org/officeDocument/2006/relationships/slide" Target="slides/slide255.xml"/><Relationship Id="rId257" Type="http://schemas.openxmlformats.org/officeDocument/2006/relationships/slide" Target="slides/slide256.xml"/><Relationship Id="rId258" Type="http://schemas.openxmlformats.org/officeDocument/2006/relationships/slide" Target="slides/slide257.xml"/><Relationship Id="rId259" Type="http://schemas.openxmlformats.org/officeDocument/2006/relationships/slide" Target="slides/slide258.xml"/><Relationship Id="rId100" Type="http://schemas.openxmlformats.org/officeDocument/2006/relationships/slide" Target="slides/slide99.xml"/><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49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a:ea typeface="+mn-ea"/>
                <a:cs typeface="Arial" charset="0"/>
              </a:defRPr>
            </a:lvl1pPr>
          </a:lstStyle>
          <a:p>
            <a:pPr>
              <a:defRPr/>
            </a:pPr>
            <a:endParaRPr lang="it-IT"/>
          </a:p>
        </p:txBody>
      </p:sp>
      <p:sp>
        <p:nvSpPr>
          <p:cNvPr id="7649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ea typeface="+mn-ea"/>
                <a:cs typeface="Arial" charset="0"/>
              </a:defRPr>
            </a:lvl1pPr>
          </a:lstStyle>
          <a:p>
            <a:pPr>
              <a:defRPr/>
            </a:pPr>
            <a:endParaRPr lang="it-IT"/>
          </a:p>
        </p:txBody>
      </p:sp>
      <p:sp>
        <p:nvSpPr>
          <p:cNvPr id="7649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ea typeface="+mn-ea"/>
                <a:cs typeface="Arial" charset="0"/>
              </a:defRPr>
            </a:lvl1pPr>
          </a:lstStyle>
          <a:p>
            <a:pPr>
              <a:defRPr/>
            </a:pPr>
            <a:endParaRPr lang="it-IT"/>
          </a:p>
        </p:txBody>
      </p:sp>
      <p:sp>
        <p:nvSpPr>
          <p:cNvPr id="7649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cs typeface="Arial" charset="0"/>
              </a:defRPr>
            </a:lvl1pPr>
          </a:lstStyle>
          <a:p>
            <a:pPr>
              <a:defRPr/>
            </a:pPr>
            <a:fld id="{F24EEB7E-9654-EB48-8CF8-D6D05ED48E7A}" type="slidenum">
              <a:rPr lang="it-IT"/>
              <a:pPr>
                <a:defRPr/>
              </a:pPr>
              <a:t>‹n.›</a:t>
            </a:fld>
            <a:endParaRPr lang="it-IT"/>
          </a:p>
        </p:txBody>
      </p:sp>
    </p:spTree>
    <p:extLst>
      <p:ext uri="{BB962C8B-B14F-4D97-AF65-F5344CB8AC3E}">
        <p14:creationId xmlns:p14="http://schemas.microsoft.com/office/powerpoint/2010/main" val="661197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97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ea typeface="+mn-ea"/>
                <a:cs typeface="Arial" charset="0"/>
              </a:defRPr>
            </a:lvl1pPr>
          </a:lstStyle>
          <a:p>
            <a:pPr>
              <a:defRPr/>
            </a:pPr>
            <a:endParaRPr lang="it-IT"/>
          </a:p>
        </p:txBody>
      </p:sp>
      <p:sp>
        <p:nvSpPr>
          <p:cNvPr id="2897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cs typeface="Arial" charset="0"/>
              </a:defRPr>
            </a:lvl1pPr>
          </a:lstStyle>
          <a:p>
            <a:pPr>
              <a:defRPr/>
            </a:pPr>
            <a:fld id="{66FBE490-D8A4-B649-92FF-34FB9D38BD95}" type="datetimeFigureOut">
              <a:rPr lang="it-IT"/>
              <a:pPr>
                <a:defRPr/>
              </a:pPr>
              <a:t>02/10/17</a:t>
            </a:fld>
            <a:endParaRPr lang="it-IT"/>
          </a:p>
        </p:txBody>
      </p:sp>
      <p:sp>
        <p:nvSpPr>
          <p:cNvPr id="3758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2897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2897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ea typeface="+mn-ea"/>
                <a:cs typeface="Arial" charset="0"/>
              </a:defRPr>
            </a:lvl1pPr>
          </a:lstStyle>
          <a:p>
            <a:pPr>
              <a:defRPr/>
            </a:pPr>
            <a:endParaRPr lang="it-IT"/>
          </a:p>
        </p:txBody>
      </p:sp>
      <p:sp>
        <p:nvSpPr>
          <p:cNvPr id="2897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cs typeface="Arial" charset="0"/>
              </a:defRPr>
            </a:lvl1pPr>
          </a:lstStyle>
          <a:p>
            <a:pPr>
              <a:defRPr/>
            </a:pPr>
            <a:fld id="{C68A1DB7-2B27-AA44-ACA6-F80B7B7FE48D}" type="slidenum">
              <a:rPr lang="it-IT"/>
              <a:pPr>
                <a:defRPr/>
              </a:pPr>
              <a:t>‹n.›</a:t>
            </a:fld>
            <a:endParaRPr lang="it-IT"/>
          </a:p>
        </p:txBody>
      </p:sp>
    </p:spTree>
    <p:extLst>
      <p:ext uri="{BB962C8B-B14F-4D97-AF65-F5344CB8AC3E}">
        <p14:creationId xmlns:p14="http://schemas.microsoft.com/office/powerpoint/2010/main" val="34869742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gradFill rotWithShape="0">
          <a:gsLst>
            <a:gs pos="0">
              <a:schemeClr val="bg1"/>
            </a:gs>
            <a:gs pos="100000">
              <a:srgbClr val="32324A"/>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a typeface="+mn-ea"/>
                <a:cs typeface="Arial" charset="0"/>
              </a:endParaRPr>
            </a:p>
          </p:txBody>
        </p:sp>
        <p:sp>
          <p:nvSpPr>
            <p:cNvPr id="20" name="Rectangle 18"/>
            <p:cNvSpPr>
              <a:spLocks noChangeArrowheads="1"/>
            </p:cNvSpPr>
            <p:nvPr userDrawn="1"/>
          </p:nvSpPr>
          <p:spPr bwMode="hidden">
            <a:xfrm rot="39991575" flipH="1" flipV="1">
              <a:off x="5406"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a typeface="+mn-ea"/>
                <a:cs typeface="Arial" charset="0"/>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eaLnBrk="1" hangingPunct="1">
                <a:defRPr/>
              </a:pPr>
              <a:endParaRPr lang="it-IT">
                <a:ea typeface="+mn-ea"/>
                <a:cs typeface="Arial" charset="0"/>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eaLnBrk="1" hangingPunct="1">
                <a:defRPr/>
              </a:pPr>
              <a:endParaRPr lang="it-IT">
                <a:ea typeface="+mn-ea"/>
                <a:cs typeface="Arial" charset="0"/>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eaLnBrk="1" hangingPunct="1">
                <a:defRPr/>
              </a:pPr>
              <a:endParaRPr lang="it-IT">
                <a:ea typeface="+mn-ea"/>
                <a:cs typeface="Arial" charset="0"/>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grpSp>
      <p:sp>
        <p:nvSpPr>
          <p:cNvPr id="253146" name="Rectangle 218"/>
          <p:cNvSpPr>
            <a:spLocks noGrp="1" noChangeArrowheads="1"/>
          </p:cNvSpPr>
          <p:nvPr>
            <p:ph type="ctrTitle" sz="quarter"/>
          </p:nvPr>
        </p:nvSpPr>
        <p:spPr>
          <a:xfrm>
            <a:off x="685800" y="1844675"/>
            <a:ext cx="7772400" cy="1736725"/>
          </a:xfrm>
        </p:spPr>
        <p:txBody>
          <a:bodyPr anchor="b" anchorCtr="1"/>
          <a:lstStyle>
            <a:lvl1pPr>
              <a:defRPr/>
            </a:lvl1pPr>
          </a:lstStyle>
          <a:p>
            <a:r>
              <a:rPr lang="it-IT"/>
              <a:t>Fare clic per modificare lo stile del titolo</a:t>
            </a:r>
          </a:p>
        </p:txBody>
      </p:sp>
      <p:sp>
        <p:nvSpPr>
          <p:cNvPr id="253147"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220" name="Rectangle 220"/>
          <p:cNvSpPr>
            <a:spLocks noGrp="1" noChangeArrowheads="1"/>
          </p:cNvSpPr>
          <p:nvPr>
            <p:ph type="dt" sz="quarter" idx="10"/>
          </p:nvPr>
        </p:nvSpPr>
        <p:spPr/>
        <p:txBody>
          <a:bodyPr/>
          <a:lstStyle>
            <a:lvl1pPr>
              <a:defRPr/>
            </a:lvl1pPr>
          </a:lstStyle>
          <a:p>
            <a:pPr>
              <a:defRPr/>
            </a:pPr>
            <a:fld id="{B13F1FC4-7842-2C43-A51F-B9518FDE2A1D}" type="datetime1">
              <a:rPr lang="it-IT"/>
              <a:pPr>
                <a:defRPr/>
              </a:pPr>
              <a:t>02/10/17</a:t>
            </a:fld>
            <a:endParaRPr lang="it-IT"/>
          </a:p>
        </p:txBody>
      </p:sp>
      <p:sp>
        <p:nvSpPr>
          <p:cNvPr id="221" name="Rectangle 221"/>
          <p:cNvSpPr>
            <a:spLocks noGrp="1" noChangeArrowheads="1"/>
          </p:cNvSpPr>
          <p:nvPr>
            <p:ph type="ftr" sz="quarter" idx="11"/>
          </p:nvPr>
        </p:nvSpPr>
        <p:spPr>
          <a:xfrm>
            <a:off x="3124200" y="6248400"/>
            <a:ext cx="2895600" cy="457200"/>
          </a:xfrm>
        </p:spPr>
        <p:txBody>
          <a:bodyPr/>
          <a:lstStyle>
            <a:lvl1pPr>
              <a:defRPr/>
            </a:lvl1pPr>
          </a:lstStyle>
          <a:p>
            <a:pPr>
              <a:defRPr/>
            </a:pPr>
            <a:r>
              <a:rPr lang="it-IT"/>
              <a:t>Avv. Francesco Mascia</a:t>
            </a:r>
          </a:p>
        </p:txBody>
      </p:sp>
      <p:sp>
        <p:nvSpPr>
          <p:cNvPr id="222" name="Rectangle 222"/>
          <p:cNvSpPr>
            <a:spLocks noGrp="1" noChangeArrowheads="1"/>
          </p:cNvSpPr>
          <p:nvPr>
            <p:ph type="sldNum" sz="quarter" idx="12"/>
          </p:nvPr>
        </p:nvSpPr>
        <p:spPr/>
        <p:txBody>
          <a:bodyPr/>
          <a:lstStyle>
            <a:lvl1pPr>
              <a:defRPr/>
            </a:lvl1pPr>
          </a:lstStyle>
          <a:p>
            <a:pPr>
              <a:defRPr/>
            </a:pPr>
            <a:fld id="{C724B348-1526-8A4F-9A90-ACDCAE38A9AB}" type="slidenum">
              <a:rPr lang="it-IT"/>
              <a:pPr>
                <a:defRPr/>
              </a:pPr>
              <a:t>‹n.›</a:t>
            </a:fld>
            <a:endParaRPr lang="it-IT"/>
          </a:p>
        </p:txBody>
      </p:sp>
    </p:spTree>
    <p:extLst>
      <p:ext uri="{BB962C8B-B14F-4D97-AF65-F5344CB8AC3E}">
        <p14:creationId xmlns:p14="http://schemas.microsoft.com/office/powerpoint/2010/main" val="2011309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FE9DE4D6-4EAD-5D4A-AC80-D83B6B31E180}"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F7F847BC-80B1-DA4E-8B83-4C03D969FB69}" type="datetime1">
              <a:rPr lang="it-IT"/>
              <a:pPr>
                <a:defRPr/>
              </a:pPr>
              <a:t>02/10/17</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2694066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946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9462"/>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15ED47B9-94A3-5A49-ABCD-302B1AA46E9B}"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0FA6DDFF-F54A-9B47-B71C-2A712FCFDBE5}" type="datetime1">
              <a:rPr lang="it-IT"/>
              <a:pPr>
                <a:defRPr/>
              </a:pPr>
              <a:t>02/10/17</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3497843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AB5BC25D-184E-124F-87A6-504655CB4497}"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CCCEB3E5-5712-2E49-B9EB-835AE2D60A11}" type="datetime1">
              <a:rPr lang="it-IT"/>
              <a:pPr>
                <a:defRPr/>
              </a:pPr>
              <a:t>02/10/17</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4139304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218"/>
          <p:cNvSpPr>
            <a:spLocks noGrp="1" noChangeArrowheads="1"/>
          </p:cNvSpPr>
          <p:nvPr>
            <p:ph type="sldNum" sz="quarter" idx="10"/>
          </p:nvPr>
        </p:nvSpPr>
        <p:spPr>
          <a:ln/>
        </p:spPr>
        <p:txBody>
          <a:bodyPr/>
          <a:lstStyle>
            <a:lvl1pPr>
              <a:defRPr/>
            </a:lvl1pPr>
          </a:lstStyle>
          <a:p>
            <a:pPr>
              <a:defRPr/>
            </a:pPr>
            <a:fld id="{AE82FE9A-443E-AE42-B579-ECFA3010288B}"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87D89491-11B1-5642-AE61-4FA2BF5D3DDD}" type="datetime1">
              <a:rPr lang="it-IT"/>
              <a:pPr>
                <a:defRPr/>
              </a:pPr>
              <a:t>02/10/17</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42117044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218"/>
          <p:cNvSpPr>
            <a:spLocks noGrp="1" noChangeArrowheads="1"/>
          </p:cNvSpPr>
          <p:nvPr>
            <p:ph type="sldNum" sz="quarter" idx="10"/>
          </p:nvPr>
        </p:nvSpPr>
        <p:spPr>
          <a:ln/>
        </p:spPr>
        <p:txBody>
          <a:bodyPr/>
          <a:lstStyle>
            <a:lvl1pPr>
              <a:defRPr/>
            </a:lvl1pPr>
          </a:lstStyle>
          <a:p>
            <a:pPr>
              <a:defRPr/>
            </a:pPr>
            <a:fld id="{5CDD125C-86EE-2348-9EF7-78DCFD0BC9B2}" type="slidenum">
              <a:rPr lang="it-IT"/>
              <a:pPr>
                <a:defRPr/>
              </a:pPr>
              <a:t>‹n.›</a:t>
            </a:fld>
            <a:endParaRPr lang="it-IT"/>
          </a:p>
        </p:txBody>
      </p:sp>
      <p:sp>
        <p:nvSpPr>
          <p:cNvPr id="5" name="Rectangle 219"/>
          <p:cNvSpPr>
            <a:spLocks noGrp="1" noChangeArrowheads="1"/>
          </p:cNvSpPr>
          <p:nvPr>
            <p:ph type="dt" sz="half" idx="11"/>
          </p:nvPr>
        </p:nvSpPr>
        <p:spPr>
          <a:ln/>
        </p:spPr>
        <p:txBody>
          <a:bodyPr/>
          <a:lstStyle>
            <a:lvl1pPr>
              <a:defRPr/>
            </a:lvl1pPr>
          </a:lstStyle>
          <a:p>
            <a:pPr>
              <a:defRPr/>
            </a:pPr>
            <a:fld id="{2B01C0A4-31EE-5D4C-8A7C-28EA8399FB59}" type="datetime1">
              <a:rPr lang="it-IT"/>
              <a:pPr>
                <a:defRPr/>
              </a:pPr>
              <a:t>02/10/17</a:t>
            </a:fld>
            <a:endParaRPr lang="it-IT"/>
          </a:p>
        </p:txBody>
      </p:sp>
      <p:sp>
        <p:nvSpPr>
          <p:cNvPr id="6"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19267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218"/>
          <p:cNvSpPr>
            <a:spLocks noGrp="1" noChangeArrowheads="1"/>
          </p:cNvSpPr>
          <p:nvPr>
            <p:ph type="sldNum" sz="quarter" idx="10"/>
          </p:nvPr>
        </p:nvSpPr>
        <p:spPr>
          <a:ln/>
        </p:spPr>
        <p:txBody>
          <a:bodyPr/>
          <a:lstStyle>
            <a:lvl1pPr>
              <a:defRPr/>
            </a:lvl1pPr>
          </a:lstStyle>
          <a:p>
            <a:pPr>
              <a:defRPr/>
            </a:pPr>
            <a:fld id="{DCBF9C75-6885-D443-B1AB-44D6FC721220}"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B6861295-7F30-B34E-88BC-B57AFA4E921A}" type="datetime1">
              <a:rPr lang="it-IT"/>
              <a:pPr>
                <a:defRPr/>
              </a:pPr>
              <a:t>02/10/17</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25427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218"/>
          <p:cNvSpPr>
            <a:spLocks noGrp="1" noChangeArrowheads="1"/>
          </p:cNvSpPr>
          <p:nvPr>
            <p:ph type="sldNum" sz="quarter" idx="10"/>
          </p:nvPr>
        </p:nvSpPr>
        <p:spPr>
          <a:ln/>
        </p:spPr>
        <p:txBody>
          <a:bodyPr/>
          <a:lstStyle>
            <a:lvl1pPr>
              <a:defRPr/>
            </a:lvl1pPr>
          </a:lstStyle>
          <a:p>
            <a:pPr>
              <a:defRPr/>
            </a:pPr>
            <a:fld id="{1F347158-D54C-FC48-BF56-A809BB63E259}" type="slidenum">
              <a:rPr lang="it-IT"/>
              <a:pPr>
                <a:defRPr/>
              </a:pPr>
              <a:t>‹n.›</a:t>
            </a:fld>
            <a:endParaRPr lang="it-IT"/>
          </a:p>
        </p:txBody>
      </p:sp>
      <p:sp>
        <p:nvSpPr>
          <p:cNvPr id="8" name="Rectangle 219"/>
          <p:cNvSpPr>
            <a:spLocks noGrp="1" noChangeArrowheads="1"/>
          </p:cNvSpPr>
          <p:nvPr>
            <p:ph type="dt" sz="half" idx="11"/>
          </p:nvPr>
        </p:nvSpPr>
        <p:spPr>
          <a:ln/>
        </p:spPr>
        <p:txBody>
          <a:bodyPr/>
          <a:lstStyle>
            <a:lvl1pPr>
              <a:defRPr/>
            </a:lvl1pPr>
          </a:lstStyle>
          <a:p>
            <a:pPr>
              <a:defRPr/>
            </a:pPr>
            <a:fld id="{C42249F0-D5B9-4841-B4CD-B4C70D5242CA}" type="datetime1">
              <a:rPr lang="it-IT"/>
              <a:pPr>
                <a:defRPr/>
              </a:pPr>
              <a:t>02/10/17</a:t>
            </a:fld>
            <a:endParaRPr lang="it-IT"/>
          </a:p>
        </p:txBody>
      </p:sp>
      <p:sp>
        <p:nvSpPr>
          <p:cNvPr id="9"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995814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218"/>
          <p:cNvSpPr>
            <a:spLocks noGrp="1" noChangeArrowheads="1"/>
          </p:cNvSpPr>
          <p:nvPr>
            <p:ph type="sldNum" sz="quarter" idx="10"/>
          </p:nvPr>
        </p:nvSpPr>
        <p:spPr>
          <a:ln/>
        </p:spPr>
        <p:txBody>
          <a:bodyPr/>
          <a:lstStyle>
            <a:lvl1pPr>
              <a:defRPr/>
            </a:lvl1pPr>
          </a:lstStyle>
          <a:p>
            <a:pPr>
              <a:defRPr/>
            </a:pPr>
            <a:fld id="{7F98BBBD-CED3-7549-A8B3-C7B22A4C3671}" type="slidenum">
              <a:rPr lang="it-IT"/>
              <a:pPr>
                <a:defRPr/>
              </a:pPr>
              <a:t>‹n.›</a:t>
            </a:fld>
            <a:endParaRPr lang="it-IT"/>
          </a:p>
        </p:txBody>
      </p:sp>
      <p:sp>
        <p:nvSpPr>
          <p:cNvPr id="4" name="Rectangle 219"/>
          <p:cNvSpPr>
            <a:spLocks noGrp="1" noChangeArrowheads="1"/>
          </p:cNvSpPr>
          <p:nvPr>
            <p:ph type="dt" sz="half" idx="11"/>
          </p:nvPr>
        </p:nvSpPr>
        <p:spPr>
          <a:ln/>
        </p:spPr>
        <p:txBody>
          <a:bodyPr/>
          <a:lstStyle>
            <a:lvl1pPr>
              <a:defRPr/>
            </a:lvl1pPr>
          </a:lstStyle>
          <a:p>
            <a:pPr>
              <a:defRPr/>
            </a:pPr>
            <a:fld id="{3C3C2B81-D6DB-BE4B-B28A-D633CA0D23DB}" type="datetime1">
              <a:rPr lang="it-IT"/>
              <a:pPr>
                <a:defRPr/>
              </a:pPr>
              <a:t>02/10/17</a:t>
            </a:fld>
            <a:endParaRPr lang="it-IT"/>
          </a:p>
        </p:txBody>
      </p:sp>
      <p:sp>
        <p:nvSpPr>
          <p:cNvPr id="5"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317743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8D21FD25-3B49-7D44-A1ED-F8BB8693C2F4}" type="slidenum">
              <a:rPr lang="it-IT"/>
              <a:pPr>
                <a:defRPr/>
              </a:pPr>
              <a:t>‹n.›</a:t>
            </a:fld>
            <a:endParaRPr lang="it-IT"/>
          </a:p>
        </p:txBody>
      </p:sp>
      <p:sp>
        <p:nvSpPr>
          <p:cNvPr id="3" name="Rectangle 219"/>
          <p:cNvSpPr>
            <a:spLocks noGrp="1" noChangeArrowheads="1"/>
          </p:cNvSpPr>
          <p:nvPr>
            <p:ph type="dt" sz="half" idx="11"/>
          </p:nvPr>
        </p:nvSpPr>
        <p:spPr>
          <a:ln/>
        </p:spPr>
        <p:txBody>
          <a:bodyPr/>
          <a:lstStyle>
            <a:lvl1pPr>
              <a:defRPr/>
            </a:lvl1pPr>
          </a:lstStyle>
          <a:p>
            <a:pPr>
              <a:defRPr/>
            </a:pPr>
            <a:fld id="{463C09AA-12B2-F447-9F86-AC495816A277}" type="datetime1">
              <a:rPr lang="it-IT"/>
              <a:pPr>
                <a:defRPr/>
              </a:pPr>
              <a:t>02/10/17</a:t>
            </a:fld>
            <a:endParaRPr lang="it-IT"/>
          </a:p>
        </p:txBody>
      </p:sp>
      <p:sp>
        <p:nvSpPr>
          <p:cNvPr id="4"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1796462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sldNum" sz="quarter" idx="10"/>
          </p:nvPr>
        </p:nvSpPr>
        <p:spPr>
          <a:ln/>
        </p:spPr>
        <p:txBody>
          <a:bodyPr/>
          <a:lstStyle>
            <a:lvl1pPr>
              <a:defRPr/>
            </a:lvl1pPr>
          </a:lstStyle>
          <a:p>
            <a:pPr>
              <a:defRPr/>
            </a:pPr>
            <a:fld id="{6268A4B6-07D3-AA44-8FEC-2CF813B22D16}"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1E5BB028-14D9-3D4C-A1ED-E37B1C240BA7}" type="datetime1">
              <a:rPr lang="it-IT"/>
              <a:pPr>
                <a:defRPr/>
              </a:pPr>
              <a:t>02/10/17</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540611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218"/>
          <p:cNvSpPr>
            <a:spLocks noGrp="1" noChangeArrowheads="1"/>
          </p:cNvSpPr>
          <p:nvPr>
            <p:ph type="sldNum" sz="quarter" idx="10"/>
          </p:nvPr>
        </p:nvSpPr>
        <p:spPr>
          <a:ln/>
        </p:spPr>
        <p:txBody>
          <a:bodyPr/>
          <a:lstStyle>
            <a:lvl1pPr>
              <a:defRPr/>
            </a:lvl1pPr>
          </a:lstStyle>
          <a:p>
            <a:pPr>
              <a:defRPr/>
            </a:pPr>
            <a:fld id="{6F9E0920-4400-5C40-9322-F8108BCA01A7}" type="slidenum">
              <a:rPr lang="it-IT"/>
              <a:pPr>
                <a:defRPr/>
              </a:pPr>
              <a:t>‹n.›</a:t>
            </a:fld>
            <a:endParaRPr lang="it-IT"/>
          </a:p>
        </p:txBody>
      </p:sp>
      <p:sp>
        <p:nvSpPr>
          <p:cNvPr id="6" name="Rectangle 219"/>
          <p:cNvSpPr>
            <a:spLocks noGrp="1" noChangeArrowheads="1"/>
          </p:cNvSpPr>
          <p:nvPr>
            <p:ph type="dt" sz="half" idx="11"/>
          </p:nvPr>
        </p:nvSpPr>
        <p:spPr>
          <a:ln/>
        </p:spPr>
        <p:txBody>
          <a:bodyPr/>
          <a:lstStyle>
            <a:lvl1pPr>
              <a:defRPr/>
            </a:lvl1pPr>
          </a:lstStyle>
          <a:p>
            <a:pPr>
              <a:defRPr/>
            </a:pPr>
            <a:fld id="{9EB83770-3BED-4A46-BB00-8033EE5432FB}" type="datetime1">
              <a:rPr lang="it-IT"/>
              <a:pPr>
                <a:defRPr/>
              </a:pPr>
              <a:t>02/10/17</a:t>
            </a:fld>
            <a:endParaRPr lang="it-IT"/>
          </a:p>
        </p:txBody>
      </p:sp>
      <p:sp>
        <p:nvSpPr>
          <p:cNvPr id="7" name="Rectangle 220"/>
          <p:cNvSpPr>
            <a:spLocks noGrp="1" noChangeArrowheads="1"/>
          </p:cNvSpPr>
          <p:nvPr>
            <p:ph type="ftr" sz="quarter" idx="12"/>
          </p:nvPr>
        </p:nvSpPr>
        <p:spPr>
          <a:ln/>
        </p:spPr>
        <p:txBody>
          <a:bodyPr/>
          <a:lstStyle>
            <a:lvl1pPr>
              <a:defRPr/>
            </a:lvl1pPr>
          </a:lstStyle>
          <a:p>
            <a:pPr>
              <a:defRPr/>
            </a:pPr>
            <a:r>
              <a:rPr lang="it-IT"/>
              <a:t>Avv. Francesco Mascia</a:t>
            </a:r>
          </a:p>
        </p:txBody>
      </p:sp>
    </p:spTree>
    <p:extLst>
      <p:ext uri="{BB962C8B-B14F-4D97-AF65-F5344CB8AC3E}">
        <p14:creationId xmlns:p14="http://schemas.microsoft.com/office/powerpoint/2010/main" val="312264899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F2F47"/>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251907"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08"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09"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0"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1"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2"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3"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4"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5"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6"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7"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8"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19"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20"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21"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ffectLst>
                  <a:outerShdw blurRad="38100" dist="38100" dir="2700000" algn="tl">
                    <a:srgbClr val="000000"/>
                  </a:outerShdw>
                </a:effectLst>
                <a:ea typeface="+mn-ea"/>
                <a:cs typeface="Arial" charset="0"/>
              </a:endParaRPr>
            </a:p>
          </p:txBody>
        </p:sp>
        <p:sp>
          <p:nvSpPr>
            <p:cNvPr id="251922"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eaLnBrk="1" hangingPunct="1">
                <a:defRPr/>
              </a:pPr>
              <a:endParaRPr lang="it-IT">
                <a:effectLst>
                  <a:outerShdw blurRad="38100" dist="38100" dir="2700000" algn="tl">
                    <a:srgbClr val="000000"/>
                  </a:outerShdw>
                </a:effectLst>
                <a:ea typeface="+mn-ea"/>
                <a:cs typeface="Arial" charset="0"/>
              </a:endParaRPr>
            </a:p>
          </p:txBody>
        </p:sp>
        <p:sp>
          <p:nvSpPr>
            <p:cNvPr id="251923"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4"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5"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6"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7"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8"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29"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0"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1"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2"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3"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eaLnBrk="1" hangingPunct="1">
                <a:defRPr/>
              </a:pPr>
              <a:endParaRPr lang="it-IT">
                <a:effectLst>
                  <a:outerShdw blurRad="38100" dist="38100" dir="2700000" algn="tl">
                    <a:srgbClr val="000000"/>
                  </a:outerShdw>
                </a:effectLst>
                <a:ea typeface="+mn-ea"/>
                <a:cs typeface="Arial" charset="0"/>
              </a:endParaRPr>
            </a:p>
          </p:txBody>
        </p:sp>
        <p:sp>
          <p:nvSpPr>
            <p:cNvPr id="251934"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5"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6"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7"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8"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eaLnBrk="1" hangingPunct="1">
                <a:defRPr/>
              </a:pPr>
              <a:endParaRPr lang="it-IT">
                <a:effectLst>
                  <a:outerShdw blurRad="38100" dist="38100" dir="2700000" algn="tl">
                    <a:srgbClr val="000000"/>
                  </a:outerShdw>
                </a:effectLst>
                <a:ea typeface="+mn-ea"/>
                <a:cs typeface="Arial" charset="0"/>
              </a:endParaRPr>
            </a:p>
          </p:txBody>
        </p:sp>
        <p:sp>
          <p:nvSpPr>
            <p:cNvPr id="251939"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0"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1"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2"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3"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4"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5"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6"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7"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8"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49"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0"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1"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2"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3"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4"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5"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6"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7"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8"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59"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0"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1"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2"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3"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4"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5"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6"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7"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8"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69"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0"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1"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2"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3"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4"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5"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6"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7"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8"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79"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0"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1"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2"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3"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4"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5"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6"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7"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8"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89"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0"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1"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2"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3"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4"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5"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6"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7"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8"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1999"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0"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1"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2"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3"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4"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5"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6"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7"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8"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09"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0"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1"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2"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3"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4"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5"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6"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7"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8"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19"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0"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1"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2"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3"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4"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5"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6"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7"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8"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29"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0"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1"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2"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3"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4"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5"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6"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7"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8"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39"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0"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1"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2"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3"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4"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5"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6"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7"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8"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49"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0"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1"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2"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3"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4"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5"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6"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7"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8"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59"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0"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1"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2"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3"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4"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5"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6"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7"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8"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69"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0"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1"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2"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3"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4"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5"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6"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7"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8"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79"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0"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1"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2"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3"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4"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5"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6"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7"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8"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89"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0"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1"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2"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3"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4"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5"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6"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7"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8"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099"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0"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1"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2"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3"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4"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5"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6"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7"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8"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09"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0"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1"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2"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3"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4"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5"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6"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7"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8"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19"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20"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lgn="l">
                <a:defRPr/>
              </a:pPr>
              <a:endParaRPr lang="it-IT">
                <a:ea typeface="+mn-ea"/>
                <a:cs typeface="Arial" charset="0"/>
              </a:endParaRPr>
            </a:p>
          </p:txBody>
        </p:sp>
        <p:sp>
          <p:nvSpPr>
            <p:cNvPr id="252121"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lgn="l">
                <a:defRPr/>
              </a:pPr>
              <a:endParaRPr lang="it-IT">
                <a:ea typeface="+mn-ea"/>
                <a:cs typeface="Arial" charset="0"/>
              </a:endParaRPr>
            </a:p>
          </p:txBody>
        </p:sp>
      </p:grpSp>
      <p:sp>
        <p:nvSpPr>
          <p:cNvPr id="252122"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cs typeface="Arial" charset="0"/>
              </a:defRPr>
            </a:lvl1pPr>
          </a:lstStyle>
          <a:p>
            <a:pPr>
              <a:defRPr/>
            </a:pPr>
            <a:fld id="{AAF45190-111F-A349-8968-D97906653BD2}" type="slidenum">
              <a:rPr lang="it-IT"/>
              <a:pPr>
                <a:defRPr/>
              </a:pPr>
              <a:t>‹n.›</a:t>
            </a:fld>
            <a:endParaRPr lang="it-IT"/>
          </a:p>
        </p:txBody>
      </p:sp>
      <p:sp>
        <p:nvSpPr>
          <p:cNvPr id="252123"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effectLst>
                  <a:outerShdw blurRad="38100" dist="38100" dir="2700000" algn="tl">
                    <a:srgbClr val="000000"/>
                  </a:outerShdw>
                </a:effectLst>
                <a:cs typeface="Arial" charset="0"/>
              </a:defRPr>
            </a:lvl1pPr>
          </a:lstStyle>
          <a:p>
            <a:pPr>
              <a:defRPr/>
            </a:pPr>
            <a:fld id="{ACE623E9-A745-C04F-8791-5FD60D439B4B}" type="datetime1">
              <a:rPr lang="it-IT"/>
              <a:pPr>
                <a:defRPr/>
              </a:pPr>
              <a:t>02/10/17</a:t>
            </a:fld>
            <a:endParaRPr lang="it-IT"/>
          </a:p>
        </p:txBody>
      </p:sp>
      <p:sp>
        <p:nvSpPr>
          <p:cNvPr id="252124"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cs typeface="Arial" charset="0"/>
              </a:defRPr>
            </a:lvl1pPr>
          </a:lstStyle>
          <a:p>
            <a:pPr>
              <a:defRPr/>
            </a:pPr>
            <a:r>
              <a:rPr lang="it-IT"/>
              <a:t>Avv. Francesco Mascia</a:t>
            </a:r>
          </a:p>
        </p:txBody>
      </p:sp>
      <p:sp>
        <p:nvSpPr>
          <p:cNvPr id="252125"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252126"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Tree>
  </p:cSld>
  <p:clrMap bg1="dk2" tx1="lt1" bg2="dk1" tx2="lt2" accent1="accent1" accent2="accent2" accent3="accent3" accent4="accent4" accent5="accent5" accent6="accent6" hlink="hlink" folHlink="folHlink"/>
  <p:sldLayoutIdLst>
    <p:sldLayoutId id="2147484172" r:id="rId1"/>
    <p:sldLayoutId id="2147484161" r:id="rId2"/>
    <p:sldLayoutId id="2147484162" r:id="rId3"/>
    <p:sldLayoutId id="2147484163" r:id="rId4"/>
    <p:sldLayoutId id="2147484164" r:id="rId5"/>
    <p:sldLayoutId id="2147484165" r:id="rId6"/>
    <p:sldLayoutId id="2147484166" r:id="rId7"/>
    <p:sldLayoutId id="2147484167" r:id="rId8"/>
    <p:sldLayoutId id="2147484168" r:id="rId9"/>
    <p:sldLayoutId id="2147484169" r:id="rId10"/>
    <p:sldLayoutId id="2147484170" r:id="rId11"/>
    <p:sldLayoutId id="2147484171" r:id="rId12"/>
  </p:sldLayoutIdLst>
  <p:hf sldNum="0"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ＭＳ Ｐゴシック" charset="0"/>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Font typeface="Wingdings" charset="0"/>
        <a:buBlip>
          <a:blip r:embed="rId14"/>
        </a:buBlip>
        <a:defRPr sz="3200">
          <a:solidFill>
            <a:schemeClr val="tx1"/>
          </a:solidFill>
          <a:effectLst>
            <a:outerShdw blurRad="38100" dist="38100" dir="2700000" algn="tl">
              <a:srgbClr val="000000"/>
            </a:outerShdw>
          </a:effectLst>
          <a:latin typeface="+mn-lt"/>
          <a:ea typeface="ＭＳ Ｐゴシック" charset="0"/>
          <a:cs typeface="+mn-cs"/>
        </a:defRPr>
      </a:lvl1pPr>
      <a:lvl2pPr marL="742950" indent="-285750" algn="l" rtl="0" eaLnBrk="0" fontAlgn="base" hangingPunct="0">
        <a:spcBef>
          <a:spcPct val="20000"/>
        </a:spcBef>
        <a:spcAft>
          <a:spcPct val="0"/>
        </a:spcAft>
        <a:buClr>
          <a:schemeClr val="folHlink"/>
        </a:buClr>
        <a:buSzPct val="50000"/>
        <a:buFont typeface="Wingdings" charset="0"/>
        <a:buChar char="n"/>
        <a:defRPr sz="2800">
          <a:solidFill>
            <a:schemeClr val="tx1"/>
          </a:solidFill>
          <a:effectLst>
            <a:outerShdw blurRad="38100" dist="38100" dir="2700000" algn="tl">
              <a:srgbClr val="000000"/>
            </a:outerShdw>
          </a:effectLst>
          <a:latin typeface="+mn-lt"/>
          <a:ea typeface="Arial" charset="0"/>
          <a:cs typeface="+mn-cs"/>
        </a:defRPr>
      </a:lvl2pPr>
      <a:lvl3pPr marL="1143000" indent="-228600" algn="l" rtl="0" eaLnBrk="0" fontAlgn="base" hangingPunct="0">
        <a:spcBef>
          <a:spcPct val="20000"/>
        </a:spcBef>
        <a:spcAft>
          <a:spcPct val="0"/>
        </a:spcAft>
        <a:buClr>
          <a:schemeClr val="hlink"/>
        </a:buClr>
        <a:buFont typeface="Wingdings" charset="0"/>
        <a:buBlip>
          <a:blip r:embed="rId14"/>
        </a:buBlip>
        <a:defRPr sz="2400">
          <a:solidFill>
            <a:schemeClr val="tx1"/>
          </a:solidFill>
          <a:effectLst>
            <a:outerShdw blurRad="38100" dist="38100" dir="2700000" algn="tl">
              <a:srgbClr val="000000"/>
            </a:outerShdw>
          </a:effectLst>
          <a:latin typeface="+mn-lt"/>
          <a:ea typeface="Arial" charset="0"/>
          <a:cs typeface="+mn-cs"/>
        </a:defRPr>
      </a:lvl3pPr>
      <a:lvl4pPr marL="1600200" indent="-228600" algn="l" rtl="0" eaLnBrk="0" fontAlgn="base" hangingPunct="0">
        <a:spcBef>
          <a:spcPct val="20000"/>
        </a:spcBef>
        <a:spcAft>
          <a:spcPct val="0"/>
        </a:spcAft>
        <a:buClr>
          <a:schemeClr val="folHlink"/>
        </a:buClr>
        <a:buSzPct val="5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4pPr>
      <a:lvl5pPr marL="2057400" indent="-228600" algn="l" rtl="0" eaLnBrk="0" fontAlgn="base" hangingPunct="0">
        <a:spcBef>
          <a:spcPct val="20000"/>
        </a:spcBef>
        <a:spcAft>
          <a:spcPct val="0"/>
        </a:spcAft>
        <a:buClr>
          <a:schemeClr val="hlink"/>
        </a:buClr>
        <a:buFont typeface="Wingdings" charset="0"/>
        <a:buBlip>
          <a:blip r:embed="rId14"/>
        </a:buBlip>
        <a:defRPr sz="2000">
          <a:solidFill>
            <a:schemeClr val="tx1"/>
          </a:solidFill>
          <a:effectLst>
            <a:outerShdw blurRad="38100" dist="38100" dir="2700000" algn="tl">
              <a:srgbClr val="000000"/>
            </a:outerShdw>
          </a:effectLst>
          <a:latin typeface="+mn-lt"/>
          <a:ea typeface="Arial" charset="0"/>
          <a:cs typeface="+mn-cs"/>
        </a:defRPr>
      </a:lvl5pPr>
      <a:lvl6pPr marL="25146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extlnk://prod-id=JD&amp;op-id=1&amp;Action=ExecuteQuery&amp;ID_DOC=122344&amp;SEQ=6&amp;" TargetMode="Externa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hyperlink" Target="http://WWW.STUDIOLEGALEMASCIA.NET" TargetMode="Externa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b="1" dirty="0" smtClean="0"/>
          </a:p>
          <a:p>
            <a:pPr marL="0" indent="0" algn="ctr">
              <a:buNone/>
            </a:pPr>
            <a:r>
              <a:rPr lang="it-IT" dirty="0"/>
              <a:t> </a:t>
            </a:r>
            <a:r>
              <a:rPr lang="it-IT" sz="2400" dirty="0"/>
              <a:t>Sportello Appalti Imprese </a:t>
            </a:r>
            <a:endParaRPr lang="it-IT" dirty="0"/>
          </a:p>
          <a:p>
            <a:pPr marL="0" indent="0" algn="ctr">
              <a:buNone/>
            </a:pPr>
            <a:r>
              <a:rPr lang="it-IT" i="1" dirty="0"/>
              <a:t>Nuovi strumenti di negoziazione e procedure per avvicinare PA e imprese </a:t>
            </a:r>
            <a:endParaRPr lang="it-IT" dirty="0"/>
          </a:p>
          <a:p>
            <a:pPr marL="0" indent="0" algn="ctr">
              <a:buNone/>
            </a:pPr>
            <a:endParaRPr lang="it-IT" sz="2400" dirty="0" smtClean="0"/>
          </a:p>
          <a:p>
            <a:pPr marL="0" indent="0" algn="ctr">
              <a:buNone/>
            </a:pPr>
            <a:r>
              <a:rPr lang="it-IT" sz="2400" dirty="0" smtClean="0"/>
              <a:t>3 </a:t>
            </a:r>
            <a:r>
              <a:rPr lang="it-IT" sz="2400" dirty="0"/>
              <a:t>ottobre 2017</a:t>
            </a:r>
          </a:p>
          <a:p>
            <a:pPr marL="0" indent="0" algn="ctr">
              <a:buNone/>
            </a:pPr>
            <a:endParaRPr lang="it-IT" dirty="0"/>
          </a:p>
          <a:p>
            <a:pPr marL="0" indent="0" algn="ctr">
              <a:buNone/>
            </a:pPr>
            <a:r>
              <a:rPr lang="it-IT" sz="2400" dirty="0"/>
              <a:t>Avv. Francesco Mascia  </a:t>
            </a:r>
          </a:p>
          <a:p>
            <a:pPr marL="0" indent="0" algn="ctr">
              <a:buNone/>
            </a:pPr>
            <a:endParaRPr lang="it-IT" sz="20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071913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endParaRPr lang="it-IT">
              <a:effectLst/>
              <a:latin typeface="Arial" charset="0"/>
              <a:cs typeface="Arial" charset="0"/>
            </a:endParaRPr>
          </a:p>
        </p:txBody>
      </p:sp>
      <p:sp>
        <p:nvSpPr>
          <p:cNvPr id="1536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0"/>
              <a:buChar char="Ø"/>
            </a:pPr>
            <a:r>
              <a:rPr lang="it-IT" sz="1800">
                <a:latin typeface="Arial" charset="0"/>
                <a:cs typeface="Arial" charset="0"/>
              </a:rPr>
              <a:t>Obbligo di motivazione</a:t>
            </a:r>
          </a:p>
          <a:p>
            <a:pPr>
              <a:lnSpc>
                <a:spcPct val="80000"/>
              </a:lnSpc>
              <a:buFont typeface="Wingdings" charset="0"/>
              <a:buNone/>
            </a:pPr>
            <a:r>
              <a:rPr lang="it-IT" sz="1800">
                <a:latin typeface="Arial" charset="0"/>
                <a:cs typeface="Arial" charset="0"/>
              </a:rPr>
              <a:t>     </a:t>
            </a:r>
          </a:p>
          <a:p>
            <a:pPr>
              <a:lnSpc>
                <a:spcPct val="80000"/>
              </a:lnSpc>
              <a:buFontTx/>
              <a:buChar char="-"/>
            </a:pPr>
            <a:r>
              <a:rPr lang="ja-JP" altLang="it-IT" sz="1800">
                <a:latin typeface="Arial" charset="0"/>
                <a:cs typeface="Arial" charset="0"/>
              </a:rPr>
              <a:t>“</a:t>
            </a:r>
            <a:r>
              <a:rPr lang="it-IT" altLang="ja-JP" sz="1800" i="1">
                <a:latin typeface="Arial" charset="0"/>
                <a:cs typeface="Arial" charset="0"/>
              </a:rPr>
              <a:t>In materia di appalti di lavori, servizi e forniture la scelta del contraente da parte della pubblica amministrazione mediante </a:t>
            </a:r>
            <a:r>
              <a:rPr lang="it-IT" altLang="ja-JP" sz="1800" b="1" i="1">
                <a:latin typeface="Arial" charset="0"/>
                <a:cs typeface="Arial" charset="0"/>
              </a:rPr>
              <a:t>trattativa</a:t>
            </a:r>
            <a:r>
              <a:rPr lang="it-IT" altLang="ja-JP" sz="1800" i="1">
                <a:latin typeface="Arial" charset="0"/>
                <a:cs typeface="Arial" charset="0"/>
              </a:rPr>
              <a:t> </a:t>
            </a:r>
            <a:r>
              <a:rPr lang="it-IT" altLang="ja-JP" sz="1800" b="1" i="1">
                <a:latin typeface="Arial" charset="0"/>
                <a:cs typeface="Arial" charset="0"/>
              </a:rPr>
              <a:t>privata</a:t>
            </a:r>
            <a:r>
              <a:rPr lang="it-IT" altLang="ja-JP" sz="1800" i="1">
                <a:latin typeface="Arial" charset="0"/>
                <a:cs typeface="Arial" charset="0"/>
              </a:rPr>
              <a:t> (diretta o previa gara informale o indagine di mercato) è sistema eccezionale, derogatorio della ordinaria procedura selettiva di evidenza pubblica, e comporta in ogni caso l'obbligo per la stessa amministrazione di una </a:t>
            </a:r>
            <a:r>
              <a:rPr lang="it-IT" altLang="ja-JP" sz="1800" b="1" i="1">
                <a:latin typeface="Arial" charset="0"/>
                <a:cs typeface="Arial" charset="0"/>
              </a:rPr>
              <a:t>motivazione</a:t>
            </a:r>
            <a:r>
              <a:rPr lang="it-IT" altLang="ja-JP" sz="1800" i="1">
                <a:latin typeface="Arial" charset="0"/>
                <a:cs typeface="Arial" charset="0"/>
              </a:rPr>
              <a:t> congrua e dettagliata, che giustifichi il ricorso a tale sistema</a:t>
            </a:r>
            <a:r>
              <a:rPr lang="ja-JP" altLang="it-IT" sz="1800" i="1">
                <a:latin typeface="Arial" charset="0"/>
                <a:cs typeface="Arial" charset="0"/>
              </a:rPr>
              <a:t>”</a:t>
            </a:r>
            <a:r>
              <a:rPr lang="it-IT" altLang="ja-JP" sz="1800" i="1">
                <a:latin typeface="Arial" charset="0"/>
                <a:cs typeface="Arial" charset="0"/>
              </a:rPr>
              <a:t> Consiglio Stato , sez. V, 31 dicembre 2007, n. 6797</a:t>
            </a:r>
          </a:p>
          <a:p>
            <a:pPr>
              <a:lnSpc>
                <a:spcPct val="80000"/>
              </a:lnSpc>
              <a:buFontTx/>
              <a:buChar char="-"/>
            </a:pPr>
            <a:endParaRPr lang="it-IT" altLang="ja-JP" sz="1800" i="1">
              <a:latin typeface="Arial" charset="0"/>
              <a:cs typeface="Arial" charset="0"/>
            </a:endParaRPr>
          </a:p>
          <a:p>
            <a:pPr>
              <a:lnSpc>
                <a:spcPct val="80000"/>
              </a:lnSpc>
              <a:buFontTx/>
              <a:buChar char="-"/>
            </a:pPr>
            <a:r>
              <a:rPr lang="it-IT" altLang="ja-JP" sz="1800" i="1">
                <a:latin typeface="Arial" charset="0"/>
                <a:cs typeface="Arial" charset="0"/>
              </a:rPr>
              <a:t>“L'Amministrazione, peraltro, ha l'onere di motivare espressamente circa la sussistenza in concreto dei presupposti giustificativi della deroga. E la motivazione sulla necessità della trattativa con un unico imprenditore deve essere rigorosa ed immune da vizi logici</a:t>
            </a:r>
            <a:r>
              <a:rPr lang="it-IT" sz="1800">
                <a:latin typeface="Arial" charset="0"/>
                <a:cs typeface="Arial" charset="0"/>
              </a:rPr>
              <a:t>”</a:t>
            </a:r>
            <a:r>
              <a:rPr lang="it-IT" altLang="ja-JP" sz="1800">
                <a:latin typeface="Arial" charset="0"/>
                <a:cs typeface="Arial" charset="0"/>
              </a:rPr>
              <a:t> (Consiglio di Stato, sez. V, 02/11/2011,  n. 5837)</a:t>
            </a:r>
          </a:p>
          <a:p>
            <a:pPr>
              <a:lnSpc>
                <a:spcPct val="80000"/>
              </a:lnSpc>
              <a:buFontTx/>
              <a:buChar char="-"/>
            </a:pPr>
            <a:endParaRPr lang="it-IT" altLang="ja-JP" sz="1800" i="1">
              <a:latin typeface="Arial" charset="0"/>
              <a:cs typeface="Arial" charset="0"/>
            </a:endParaRPr>
          </a:p>
          <a:p>
            <a:pPr>
              <a:lnSpc>
                <a:spcPct val="80000"/>
              </a:lnSpc>
              <a:buFontTx/>
              <a:buChar char="-"/>
            </a:pPr>
            <a:endParaRPr lang="it-IT" sz="1800" i="1">
              <a:latin typeface="Arial" charset="0"/>
              <a:cs typeface="Arial" charset="0"/>
            </a:endParaRPr>
          </a:p>
          <a:p>
            <a:pPr>
              <a:lnSpc>
                <a:spcPct val="80000"/>
              </a:lnSpc>
              <a:buFont typeface="Wingdings" charset="0"/>
              <a:buNone/>
            </a:pPr>
            <a:endParaRPr lang="it-IT" sz="1800" i="1">
              <a:latin typeface="Arial" charset="0"/>
              <a:cs typeface="Arial" charset="0"/>
            </a:endParaRPr>
          </a:p>
          <a:p>
            <a:pPr>
              <a:lnSpc>
                <a:spcPct val="80000"/>
              </a:lnSpc>
              <a:buFont typeface="Wingdings" charset="0"/>
              <a:buNone/>
            </a:pPr>
            <a:endParaRPr lang="it-IT" sz="1800">
              <a:latin typeface="Arial" charset="0"/>
              <a:cs typeface="Arial" charset="0"/>
            </a:endParaRPr>
          </a:p>
          <a:p>
            <a:pPr>
              <a:lnSpc>
                <a:spcPct val="80000"/>
              </a:lnSpc>
            </a:pPr>
            <a:endParaRPr lang="it-IT" sz="1800">
              <a:latin typeface="Arial" charset="0"/>
              <a:cs typeface="Arial" charset="0"/>
            </a:endParaRPr>
          </a:p>
          <a:p>
            <a:pPr>
              <a:lnSpc>
                <a:spcPct val="80000"/>
              </a:lnSpc>
            </a:pPr>
            <a:endParaRPr lang="it-IT" sz="1800">
              <a:latin typeface="Arial" charset="0"/>
              <a:cs typeface="Arial" charset="0"/>
            </a:endParaRPr>
          </a:p>
        </p:txBody>
      </p:sp>
    </p:spTree>
    <p:extLst>
      <p:ext uri="{BB962C8B-B14F-4D97-AF65-F5344CB8AC3E}">
        <p14:creationId xmlns:p14="http://schemas.microsoft.com/office/powerpoint/2010/main" val="416454291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52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b) nel caso di consegne complementari effettuate dal fornitore originario e destinate al rinnovo parziale di forniture o di impianti o all’ampliamento di forniture o impianti esistenti, qualora il cambiamento di fornitore obblighi l’amministrazione aggiudicatrice ad acquistare forniture con caratteristiche tecniche differenti, il cui impiego o la cui manutenzione comporterebbero incompatibilità o difficoltà tecniche sproporzionate; la durata di tali contratti e dei contratti rinnovabili non può comunque di regola superare i tre anni</a:t>
            </a:r>
          </a:p>
          <a:p>
            <a:pPr>
              <a:buFontTx/>
              <a:buChar char="-"/>
            </a:pPr>
            <a:endParaRPr lang="it-IT" sz="1800">
              <a:latin typeface="Calibri" charset="0"/>
            </a:endParaRPr>
          </a:p>
          <a:p>
            <a:endParaRPr lang="it-IT">
              <a:latin typeface="Calibri" charset="0"/>
            </a:endParaRPr>
          </a:p>
        </p:txBody>
      </p:sp>
      <p:sp>
        <p:nvSpPr>
          <p:cNvPr id="952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15618888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58371" name="Segnaposto contenuto 2"/>
          <p:cNvSpPr>
            <a:spLocks noGrp="1"/>
          </p:cNvSpPr>
          <p:nvPr>
            <p:ph idx="1"/>
          </p:nvPr>
        </p:nvSpPr>
        <p:spPr/>
        <p:txBody>
          <a:bodyPr/>
          <a:lstStyle/>
          <a:p>
            <a:pPr>
              <a:lnSpc>
                <a:spcPct val="82000"/>
              </a:lnSpc>
              <a:buFont typeface="Wingdings" charset="0"/>
              <a:buChar char="Ø"/>
              <a:defRPr/>
            </a:pPr>
            <a:r>
              <a:rPr lang="it-IT" sz="1800" dirty="0">
                <a:cs typeface="Arial" charset="0"/>
              </a:rPr>
              <a:t>Presupposti</a:t>
            </a:r>
          </a:p>
          <a:p>
            <a:pPr>
              <a:lnSpc>
                <a:spcPct val="82000"/>
              </a:lnSpc>
              <a:buFont typeface="Wingdings" charset="0"/>
              <a:buNone/>
              <a:defRPr/>
            </a:pPr>
            <a:endParaRPr lang="it-IT" sz="1800" dirty="0">
              <a:cs typeface="Arial" charset="0"/>
            </a:endParaRPr>
          </a:p>
          <a:p>
            <a:pPr>
              <a:lnSpc>
                <a:spcPct val="82000"/>
              </a:lnSpc>
              <a:buFontTx/>
              <a:buChar char="-"/>
              <a:defRPr/>
            </a:pPr>
            <a:r>
              <a:rPr lang="it-IT" sz="1800" dirty="0">
                <a:cs typeface="Arial" charset="0"/>
              </a:rPr>
              <a:t>Forniture complementari effettuate </a:t>
            </a:r>
            <a:r>
              <a:rPr lang="it-IT" sz="1800" dirty="0" err="1">
                <a:cs typeface="Arial" charset="0"/>
              </a:rPr>
              <a:t>dall</a:t>
            </a:r>
            <a:r>
              <a:rPr lang="ja-JP" altLang="it-IT" sz="1800" dirty="0">
                <a:cs typeface="Arial" charset="0"/>
              </a:rPr>
              <a:t>’</a:t>
            </a:r>
            <a:r>
              <a:rPr lang="it-IT" sz="1800" dirty="0">
                <a:cs typeface="Arial" charset="0"/>
              </a:rPr>
              <a:t>originario fornitore</a:t>
            </a:r>
          </a:p>
          <a:p>
            <a:pPr>
              <a:lnSpc>
                <a:spcPct val="82000"/>
              </a:lnSpc>
              <a:buFontTx/>
              <a:buChar char="-"/>
              <a:defRPr/>
            </a:pPr>
            <a:endParaRPr lang="it-IT" sz="1800" dirty="0">
              <a:cs typeface="Arial" charset="0"/>
            </a:endParaRPr>
          </a:p>
          <a:p>
            <a:pPr>
              <a:lnSpc>
                <a:spcPct val="82000"/>
              </a:lnSpc>
              <a:buFontTx/>
              <a:buChar char="-"/>
              <a:defRPr/>
            </a:pPr>
            <a:endParaRPr lang="it-IT" sz="1800" dirty="0" smtClean="0">
              <a:cs typeface="Arial" charset="0"/>
            </a:endParaRPr>
          </a:p>
          <a:p>
            <a:pPr>
              <a:lnSpc>
                <a:spcPct val="82000"/>
              </a:lnSpc>
              <a:buFontTx/>
              <a:buChar char="-"/>
              <a:defRPr/>
            </a:pPr>
            <a:r>
              <a:rPr lang="it-IT" sz="1800" dirty="0" smtClean="0">
                <a:cs typeface="Arial" charset="0"/>
              </a:rPr>
              <a:t>Possono </a:t>
            </a:r>
            <a:r>
              <a:rPr lang="it-IT" sz="1800" dirty="0">
                <a:cs typeface="Arial" charset="0"/>
              </a:rPr>
              <a:t>riguardare rinnovi o sostituzioni parziali di forniture ed impianti </a:t>
            </a:r>
            <a:r>
              <a:rPr lang="it-IT" sz="1800" dirty="0" smtClean="0">
                <a:cs typeface="Arial" charset="0"/>
              </a:rPr>
              <a:t>o </a:t>
            </a:r>
            <a:r>
              <a:rPr lang="it-IT" sz="1800" dirty="0">
                <a:cs typeface="Arial" charset="0"/>
              </a:rPr>
              <a:t>ampliamento di forniture ed impianti esistenti</a:t>
            </a:r>
          </a:p>
          <a:p>
            <a:pPr marL="0" indent="0">
              <a:lnSpc>
                <a:spcPct val="82000"/>
              </a:lnSpc>
              <a:buFont typeface="Times New Roman" charset="0"/>
              <a:buNone/>
              <a:defRPr/>
            </a:pPr>
            <a:endParaRPr lang="it-IT" sz="1800" dirty="0">
              <a:cs typeface="Arial" charset="0"/>
            </a:endParaRPr>
          </a:p>
          <a:p>
            <a:pPr>
              <a:defRPr/>
            </a:pPr>
            <a:endParaRPr lang="it-IT" dirty="0">
              <a:latin typeface="Arial" charset="0"/>
              <a:cs typeface="Arial" charset="0"/>
            </a:endParaRPr>
          </a:p>
        </p:txBody>
      </p:sp>
      <p:sp>
        <p:nvSpPr>
          <p:cNvPr id="9625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algn="r"/>
            <a:r>
              <a:rPr lang="it-IT" sz="1200">
                <a:solidFill>
                  <a:srgbClr val="000080"/>
                </a:solidFill>
                <a:latin typeface="Verdana" charset="0"/>
              </a:rPr>
              <a:t>Avv. Francesco Mascia</a:t>
            </a:r>
          </a:p>
        </p:txBody>
      </p:sp>
    </p:spTree>
    <p:extLst>
      <p:ext uri="{BB962C8B-B14F-4D97-AF65-F5344CB8AC3E}">
        <p14:creationId xmlns:p14="http://schemas.microsoft.com/office/powerpoint/2010/main" val="996334171"/>
      </p:ext>
    </p:extLst>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972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2000"/>
              </a:lnSpc>
              <a:buFont typeface="Wingdings" charset="0"/>
              <a:buChar char="Ø"/>
            </a:pPr>
            <a:endParaRPr lang="it-IT" sz="1800">
              <a:latin typeface="Arial" charset="0"/>
              <a:cs typeface="Arial" charset="0"/>
            </a:endParaRPr>
          </a:p>
          <a:p>
            <a:pPr>
              <a:lnSpc>
                <a:spcPct val="92000"/>
              </a:lnSpc>
              <a:buFont typeface="Wingdings" charset="0"/>
              <a:buChar char="Ø"/>
            </a:pPr>
            <a:endParaRPr lang="it-IT" sz="1800">
              <a:latin typeface="Arial" charset="0"/>
              <a:cs typeface="Arial" charset="0"/>
            </a:endParaRPr>
          </a:p>
          <a:p>
            <a:pPr>
              <a:lnSpc>
                <a:spcPct val="92000"/>
              </a:lnSpc>
              <a:buFont typeface="Wingdings" charset="0"/>
              <a:buChar char="Ø"/>
            </a:pPr>
            <a:r>
              <a:rPr lang="it-IT" sz="1800">
                <a:latin typeface="Calibri" charset="0"/>
                <a:cs typeface="Arial" charset="0"/>
              </a:rPr>
              <a:t>Una fornitura diversa da quella originaria comporterebbe la violazione dei principi di economicità, efficienza ed efficacia dell</a:t>
            </a:r>
            <a:r>
              <a:rPr lang="ja-JP" altLang="it-IT" sz="1800">
                <a:latin typeface="Calibri" charset="0"/>
                <a:cs typeface="Arial" charset="0"/>
              </a:rPr>
              <a:t>’</a:t>
            </a:r>
            <a:r>
              <a:rPr lang="it-IT" altLang="ja-JP" sz="1800">
                <a:latin typeface="Calibri" charset="0"/>
                <a:cs typeface="Arial" charset="0"/>
              </a:rPr>
              <a:t>azione amministrativa</a:t>
            </a:r>
          </a:p>
          <a:p>
            <a:pPr>
              <a:lnSpc>
                <a:spcPct val="92000"/>
              </a:lnSpc>
              <a:buFont typeface="Wingdings" charset="0"/>
              <a:buChar char="Ø"/>
            </a:pPr>
            <a:endParaRPr lang="it-IT" sz="1800">
              <a:latin typeface="Calibri" charset="0"/>
              <a:cs typeface="Arial" charset="0"/>
            </a:endParaRPr>
          </a:p>
          <a:p>
            <a:pPr>
              <a:lnSpc>
                <a:spcPct val="92000"/>
              </a:lnSpc>
              <a:buFont typeface="Wingdings" charset="0"/>
              <a:buChar char="Ø"/>
            </a:pPr>
            <a:r>
              <a:rPr lang="it-IT" sz="1800">
                <a:latin typeface="Calibri" charset="0"/>
                <a:cs typeface="Arial" charset="0"/>
              </a:rPr>
              <a:t>L</a:t>
            </a:r>
            <a:r>
              <a:rPr lang="ja-JP" altLang="it-IT" sz="1800">
                <a:latin typeface="Calibri" charset="0"/>
                <a:cs typeface="Arial" charset="0"/>
              </a:rPr>
              <a:t>’</a:t>
            </a:r>
            <a:r>
              <a:rPr lang="it-IT" altLang="ja-JP" sz="1800">
                <a:latin typeface="Calibri" charset="0"/>
                <a:cs typeface="Arial" charset="0"/>
              </a:rPr>
              <a:t>amministrazione potrà motivare l</a:t>
            </a:r>
            <a:r>
              <a:rPr lang="ja-JP" altLang="it-IT" sz="1800">
                <a:latin typeface="Calibri" charset="0"/>
                <a:cs typeface="Arial" charset="0"/>
              </a:rPr>
              <a:t>’</a:t>
            </a:r>
            <a:r>
              <a:rPr lang="it-IT" altLang="ja-JP" sz="1800">
                <a:latin typeface="Calibri" charset="0"/>
                <a:cs typeface="Arial" charset="0"/>
              </a:rPr>
              <a:t>utilizzo di questa procedura dimostrando l</a:t>
            </a:r>
            <a:r>
              <a:rPr lang="ja-JP" altLang="it-IT" sz="1800">
                <a:latin typeface="Calibri" charset="0"/>
                <a:cs typeface="Arial" charset="0"/>
              </a:rPr>
              <a:t>’</a:t>
            </a:r>
            <a:r>
              <a:rPr lang="it-IT" altLang="ja-JP" sz="1800">
                <a:latin typeface="Calibri" charset="0"/>
                <a:cs typeface="Arial" charset="0"/>
              </a:rPr>
              <a:t>incompatibilità di alternative praticabili </a:t>
            </a:r>
          </a:p>
          <a:p>
            <a:pPr>
              <a:lnSpc>
                <a:spcPct val="92000"/>
              </a:lnSpc>
              <a:buFont typeface="Wingdings" charset="0"/>
              <a:buChar char="Ø"/>
            </a:pPr>
            <a:endParaRPr lang="it-IT" sz="1800">
              <a:latin typeface="Calibri" charset="0"/>
              <a:cs typeface="Arial" charset="0"/>
            </a:endParaRPr>
          </a:p>
          <a:p>
            <a:pPr>
              <a:lnSpc>
                <a:spcPct val="92000"/>
              </a:lnSpc>
              <a:buFont typeface="Wingdings" charset="0"/>
              <a:buChar char="Ø"/>
            </a:pPr>
            <a:r>
              <a:rPr lang="it-IT" sz="1800">
                <a:latin typeface="Calibri" charset="0"/>
                <a:cs typeface="Arial" charset="0"/>
              </a:rPr>
              <a:t>I nuovi contratti non potranno superare la durata di 3 anni</a:t>
            </a:r>
          </a:p>
          <a:p>
            <a:endParaRPr lang="it-IT">
              <a:latin typeface="Arial" charset="0"/>
              <a:cs typeface="Arial" charset="0"/>
            </a:endParaRPr>
          </a:p>
        </p:txBody>
      </p:sp>
      <p:sp>
        <p:nvSpPr>
          <p:cNvPr id="972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algn="r"/>
            <a:r>
              <a:rPr lang="it-IT" sz="1200">
                <a:solidFill>
                  <a:srgbClr val="000080"/>
                </a:solidFill>
                <a:latin typeface="Verdana" charset="0"/>
              </a:rPr>
              <a:t>Avv. Francesco Mascia</a:t>
            </a:r>
          </a:p>
        </p:txBody>
      </p:sp>
    </p:spTree>
    <p:extLst>
      <p:ext uri="{BB962C8B-B14F-4D97-AF65-F5344CB8AC3E}">
        <p14:creationId xmlns:p14="http://schemas.microsoft.com/office/powerpoint/2010/main" val="173093979"/>
      </p:ext>
    </p:extLst>
  </p:cSld>
  <p:clrMapOvr>
    <a:masterClrMapping/>
  </p:clrMapOvr>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Casi giurisprudenziali </a:t>
            </a:r>
          </a:p>
          <a:p>
            <a:pPr marL="0" indent="0">
              <a:buFont typeface="Times New Roman" charset="0"/>
              <a:buNone/>
              <a:defRPr/>
            </a:pPr>
            <a:endParaRPr lang="it-IT" sz="1800" dirty="0" smtClean="0">
              <a:cs typeface="+mn-cs"/>
            </a:endParaRPr>
          </a:p>
          <a:p>
            <a:pPr>
              <a:buFont typeface="Wingdings" charset="2"/>
              <a:buChar char="Ø"/>
              <a:defRPr/>
            </a:pPr>
            <a:r>
              <a:rPr lang="it-IT" sz="1800" dirty="0" smtClean="0">
                <a:cs typeface="+mn-cs"/>
              </a:rPr>
              <a:t>La giurisprudenza ha ammesso tra le forniture complementari quella avente ad oggetto i software per </a:t>
            </a:r>
            <a:r>
              <a:rPr lang="it-IT" sz="1800" dirty="0">
                <a:cs typeface="+mn-cs"/>
              </a:rPr>
              <a:t>la riorganizzazione e l'implementazione </a:t>
            </a:r>
            <a:r>
              <a:rPr lang="it-IT" sz="1800" dirty="0" smtClean="0">
                <a:cs typeface="+mn-cs"/>
              </a:rPr>
              <a:t>del </a:t>
            </a:r>
            <a:r>
              <a:rPr lang="it-IT" sz="1800" dirty="0">
                <a:cs typeface="+mn-cs"/>
              </a:rPr>
              <a:t>Sistema </a:t>
            </a:r>
            <a:r>
              <a:rPr lang="it-IT" sz="1800" dirty="0" smtClean="0">
                <a:cs typeface="+mn-cs"/>
              </a:rPr>
              <a:t>Informatico di un Ente</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la </a:t>
            </a:r>
            <a:r>
              <a:rPr lang="it-IT" sz="1800" i="1" dirty="0">
                <a:cs typeface="+mn-cs"/>
              </a:rPr>
              <a:t>necessità di uniformare i sistemi informatici dei due enti sanitari risultanti dall'accorpamento, per ovvie ragioni di efficienza </a:t>
            </a:r>
            <a:r>
              <a:rPr lang="it-IT" sz="1800" i="1" dirty="0" err="1">
                <a:cs typeface="+mn-cs"/>
              </a:rPr>
              <a:t>gestoria</a:t>
            </a:r>
            <a:r>
              <a:rPr lang="it-IT" sz="1800" i="1" dirty="0">
                <a:cs typeface="+mn-cs"/>
              </a:rPr>
              <a:t> e di economicità della scelta operativa di avere un solo fornitore di tali servizi, consente di ritenere ragionevole e rispettosa del dato normativo la scelta di IRCSS di accedere alla proposta della società </a:t>
            </a:r>
            <a:r>
              <a:rPr lang="it-IT" sz="1800" i="1" dirty="0" err="1">
                <a:cs typeface="+mn-cs"/>
              </a:rPr>
              <a:t>Dedalus</a:t>
            </a:r>
            <a:r>
              <a:rPr lang="it-IT" sz="1800" i="1" dirty="0">
                <a:cs typeface="+mn-cs"/>
              </a:rPr>
              <a:t> spa che già gestiva analoga fornitura presso l'ente </a:t>
            </a:r>
            <a:r>
              <a:rPr lang="it-IT" sz="1800" i="1" dirty="0" smtClean="0">
                <a:cs typeface="+mn-cs"/>
              </a:rPr>
              <a:t>accorpante</a:t>
            </a:r>
            <a:r>
              <a:rPr lang="it-IT" sz="1800" dirty="0" smtClean="0">
                <a:cs typeface="+mn-cs"/>
              </a:rPr>
              <a:t>” (</a:t>
            </a:r>
            <a:r>
              <a:rPr lang="it-IT" sz="1800" dirty="0" err="1" smtClean="0">
                <a:cs typeface="+mn-cs"/>
              </a:rPr>
              <a:t>Cons</a:t>
            </a:r>
            <a:r>
              <a:rPr lang="it-IT" sz="1800" dirty="0">
                <a:cs typeface="+mn-cs"/>
              </a:rPr>
              <a:t>. </a:t>
            </a:r>
            <a:r>
              <a:rPr lang="it-IT" sz="1800" dirty="0" err="1">
                <a:cs typeface="+mn-cs"/>
              </a:rPr>
              <a:t>giust</a:t>
            </a:r>
            <a:r>
              <a:rPr lang="it-IT" sz="1800" dirty="0">
                <a:cs typeface="+mn-cs"/>
              </a:rPr>
              <a:t>. </a:t>
            </a:r>
            <a:r>
              <a:rPr lang="it-IT" sz="1800" dirty="0" err="1">
                <a:cs typeface="+mn-cs"/>
              </a:rPr>
              <a:t>amm</a:t>
            </a:r>
            <a:r>
              <a:rPr lang="it-IT" sz="1800" dirty="0">
                <a:cs typeface="+mn-cs"/>
              </a:rPr>
              <a:t>. Sicilia, sez. </a:t>
            </a:r>
            <a:r>
              <a:rPr lang="it-IT" sz="1800" dirty="0" err="1">
                <a:cs typeface="+mn-cs"/>
              </a:rPr>
              <a:t>giurisd</a:t>
            </a:r>
            <a:r>
              <a:rPr lang="it-IT" sz="1800" dirty="0">
                <a:cs typeface="+mn-cs"/>
              </a:rPr>
              <a:t>., 25/07/2017, (ud. 05/07/2017, dep.25/07/2017),  n. </a:t>
            </a:r>
            <a:r>
              <a:rPr lang="it-IT" sz="1800" dirty="0" smtClean="0">
                <a:cs typeface="+mn-cs"/>
              </a:rPr>
              <a:t>339)</a:t>
            </a:r>
          </a:p>
        </p:txBody>
      </p:sp>
      <p:sp>
        <p:nvSpPr>
          <p:cNvPr id="983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53806094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933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Nel caso specifico il Giudice amministrativo riteneva sussistenti i presupposti di legge in quanto:</a:t>
            </a:r>
          </a:p>
          <a:p>
            <a:pPr>
              <a:buFont typeface="Wingdings" charset="0"/>
              <a:buChar char="Ø"/>
            </a:pPr>
            <a:endParaRPr lang="it-IT" sz="1800">
              <a:latin typeface="Calibri" charset="0"/>
            </a:endParaRPr>
          </a:p>
          <a:p>
            <a:pPr>
              <a:buFontTx/>
              <a:buChar char="-"/>
            </a:pPr>
            <a:r>
              <a:rPr lang="it-IT" sz="1800" i="1">
                <a:latin typeface="Calibri" charset="0"/>
              </a:rPr>
              <a:t>a) la situazione in cui è venuta a trovarsi IRCSS è imputabile ad un factum principis ( id est, la legge regionale sull'accorpamento, nei sensi anzidetti, delle strutture sanitarie), di per sé estraneo alla sfera di azione e di responsabilità dell'Istituto; </a:t>
            </a:r>
          </a:p>
          <a:p>
            <a:pPr>
              <a:buFontTx/>
              <a:buChar char="-"/>
            </a:pPr>
            <a:endParaRPr lang="it-IT" sz="1800" i="1">
              <a:latin typeface="Calibri" charset="0"/>
            </a:endParaRPr>
          </a:p>
          <a:p>
            <a:pPr>
              <a:buFontTx/>
              <a:buChar char="-"/>
            </a:pPr>
            <a:r>
              <a:rPr lang="it-IT" sz="1800" i="1">
                <a:latin typeface="Calibri" charset="0"/>
              </a:rPr>
              <a:t>b) il limitato periodo temporale di durata residua delle forniture già in essere in capo ad IRCSS attenua la portata della deroga all'obbligo di gara nei sensi auspicati dal legislatore ( cfr. art. 63, comma 3, lett. b) cit.), quand'anche si consideri il termine complessivo del nuovo affidamento triennale (contenuto nei prescritti limiti temporali di legge); </a:t>
            </a:r>
          </a:p>
        </p:txBody>
      </p:sp>
      <p:sp>
        <p:nvSpPr>
          <p:cNvPr id="993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7415908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endParaRPr lang="it-IT" sz="1800" dirty="0" smtClean="0">
              <a:cs typeface="+mn-cs"/>
            </a:endParaRPr>
          </a:p>
          <a:p>
            <a:pPr>
              <a:buFontTx/>
              <a:buChar char="-"/>
              <a:defRPr/>
            </a:pPr>
            <a:r>
              <a:rPr lang="it-IT" sz="1800" i="1" dirty="0" smtClean="0">
                <a:cs typeface="+mn-cs"/>
              </a:rPr>
              <a:t>c</a:t>
            </a:r>
            <a:r>
              <a:rPr lang="it-IT" sz="1800" i="1" dirty="0">
                <a:cs typeface="+mn-cs"/>
              </a:rPr>
              <a:t>) è noto che ogni fornitura di software ha caratteristiche tecniche precipue di guisa che, pur se sul punto la delibera gravata in primo grado non sviluppa autonoma motivazione di supporto, è ragionevole ritenere che un cambiamento o un rinnovo parziale della fornitura avrebbe esposto il committente a difficoltà tecniche ingiustificate quantomeno a modalità di impiego unitario del sistema informatico nonché all'assolvimento degli oneri manutentivi ( onde ricorrevano le condizioni per la procedura negoziata senza previa pubblicazione di un bando di gara</a:t>
            </a:r>
            <a:r>
              <a:rPr lang="it-IT" sz="1800" dirty="0" smtClean="0">
                <a:cs typeface="+mn-cs"/>
              </a:rPr>
              <a:t>)</a:t>
            </a:r>
            <a:r>
              <a:rPr lang="it-IT" sz="1800" dirty="0">
                <a:cs typeface="+mn-cs"/>
              </a:rPr>
              <a:t> (</a:t>
            </a:r>
            <a:r>
              <a:rPr lang="it-IT" sz="1800" dirty="0" err="1">
                <a:cs typeface="+mn-cs"/>
              </a:rPr>
              <a:t>Cons</a:t>
            </a:r>
            <a:r>
              <a:rPr lang="it-IT" sz="1800" dirty="0">
                <a:cs typeface="+mn-cs"/>
              </a:rPr>
              <a:t>. </a:t>
            </a:r>
            <a:r>
              <a:rPr lang="it-IT" sz="1800" dirty="0" err="1">
                <a:cs typeface="+mn-cs"/>
              </a:rPr>
              <a:t>giust</a:t>
            </a:r>
            <a:r>
              <a:rPr lang="it-IT" sz="1800" dirty="0">
                <a:cs typeface="+mn-cs"/>
              </a:rPr>
              <a:t>. </a:t>
            </a:r>
            <a:r>
              <a:rPr lang="it-IT" sz="1800" dirty="0" err="1">
                <a:cs typeface="+mn-cs"/>
              </a:rPr>
              <a:t>amm</a:t>
            </a:r>
            <a:r>
              <a:rPr lang="it-IT" sz="1800" dirty="0">
                <a:cs typeface="+mn-cs"/>
              </a:rPr>
              <a:t>. Sicilia, sez. </a:t>
            </a:r>
            <a:r>
              <a:rPr lang="it-IT" sz="1800" dirty="0" err="1">
                <a:cs typeface="+mn-cs"/>
              </a:rPr>
              <a:t>giurisd</a:t>
            </a:r>
            <a:r>
              <a:rPr lang="it-IT" sz="1800" dirty="0">
                <a:cs typeface="+mn-cs"/>
              </a:rPr>
              <a:t>., 25/07/2017, (ud. 05/07/2017, dep.25/07/2017),  n. 339)</a:t>
            </a:r>
          </a:p>
          <a:p>
            <a:pPr>
              <a:buFontTx/>
              <a:buChar char="-"/>
              <a:defRPr/>
            </a:pPr>
            <a:endParaRPr lang="it-IT" sz="1800" dirty="0">
              <a:cs typeface="+mn-cs"/>
            </a:endParaRPr>
          </a:p>
          <a:p>
            <a:pPr>
              <a:defRPr/>
            </a:pPr>
            <a:endParaRPr lang="it-IT" sz="1800" dirty="0">
              <a:cs typeface="+mn-cs"/>
            </a:endParaRPr>
          </a:p>
          <a:p>
            <a:pPr marL="0" indent="0">
              <a:buFont typeface="Times New Roman" charset="0"/>
              <a:buNone/>
              <a:defRPr/>
            </a:pPr>
            <a:endParaRPr lang="it-IT" dirty="0">
              <a:cs typeface="+mn-cs"/>
            </a:endParaRPr>
          </a:p>
        </p:txBody>
      </p:sp>
      <p:sp>
        <p:nvSpPr>
          <p:cNvPr id="10035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3762805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13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In altra circostanza la giurisprudenza ha ritenuto illegittimo l’affidamento diretto di forniture di TNT al precedente affidatario poiché applicato ad un contratto di servizi ed in difetto degli altri presupposti di legge</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nella specie era in corso con la Publiclean un contratto di "servizi" e non un contratto di "forniture", per cui non si trattava di "ampliare" una fornitura in corso, ma di procedere all'acquisto di un prodotto del tutto diverso da quello precedentemente noleggiato: si trattava, cioè, di sostituire il noleggio di un prodotto (in cotone, comportante un utilizzo ripetuto, previo lavaggio) con l'acquisto di un prodotto uso e getta. Sembra, pertanto, evidente al Collegio l'inapplicabilità nel caso di specie della norma in questione (art. 57, co. 3, lett. b), che disciplina esclusivamente i contratti di forniture e non anche quelli di "servizi</a:t>
            </a:r>
            <a:r>
              <a:rPr lang="it-IT" sz="1800" i="1">
                <a:latin typeface="Calibri" charset="0"/>
              </a:rPr>
              <a:t>”</a:t>
            </a:r>
            <a:r>
              <a:rPr lang="it-IT" altLang="ja-JP" sz="1800" i="1">
                <a:latin typeface="Calibri" charset="0"/>
              </a:rPr>
              <a:t> (T.A.R. Pescara, (Abruzzo), sez. I, 24/06/2013,  n. 348)</a:t>
            </a:r>
          </a:p>
          <a:p>
            <a:pPr>
              <a:buFontTx/>
              <a:buChar char="-"/>
            </a:pPr>
            <a:endParaRPr lang="it-IT">
              <a:latin typeface="Calibri" charset="0"/>
            </a:endParaRPr>
          </a:p>
        </p:txBody>
      </p:sp>
      <p:sp>
        <p:nvSpPr>
          <p:cNvPr id="10137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3373649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24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Peraltro, giova anche ricordare che tale disposizione consente forniture ulteriori solo per la durata limitata di tre anni, mentre l'atto impugnato prevede la fornitura (peraltro, integrativa di un contratto di servizi) per una durata ben superiore ai 3 anni (la scadenza è stata posta al giugno 2018)</a:t>
            </a:r>
            <a:r>
              <a:rPr lang="it-IT" sz="1800" i="1">
                <a:latin typeface="Calibri" charset="0"/>
              </a:rPr>
              <a:t>”</a:t>
            </a:r>
            <a:endParaRPr lang="it-IT" altLang="ja-JP" sz="1800" i="1">
              <a:latin typeface="Calibri" charset="0"/>
            </a:endParaRPr>
          </a:p>
          <a:p>
            <a:pPr>
              <a:buFontTx/>
              <a:buChar char="-"/>
            </a:pPr>
            <a:endParaRPr lang="it-IT" sz="1800" i="1">
              <a:latin typeface="Calibri" charset="0"/>
            </a:endParaRPr>
          </a:p>
          <a:p>
            <a:pPr>
              <a:buFontTx/>
              <a:buChar char="-"/>
            </a:pPr>
            <a:r>
              <a:rPr lang="it-IT" sz="1800" i="1">
                <a:latin typeface="Calibri" charset="0"/>
              </a:rPr>
              <a:t>“non sembra però che la fornitura di TNT non sia separabile sotto il profilo tecnico dal servizio noleggio della biancheria e del c.d. verde, un quanto ha per oggetto un prodotto diverso da quelli usati nei presidi ospedalieri in questione; né che la fornitura di tale prodotto crei "gravi inconvenienti" alla gestione del guardaroba, da dato che tale prodotti, in quanto "usa e getti", possono essere distribuiti anche da un diverso operatore, così come del resto pacificamente accade in alcune diverse realtà ospedaliere, che (come documentate in atti) vedono coinvolte la stessa ricorrente”</a:t>
            </a:r>
            <a:r>
              <a:rPr lang="it-IT" altLang="ja-JP" sz="1800" i="1">
                <a:latin typeface="Calibri" charset="0"/>
              </a:rPr>
              <a:t> (T.A.R. Pescara, (Abruzzo), sez. I, 24/06/2013,  n. 348)</a:t>
            </a:r>
          </a:p>
          <a:p>
            <a:pPr>
              <a:buFontTx/>
              <a:buChar char="-"/>
            </a:pPr>
            <a:endParaRPr lang="it-IT" sz="1800" i="1">
              <a:latin typeface="Calibri" charset="0"/>
            </a:endParaRPr>
          </a:p>
        </p:txBody>
      </p:sp>
      <p:sp>
        <p:nvSpPr>
          <p:cNvPr id="10240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2555306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In altro caso ancora la giurisprudenza ha ritenuto illegittimo l’affidamento diretto della fornitura di 80 parcometri al precedente fornitore ritenendo infondate le motivazioni sostenute dall’amministrazione ossia:</a:t>
            </a:r>
          </a:p>
          <a:p>
            <a:pPr marL="0" indent="0">
              <a:buFont typeface="Times New Roman" charset="0"/>
              <a:buNone/>
              <a:defRPr/>
            </a:pPr>
            <a:endParaRPr lang="it-IT" sz="1800" dirty="0">
              <a:cs typeface="+mn-cs"/>
            </a:endParaRPr>
          </a:p>
          <a:p>
            <a:pPr>
              <a:buFontTx/>
              <a:buChar char="-"/>
              <a:defRPr/>
            </a:pPr>
            <a:r>
              <a:rPr lang="it-IT" sz="1800" dirty="0" smtClean="0">
                <a:cs typeface="+mn-cs"/>
              </a:rPr>
              <a:t>L’inconveniente della duplicità delle procedure</a:t>
            </a:r>
          </a:p>
          <a:p>
            <a:pPr>
              <a:buFontTx/>
              <a:buChar char="-"/>
              <a:defRPr/>
            </a:pPr>
            <a:endParaRPr lang="it-IT" sz="1800" dirty="0" smtClean="0">
              <a:cs typeface="+mn-cs"/>
            </a:endParaRPr>
          </a:p>
          <a:p>
            <a:pPr>
              <a:buFontTx/>
              <a:buChar char="-"/>
              <a:defRPr/>
            </a:pPr>
            <a:r>
              <a:rPr lang="it-IT" sz="1800" dirty="0" smtClean="0">
                <a:cs typeface="+mn-cs"/>
              </a:rPr>
              <a:t>L’incompatibilità tecnica di altri prodotti</a:t>
            </a:r>
          </a:p>
          <a:p>
            <a:pPr>
              <a:buFont typeface="Wingdings" charset="2"/>
              <a:buChar char="Ø"/>
              <a:defRPr/>
            </a:pPr>
            <a:endParaRPr lang="it-IT" sz="1800" dirty="0">
              <a:cs typeface="+mn-cs"/>
            </a:endParaRPr>
          </a:p>
          <a:p>
            <a:pPr>
              <a:buFont typeface="Wingdings" charset="2"/>
              <a:buChar char="Ø"/>
              <a:defRPr/>
            </a:pPr>
            <a:endParaRPr lang="it-IT" sz="1800" dirty="0">
              <a:cs typeface="+mn-cs"/>
            </a:endParaRPr>
          </a:p>
        </p:txBody>
      </p:sp>
      <p:sp>
        <p:nvSpPr>
          <p:cNvPr id="1034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70832044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buFont typeface="Times New Roman" charset="0"/>
              <a:buNone/>
              <a:defRPr/>
            </a:pPr>
            <a:endParaRPr lang="it-IT" sz="1800" dirty="0" smtClean="0">
              <a:cs typeface="+mn-cs"/>
            </a:endParaRPr>
          </a:p>
          <a:p>
            <a:pPr>
              <a:buFontTx/>
              <a:buChar char="-"/>
              <a:defRPr/>
            </a:pPr>
            <a:r>
              <a:rPr lang="it-IT" sz="1800" dirty="0" smtClean="0">
                <a:cs typeface="+mn-cs"/>
              </a:rPr>
              <a:t>“</a:t>
            </a:r>
            <a:r>
              <a:rPr lang="it-IT" sz="1800" i="1" dirty="0" smtClean="0">
                <a:cs typeface="+mn-cs"/>
              </a:rPr>
              <a:t>Il </a:t>
            </a:r>
            <a:r>
              <a:rPr lang="it-IT" sz="1800" i="1" dirty="0">
                <a:cs typeface="+mn-cs"/>
              </a:rPr>
              <a:t>primo di essi consiste in una pretesa duplicazione di procedure (per l'acquisizione dei ricambi e dei materiali di consumo, l'affidamento della manutenzione, la gestione dei dati e degli incassi) e deve ritenersi del tutto privo di rilevanza giuridica, trattandosi di inconvenienti che possono verificarsi ogni qual volta si muti la persona del fornitore o il modello dei macchinari acquistati dalle pubbliche amministrazioni; diversamente opinando, si finirebbe per consolidare una posizione di assoluto e indebito vantaggio a favore del primo fornitore, con radicale frustrazione delle esigenze di concorrenzialità sottese al sistema dell'evidenza </a:t>
            </a:r>
            <a:r>
              <a:rPr lang="it-IT" sz="1800" i="1" dirty="0" smtClean="0">
                <a:cs typeface="+mn-cs"/>
              </a:rPr>
              <a:t>pubblica</a:t>
            </a:r>
            <a:r>
              <a:rPr lang="it-IT" sz="1800" dirty="0" smtClean="0">
                <a:cs typeface="+mn-cs"/>
              </a:rPr>
              <a:t>”</a:t>
            </a:r>
            <a:r>
              <a:rPr lang="es-ES_tradnl" sz="1800" dirty="0">
                <a:cs typeface="+mn-cs"/>
              </a:rPr>
              <a:t> (T.A.R. </a:t>
            </a:r>
            <a:r>
              <a:rPr lang="es-ES_tradnl" sz="1800" dirty="0" err="1">
                <a:cs typeface="+mn-cs"/>
              </a:rPr>
              <a:t>Genova</a:t>
            </a:r>
            <a:r>
              <a:rPr lang="es-ES_tradnl" sz="1800" dirty="0">
                <a:cs typeface="+mn-cs"/>
              </a:rPr>
              <a:t>, (Liguria), </a:t>
            </a:r>
            <a:r>
              <a:rPr lang="es-ES_tradnl" sz="1800" dirty="0" err="1">
                <a:cs typeface="+mn-cs"/>
              </a:rPr>
              <a:t>sez</a:t>
            </a:r>
            <a:r>
              <a:rPr lang="es-ES_tradnl" sz="1800" dirty="0">
                <a:cs typeface="+mn-cs"/>
              </a:rPr>
              <a:t>. II, 27/04/2012, (</a:t>
            </a:r>
            <a:r>
              <a:rPr lang="es-ES_tradnl" sz="1800" dirty="0" err="1">
                <a:cs typeface="+mn-cs"/>
              </a:rPr>
              <a:t>ud.</a:t>
            </a:r>
            <a:r>
              <a:rPr lang="es-ES_tradnl" sz="1800" dirty="0">
                <a:cs typeface="+mn-cs"/>
              </a:rPr>
              <a:t> 29/03/2012, dep.27/04/2012),  n. 606)</a:t>
            </a:r>
            <a:endParaRPr lang="it-IT" sz="1800" dirty="0">
              <a:cs typeface="+mn-cs"/>
            </a:endParaRPr>
          </a:p>
          <a:p>
            <a:pPr>
              <a:buFontTx/>
              <a:buChar char="-"/>
              <a:defRPr/>
            </a:pPr>
            <a:endParaRPr lang="it-IT" sz="1800" dirty="0" smtClean="0">
              <a:cs typeface="+mn-cs"/>
            </a:endParaRPr>
          </a:p>
          <a:p>
            <a:pPr>
              <a:buFontTx/>
              <a:buChar char="-"/>
              <a:defRPr/>
            </a:pPr>
            <a:endParaRPr lang="it-IT" sz="1800" dirty="0" smtClean="0">
              <a:cs typeface="+mn-cs"/>
            </a:endParaRPr>
          </a:p>
          <a:p>
            <a:pPr marL="0" indent="0">
              <a:buFont typeface="Times New Roman" charset="0"/>
              <a:buNone/>
              <a:defRPr/>
            </a:pPr>
            <a:endParaRPr lang="it-IT" sz="1800" dirty="0">
              <a:cs typeface="+mn-cs"/>
            </a:endParaRPr>
          </a:p>
          <a:p>
            <a:pPr marL="0" indent="0">
              <a:buFont typeface="Times New Roman" charset="0"/>
              <a:buNone/>
              <a:defRPr/>
            </a:pPr>
            <a:endParaRPr lang="it-IT" sz="1800" dirty="0">
              <a:cs typeface="+mn-cs"/>
            </a:endParaRPr>
          </a:p>
        </p:txBody>
      </p:sp>
      <p:sp>
        <p:nvSpPr>
          <p:cNvPr id="1044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795044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marL="0" indent="0">
              <a:buFont typeface="Times New Roman" charset="0"/>
              <a:buNone/>
              <a:defRPr/>
            </a:pPr>
            <a:endParaRPr lang="it-IT" altLang="ja-JP" sz="1800" i="1" dirty="0">
              <a:latin typeface="Arial" charset="0"/>
              <a:cs typeface="Arial" charset="0"/>
            </a:endParaRPr>
          </a:p>
          <a:p>
            <a:pPr>
              <a:buFontTx/>
              <a:buChar char="-"/>
              <a:defRPr/>
            </a:pPr>
            <a:endParaRPr lang="it-IT" altLang="ja-JP" sz="1800" dirty="0" smtClean="0">
              <a:latin typeface="Arial" charset="0"/>
              <a:cs typeface="Arial" charset="0"/>
            </a:endParaRPr>
          </a:p>
          <a:p>
            <a:pPr>
              <a:buFont typeface="Wingdings" charset="2"/>
              <a:buChar char="Ø"/>
              <a:defRPr/>
            </a:pPr>
            <a:r>
              <a:rPr lang="it-IT" sz="1800" dirty="0" smtClean="0">
                <a:latin typeface="Arial" charset="0"/>
                <a:cs typeface="Arial" charset="0"/>
              </a:rPr>
              <a:t>Ciò significa che la stazione appaltante non potrà fare un mero riferimento formale ad una delle ipotesi indicate dalla legge ma dovrà specificare nel dettaglio la configurazione di tali ipotesi nel caso concreto</a:t>
            </a:r>
          </a:p>
          <a:p>
            <a:pPr>
              <a:defRPr/>
            </a:pPr>
            <a:endParaRPr lang="it-IT" sz="1800" dirty="0"/>
          </a:p>
        </p:txBody>
      </p:sp>
    </p:spTree>
    <p:extLst>
      <p:ext uri="{BB962C8B-B14F-4D97-AF65-F5344CB8AC3E}">
        <p14:creationId xmlns:p14="http://schemas.microsoft.com/office/powerpoint/2010/main" val="1244311620"/>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547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a:t>
            </a:r>
            <a:r>
              <a:rPr lang="it-IT" altLang="ja-JP" sz="1800" i="1">
                <a:latin typeface="Calibri" charset="0"/>
              </a:rPr>
              <a:t>Parimenti inconsistente appare il secondo elemento addotto a giustificazione dell'affidamento diretto, identificato nella circostanza che i prodotti offerti dall'odierna ricorrente non presenterebbero, come accertato nella precedente gara pubblica, un sistema di incasso delle infrazioni compatibile con quello già in uso. Tale motivazione, infatti, rimanda esattamente alle ragioni che avevano indotto il Consiglio di Stato ad annullare la precedente gara pubblica, derivanti dalla scelta della stazione appaltante di non consentire l'espletamento di un confronto concorrenziale sulla base di soluzioni tecniche potenzialmente equivalenti, ma di delimitare la scelta proprio in corrispondenza delle caratteristiche tecniche del prodotto già in uso. È evidente, si ribadisce, che un tale modo di procedere preclude in radice la formazione di ogni mercato concorrenziale, poiché le stazioni appaltanti potrebbero limitarsi ad acquisire il prodotto di un determinato fornitore e, in seguito, valorizzare l'uniformità delle soluzioni tecniche in uso per escludere il possibile ricorso ad una gara pubblica</a:t>
            </a:r>
            <a:r>
              <a:rPr lang="it-IT" sz="1800">
                <a:latin typeface="Calibri" charset="0"/>
              </a:rPr>
              <a:t>”</a:t>
            </a:r>
            <a:r>
              <a:rPr lang="es-ES_tradnl" altLang="ja-JP" sz="1800">
                <a:latin typeface="Calibri" charset="0"/>
              </a:rPr>
              <a:t> (T.A.R. Genova, (Liguria), sez. II, 27/04/2012, (ud. 29/03/2012, dep.27/04/2012),  n. 606)</a:t>
            </a:r>
            <a:endParaRPr lang="it-IT" altLang="ja-JP" sz="1800">
              <a:latin typeface="Calibri" charset="0"/>
            </a:endParaRPr>
          </a:p>
          <a:p>
            <a:pPr>
              <a:buFontTx/>
              <a:buChar char="-"/>
            </a:pPr>
            <a:endParaRPr lang="it-IT" sz="1800">
              <a:latin typeface="Calibri" charset="0"/>
            </a:endParaRPr>
          </a:p>
        </p:txBody>
      </p:sp>
      <p:sp>
        <p:nvSpPr>
          <p:cNvPr id="1054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61814771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649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c) per forniture quotate e acquistate sul mercato delle materie prime;</a:t>
            </a: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d) per l’acquisto di forniture o servizi a condizioni particolarmente vantaggiose, da un fornitore che cessa definitivamente l’</a:t>
            </a:r>
            <a:r>
              <a:rPr lang="it-IT" altLang="ja-JP" sz="1800">
                <a:latin typeface="Calibri" charset="0"/>
              </a:rPr>
              <a:t>attività commerciale oppure dagli organi delle procedure concorsuali. </a:t>
            </a:r>
          </a:p>
          <a:p>
            <a:endParaRPr lang="it-IT">
              <a:latin typeface="Calibri" charset="0"/>
            </a:endParaRPr>
          </a:p>
        </p:txBody>
      </p:sp>
      <p:sp>
        <p:nvSpPr>
          <p:cNvPr id="1064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81465464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lgn="ctr">
              <a:buFont typeface="Arial"/>
              <a:buChar char="•"/>
              <a:defRPr/>
            </a:pPr>
            <a:r>
              <a:rPr lang="it-IT" sz="1800" dirty="0" smtClean="0">
                <a:cs typeface="+mn-cs"/>
              </a:rPr>
              <a:t>I casi tassativi previsti per appalti di servizi</a:t>
            </a:r>
          </a:p>
          <a:p>
            <a:pPr>
              <a:buFontTx/>
              <a:buChar char="-"/>
              <a:defRPr/>
            </a:pPr>
            <a:endParaRPr lang="it-IT" sz="1800" dirty="0">
              <a:cs typeface="+mn-cs"/>
            </a:endParaRPr>
          </a:p>
          <a:p>
            <a:pPr>
              <a:buFontTx/>
              <a:buChar char="-"/>
              <a:defRPr/>
            </a:pPr>
            <a:r>
              <a:rPr lang="it-IT" sz="1800" dirty="0" smtClean="0">
                <a:cs typeface="+mn-cs"/>
              </a:rPr>
              <a:t>Negli </a:t>
            </a:r>
            <a:r>
              <a:rPr lang="it-IT" sz="1800" dirty="0">
                <a:cs typeface="+mn-cs"/>
              </a:rPr>
              <a:t>appalti pubblici relativi ai servizi qualora l’appalto faccia </a:t>
            </a:r>
            <a:r>
              <a:rPr lang="it-IT" sz="1800" dirty="0" smtClean="0">
                <a:cs typeface="+mn-cs"/>
              </a:rPr>
              <a:t>seguito</a:t>
            </a:r>
          </a:p>
          <a:p>
            <a:pPr marL="0" indent="0">
              <a:buFont typeface="Times New Roman" charset="0"/>
              <a:buNone/>
              <a:defRPr/>
            </a:pPr>
            <a:endParaRPr lang="it-IT" sz="1800" dirty="0" smtClean="0">
              <a:cs typeface="+mn-cs"/>
            </a:endParaRPr>
          </a:p>
          <a:p>
            <a:pPr>
              <a:buFontTx/>
              <a:buChar char="-"/>
              <a:defRPr/>
            </a:pPr>
            <a:r>
              <a:rPr lang="it-IT" sz="1800" dirty="0" smtClean="0">
                <a:cs typeface="+mn-cs"/>
              </a:rPr>
              <a:t>Ad </a:t>
            </a:r>
            <a:r>
              <a:rPr lang="it-IT" sz="1800" dirty="0">
                <a:cs typeface="+mn-cs"/>
              </a:rPr>
              <a:t>un concorso di progettazione e debba, in base alle norme applicabili, essere aggiudicato al vincitore o ad uno dei vincitori del concorso. In quest’ultimo caso, tutti i vincitori devono essere invitati a partecipare ai </a:t>
            </a:r>
            <a:r>
              <a:rPr lang="it-IT" sz="1800" dirty="0" smtClean="0">
                <a:cs typeface="+mn-cs"/>
              </a:rPr>
              <a:t>negoziati</a:t>
            </a:r>
            <a:endParaRPr lang="it-IT" sz="1800" dirty="0">
              <a:cs typeface="+mn-cs"/>
            </a:endParaRPr>
          </a:p>
          <a:p>
            <a:pPr>
              <a:buFontTx/>
              <a:buChar char="-"/>
              <a:defRPr/>
            </a:pPr>
            <a:endParaRPr lang="it-IT" sz="1800" dirty="0">
              <a:cs typeface="+mn-cs"/>
            </a:endParaRPr>
          </a:p>
          <a:p>
            <a:pPr>
              <a:defRPr/>
            </a:pPr>
            <a:endParaRPr lang="it-IT" dirty="0">
              <a:cs typeface="+mn-cs"/>
            </a:endParaRPr>
          </a:p>
        </p:txBody>
      </p:sp>
      <p:sp>
        <p:nvSpPr>
          <p:cNvPr id="1075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512658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85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 typeface="Arial" charset="0"/>
              <a:buChar char="•"/>
            </a:pPr>
            <a:r>
              <a:rPr lang="it-IT" sz="1800" dirty="0"/>
              <a:t>Casi tassativi previsti per appalti servizi e di lavori</a:t>
            </a:r>
          </a:p>
          <a:p>
            <a:pPr>
              <a:buFontTx/>
              <a:buChar char="-"/>
            </a:pPr>
            <a:endParaRPr lang="it-IT" sz="1800" dirty="0"/>
          </a:p>
          <a:p>
            <a:pPr>
              <a:buFontTx/>
              <a:buChar char="-"/>
            </a:pPr>
            <a:r>
              <a:rPr lang="it-IT" sz="1800" i="1" dirty="0"/>
              <a:t>“Per nuovi lavori o servizi consistenti nella ripetizione di lavori o servizi analoghi, </a:t>
            </a:r>
            <a:r>
              <a:rPr lang="it-IT" sz="1800" i="1" dirty="0" err="1"/>
              <a:t>gia</a:t>
            </a:r>
            <a:r>
              <a:rPr lang="it-IT" sz="1800" i="1" dirty="0"/>
              <a:t>̀ affidati all’operatore economico aggiudicatario dell’appalto iniziale dalle medesime amministrazioni aggiudicatrici, a condizione che tali lavori o servizi siano conformi al progetto a base di gara e che tale progetto sia stato oggetto di un primo appalto aggiudicato secondo una procedura di cui all’articolo 59, comma 1. Il progetto a base di gara indica l’</a:t>
            </a:r>
            <a:r>
              <a:rPr lang="it-IT" altLang="ja-JP" sz="1800" i="1" dirty="0" err="1"/>
              <a:t>entita</a:t>
            </a:r>
            <a:r>
              <a:rPr lang="it-IT" altLang="ja-JP" sz="1800" i="1" dirty="0"/>
              <a:t>̀ di eventuali lavori o servizi complementari e le condizioni alle quali essi verranno aggiudicati. La </a:t>
            </a:r>
            <a:r>
              <a:rPr lang="it-IT" altLang="ja-JP" sz="1800" i="1" dirty="0" err="1"/>
              <a:t>possibilita</a:t>
            </a:r>
            <a:r>
              <a:rPr lang="it-IT" altLang="ja-JP" sz="1800" i="1" dirty="0"/>
              <a:t>̀ di avvalersi della procedura prevista dal presente articolo è indicata sin dall</a:t>
            </a:r>
            <a:r>
              <a:rPr lang="it-IT" sz="1800" i="1" dirty="0"/>
              <a:t>’</a:t>
            </a:r>
            <a:r>
              <a:rPr lang="it-IT" altLang="ja-JP" sz="1800" i="1" dirty="0"/>
              <a:t>avvio del confronto competitivo nella prima operazione e l</a:t>
            </a:r>
            <a:r>
              <a:rPr lang="it-IT" sz="1800" i="1" dirty="0"/>
              <a:t>’</a:t>
            </a:r>
            <a:r>
              <a:rPr lang="it-IT" altLang="ja-JP" sz="1800" i="1" dirty="0"/>
              <a:t>importo totale previsto per la prosecuzione dei lavori o della prestazione dei servizi è computato per la determinazione del valore globale dell</a:t>
            </a:r>
            <a:r>
              <a:rPr lang="it-IT" sz="1800" i="1" dirty="0"/>
              <a:t>’</a:t>
            </a:r>
            <a:r>
              <a:rPr lang="it-IT" altLang="ja-JP" sz="1800" i="1" dirty="0"/>
              <a:t>appalto, ai fini dell</a:t>
            </a:r>
            <a:r>
              <a:rPr lang="it-IT" sz="1800" i="1" dirty="0"/>
              <a:t>’</a:t>
            </a:r>
            <a:r>
              <a:rPr lang="it-IT" altLang="ja-JP" sz="1800" i="1" dirty="0"/>
              <a:t>applicazione delle soglie di cui all</a:t>
            </a:r>
            <a:r>
              <a:rPr lang="it-IT" sz="1800" i="1" dirty="0"/>
              <a:t>’</a:t>
            </a:r>
            <a:r>
              <a:rPr lang="it-IT" altLang="ja-JP" sz="1800" i="1" dirty="0"/>
              <a:t>articolo 35, comma 1. Il ricorso a questa procedura è limitato al triennio successivo alla stipulazione del contratto dell</a:t>
            </a:r>
            <a:r>
              <a:rPr lang="it-IT" sz="1800" i="1" dirty="0"/>
              <a:t>’</a:t>
            </a:r>
            <a:r>
              <a:rPr lang="it-IT" altLang="ja-JP" sz="1800" i="1" dirty="0"/>
              <a:t>appalto iniziale</a:t>
            </a:r>
            <a:r>
              <a:rPr lang="it-IT" sz="1800" dirty="0"/>
              <a:t>”</a:t>
            </a:r>
            <a:endParaRPr lang="it-IT" altLang="ja-JP" sz="1800" dirty="0"/>
          </a:p>
          <a:p>
            <a:pPr>
              <a:buFontTx/>
              <a:buChar char="-"/>
            </a:pPr>
            <a:endParaRPr lang="it-IT" sz="1800" dirty="0"/>
          </a:p>
          <a:p>
            <a:endParaRPr lang="it-IT" dirty="0"/>
          </a:p>
        </p:txBody>
      </p:sp>
      <p:sp>
        <p:nvSpPr>
          <p:cNvPr id="1085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0856700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 name="Segnaposto contenuto 2"/>
          <p:cNvSpPr>
            <a:spLocks noGrp="1"/>
          </p:cNvSpPr>
          <p:nvPr>
            <p:ph idx="1"/>
          </p:nvPr>
        </p:nvSpPr>
        <p:spPr/>
        <p:txBody>
          <a:bodyPr/>
          <a:lstStyle/>
          <a:p>
            <a:pPr marL="0" indent="0" algn="ctr">
              <a:defRPr/>
            </a:pPr>
            <a:r>
              <a:rPr lang="it-IT" sz="1800" dirty="0">
                <a:cs typeface="Arial" charset="0"/>
              </a:rPr>
              <a:t>I presupposti</a:t>
            </a:r>
          </a:p>
          <a:p>
            <a:pPr marL="0" indent="0">
              <a:buFontTx/>
              <a:buChar char="-"/>
              <a:defRPr/>
            </a:pPr>
            <a:endParaRPr lang="it-IT" sz="1800" i="1" dirty="0">
              <a:cs typeface="Arial" charset="0"/>
            </a:endParaRPr>
          </a:p>
          <a:p>
            <a:pPr>
              <a:buFont typeface="Wingdings" charset="2"/>
              <a:buChar char="Ø"/>
              <a:defRPr/>
            </a:pPr>
            <a:r>
              <a:rPr lang="it-IT" sz="1800" dirty="0" smtClean="0">
                <a:cs typeface="Arial" charset="0"/>
              </a:rPr>
              <a:t>Indizione di </a:t>
            </a:r>
            <a:r>
              <a:rPr lang="it-IT" sz="1800" dirty="0">
                <a:cs typeface="Arial" charset="0"/>
              </a:rPr>
              <a:t>una procedura </a:t>
            </a:r>
            <a:r>
              <a:rPr lang="it-IT" sz="1800" dirty="0" smtClean="0">
                <a:cs typeface="Arial" charset="0"/>
              </a:rPr>
              <a:t>aperta, ristretta, competitiva con negoziazione, dialogo competitivo, etc.. </a:t>
            </a:r>
            <a:endParaRPr lang="it-IT" sz="1800" dirty="0">
              <a:cs typeface="Arial" charset="0"/>
            </a:endParaRPr>
          </a:p>
          <a:p>
            <a:pPr>
              <a:buFont typeface="Wingdings" charset="2"/>
              <a:buChar char="Ø"/>
              <a:defRPr/>
            </a:pPr>
            <a:endParaRPr lang="it-IT" sz="1800" dirty="0">
              <a:cs typeface="Arial" charset="0"/>
            </a:endParaRPr>
          </a:p>
          <a:p>
            <a:pPr>
              <a:buFont typeface="Wingdings" charset="2"/>
              <a:buChar char="Ø"/>
              <a:defRPr/>
            </a:pPr>
            <a:r>
              <a:rPr lang="it-IT" sz="1800" dirty="0" smtClean="0">
                <a:cs typeface="Arial" charset="0"/>
              </a:rPr>
              <a:t>Nuovi </a:t>
            </a:r>
            <a:r>
              <a:rPr lang="it-IT" sz="1800" dirty="0">
                <a:cs typeface="Arial" charset="0"/>
              </a:rPr>
              <a:t>servizi consistenti nella ripetizione di servizi (o lavori) analoghi </a:t>
            </a:r>
            <a:r>
              <a:rPr lang="it-IT" sz="1800" dirty="0" err="1">
                <a:cs typeface="Arial" charset="0"/>
              </a:rPr>
              <a:t>gia'</a:t>
            </a:r>
            <a:r>
              <a:rPr lang="it-IT" sz="1800" dirty="0">
                <a:cs typeface="Arial" charset="0"/>
              </a:rPr>
              <a:t> affidati all'operatore economico aggiudicatario del contratto iniziale </a:t>
            </a:r>
            <a:endParaRPr lang="it-IT" sz="1800" dirty="0" smtClean="0">
              <a:cs typeface="Arial" charset="0"/>
            </a:endParaRPr>
          </a:p>
          <a:p>
            <a:pPr>
              <a:buFont typeface="Wingdings" charset="2"/>
              <a:buChar char="Ø"/>
              <a:defRPr/>
            </a:pPr>
            <a:endParaRPr lang="it-IT" sz="1800" dirty="0">
              <a:cs typeface="Arial" charset="0"/>
            </a:endParaRPr>
          </a:p>
          <a:p>
            <a:pPr>
              <a:buFont typeface="Wingdings" charset="2"/>
              <a:buChar char="Ø"/>
              <a:defRPr/>
            </a:pPr>
            <a:r>
              <a:rPr lang="it-IT" sz="1800" dirty="0" smtClean="0">
                <a:cs typeface="Arial" charset="0"/>
              </a:rPr>
              <a:t>Secondo </a:t>
            </a:r>
            <a:r>
              <a:rPr lang="it-IT" sz="1800" dirty="0">
                <a:cs typeface="Arial" charset="0"/>
              </a:rPr>
              <a:t>il Consiglio di Stato per "nuovi servizi« deve intendersi «</a:t>
            </a:r>
            <a:r>
              <a:rPr lang="it-IT" sz="1800" i="1" dirty="0">
                <a:cs typeface="Arial" charset="0"/>
              </a:rPr>
              <a:t>servizi in relazione ai quali il bisogno è eventuale e può sorgere solo successivamente alla gara originaria</a:t>
            </a:r>
            <a:r>
              <a:rPr lang="it-IT" sz="1800" dirty="0">
                <a:cs typeface="Arial" charset="0"/>
              </a:rPr>
              <a:t>» (Consiglio di Stato, sez. V 11/05/2009 n. 2882)</a:t>
            </a:r>
          </a:p>
          <a:p>
            <a:pPr marL="0" indent="0">
              <a:buFontTx/>
              <a:buChar char="-"/>
              <a:defRPr/>
            </a:pPr>
            <a:endParaRPr lang="it-IT" sz="1800" i="1" dirty="0">
              <a:latin typeface="Arial" charset="0"/>
              <a:cs typeface="Arial" charset="0"/>
            </a:endParaRPr>
          </a:p>
          <a:p>
            <a:pPr marL="0" indent="0">
              <a:buFontTx/>
              <a:buChar char="-"/>
              <a:defRPr/>
            </a:pPr>
            <a:endParaRPr lang="it-IT" sz="1800" i="1" dirty="0">
              <a:latin typeface="Arial" charset="0"/>
              <a:cs typeface="Arial" charset="0"/>
            </a:endParaRPr>
          </a:p>
          <a:p>
            <a:pPr marL="0" indent="0">
              <a:buFontTx/>
              <a:buChar char="-"/>
              <a:defRPr/>
            </a:pPr>
            <a:endParaRPr lang="it-IT" sz="1800" i="1" dirty="0">
              <a:latin typeface="Arial" charset="0"/>
              <a:cs typeface="Arial" charset="0"/>
            </a:endParaRPr>
          </a:p>
        </p:txBody>
      </p:sp>
    </p:spTree>
    <p:extLst>
      <p:ext uri="{BB962C8B-B14F-4D97-AF65-F5344CB8AC3E}">
        <p14:creationId xmlns:p14="http://schemas.microsoft.com/office/powerpoint/2010/main" val="84880745"/>
      </p:ext>
    </p:extLst>
  </p:cSld>
  <p:clrMapOvr>
    <a:masterClrMapping/>
  </p:clrMapOvr>
  <p:timing>
    <p:tnLst>
      <p:par>
        <p:cTn xmlns:p14="http://schemas.microsoft.com/office/powerpoint/2010/mai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05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 typeface="Wingdings" charset="0"/>
              <a:buChar char="Ø"/>
            </a:pPr>
            <a:endParaRPr lang="it-IT" sz="1800">
              <a:latin typeface="Arial" charset="0"/>
              <a:cs typeface="Arial" charset="0"/>
            </a:endParaRPr>
          </a:p>
          <a:p>
            <a:pPr marL="285750" indent="-285750">
              <a:buFont typeface="Wingdings" charset="0"/>
              <a:buChar char="Ø"/>
            </a:pPr>
            <a:r>
              <a:rPr lang="it-IT" sz="1800">
                <a:latin typeface="Calibri" charset="0"/>
                <a:cs typeface="Arial" charset="0"/>
              </a:rPr>
              <a:t>Previsione nel bando della possibilità di affidamento dei servizi analoghi</a:t>
            </a:r>
          </a:p>
          <a:p>
            <a:pPr marL="285750" indent="-285750">
              <a:buFontTx/>
              <a:buChar char="-"/>
            </a:pPr>
            <a:endParaRPr lang="it-IT" sz="1800">
              <a:latin typeface="Calibri" charset="0"/>
              <a:cs typeface="Arial" charset="0"/>
            </a:endParaRPr>
          </a:p>
          <a:p>
            <a:pPr marL="285750" indent="-285750">
              <a:buFontTx/>
              <a:buChar char="-"/>
            </a:pPr>
            <a:r>
              <a:rPr lang="it-IT" sz="1800">
                <a:latin typeface="Calibri" charset="0"/>
                <a:cs typeface="Arial" charset="0"/>
              </a:rPr>
              <a:t>La disposizione si riferisce, cioè, a servizi la cui esecuzione, al momento della indizione della gara originaria, è presa in considerazione solo a livello di mera eventualità perché, a quell'epoca, il relativo bisogno non esiste</a:t>
            </a:r>
          </a:p>
        </p:txBody>
      </p:sp>
    </p:spTree>
    <p:extLst>
      <p:ext uri="{BB962C8B-B14F-4D97-AF65-F5344CB8AC3E}">
        <p14:creationId xmlns:p14="http://schemas.microsoft.com/office/powerpoint/2010/main" val="3870147369"/>
      </p:ext>
    </p:extLst>
  </p:cSld>
  <p:clrMapOvr>
    <a:masterClrMapping/>
  </p:clrMapOvr>
  <p:timing>
    <p:tnLst>
      <p:par>
        <p:cTn xmlns:p14="http://schemas.microsoft.com/office/powerpoint/2010/mai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dirty="0">
              <a:ea typeface="+mj-ea"/>
              <a:cs typeface="+mj-cs"/>
            </a:endParaRPr>
          </a:p>
        </p:txBody>
      </p:sp>
      <p:sp>
        <p:nvSpPr>
          <p:cNvPr id="71683" name="Segnaposto contenuto 2"/>
          <p:cNvSpPr>
            <a:spLocks noGrp="1"/>
          </p:cNvSpPr>
          <p:nvPr>
            <p:ph idx="1"/>
          </p:nvPr>
        </p:nvSpPr>
        <p:spPr/>
        <p:txBody>
          <a:bodyPr/>
          <a:lstStyle/>
          <a:p>
            <a:pPr marL="285750" indent="-285750">
              <a:buFont typeface="Wingdings" charset="0"/>
              <a:buChar char="Ø"/>
              <a:defRPr/>
            </a:pPr>
            <a:r>
              <a:rPr lang="it-IT" sz="1800" dirty="0" smtClean="0">
                <a:cs typeface="Arial" charset="0"/>
              </a:rPr>
              <a:t>Il </a:t>
            </a:r>
            <a:r>
              <a:rPr lang="it-IT" sz="1800" dirty="0">
                <a:cs typeface="Arial" charset="0"/>
              </a:rPr>
              <a:t>progetto di base </a:t>
            </a:r>
          </a:p>
          <a:p>
            <a:pPr marL="285750" indent="-285750">
              <a:buFontTx/>
              <a:buChar char="-"/>
              <a:defRPr/>
            </a:pPr>
            <a:endParaRPr lang="it-IT" sz="1800" b="1" dirty="0">
              <a:cs typeface="Arial" charset="0"/>
            </a:endParaRPr>
          </a:p>
          <a:p>
            <a:pPr marL="285750" indent="-285750">
              <a:buFontTx/>
              <a:buChar char="-"/>
              <a:defRPr/>
            </a:pPr>
            <a:r>
              <a:rPr lang="it-IT" sz="1800" dirty="0">
                <a:cs typeface="Arial" charset="0"/>
              </a:rPr>
              <a:t>Il progetto base è un documento che contiene la previsione di elementi nuovi ed eventuali relativi </a:t>
            </a:r>
            <a:r>
              <a:rPr lang="it-IT" sz="1800" dirty="0" err="1" smtClean="0">
                <a:cs typeface="Arial" charset="0"/>
              </a:rPr>
              <a:t>all</a:t>
            </a:r>
            <a:r>
              <a:rPr lang="ja-JP" altLang="it-IT" sz="1800" dirty="0" smtClean="0">
                <a:cs typeface="Arial" charset="0"/>
              </a:rPr>
              <a:t>’</a:t>
            </a:r>
            <a:r>
              <a:rPr lang="it-IT" sz="1800" dirty="0" smtClean="0">
                <a:cs typeface="Arial" charset="0"/>
              </a:rPr>
              <a:t>eventuale </a:t>
            </a:r>
            <a:r>
              <a:rPr lang="it-IT" sz="1800" dirty="0">
                <a:cs typeface="Arial" charset="0"/>
              </a:rPr>
              <a:t>servizio analogo </a:t>
            </a:r>
          </a:p>
          <a:p>
            <a:pPr marL="285750" indent="-285750">
              <a:buFontTx/>
              <a:buChar char="-"/>
              <a:defRPr/>
            </a:pPr>
            <a:endParaRPr lang="it-IT" sz="1800" dirty="0">
              <a:cs typeface="Arial" charset="0"/>
            </a:endParaRPr>
          </a:p>
          <a:p>
            <a:pPr marL="285750" indent="-285750">
              <a:buFontTx/>
              <a:buChar char="-"/>
              <a:defRPr/>
            </a:pPr>
            <a:r>
              <a:rPr lang="it-IT" sz="1800" dirty="0">
                <a:cs typeface="Arial" charset="0"/>
              </a:rPr>
              <a:t>Il progetto di base </a:t>
            </a:r>
            <a:r>
              <a:rPr lang="it-IT" sz="1800" dirty="0" smtClean="0">
                <a:cs typeface="Arial" charset="0"/>
              </a:rPr>
              <a:t>sembrerebbe che debba essere redatto dall’amministrazione</a:t>
            </a:r>
          </a:p>
          <a:p>
            <a:pPr marL="285750" indent="-285750">
              <a:buFontTx/>
              <a:buChar char="-"/>
              <a:defRPr/>
            </a:pPr>
            <a:endParaRPr lang="it-IT" sz="1800" dirty="0">
              <a:cs typeface="Arial" charset="0"/>
            </a:endParaRPr>
          </a:p>
          <a:p>
            <a:pPr>
              <a:buFontTx/>
              <a:buChar char="-"/>
              <a:defRPr/>
            </a:pPr>
            <a:r>
              <a:rPr lang="it-IT" sz="1800" dirty="0" smtClean="0">
                <a:cs typeface="Arial" charset="0"/>
              </a:rPr>
              <a:t>“</a:t>
            </a:r>
            <a:r>
              <a:rPr lang="it-IT" sz="1800" i="1" dirty="0" smtClean="0">
                <a:cs typeface="Arial" charset="0"/>
              </a:rPr>
              <a:t>Il progetto a base di gara indica l'entità di eventuali lavori o servizi complementari e le condizioni alle quali essi verranno aggiudicati</a:t>
            </a:r>
            <a:r>
              <a:rPr lang="it-IT" sz="1800" dirty="0" smtClean="0">
                <a:cs typeface="Arial" charset="0"/>
              </a:rPr>
              <a:t>”</a:t>
            </a:r>
          </a:p>
          <a:p>
            <a:pPr>
              <a:buFontTx/>
              <a:buChar char="-"/>
              <a:defRPr/>
            </a:pPr>
            <a:endParaRPr lang="it-IT" sz="1800" dirty="0">
              <a:cs typeface="Arial" charset="0"/>
            </a:endParaRPr>
          </a:p>
        </p:txBody>
      </p:sp>
    </p:spTree>
    <p:extLst>
      <p:ext uri="{BB962C8B-B14F-4D97-AF65-F5344CB8AC3E}">
        <p14:creationId xmlns:p14="http://schemas.microsoft.com/office/powerpoint/2010/main" val="1690594859"/>
      </p:ext>
    </p:extLst>
  </p:cSld>
  <p:clrMapOvr>
    <a:masterClrMapping/>
  </p:clrMapOvr>
  <p:timing>
    <p:tnLst>
      <p:par>
        <p:cTn xmlns:p14="http://schemas.microsoft.com/office/powerpoint/2010/mai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26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cs typeface="Arial" charset="0"/>
              </a:rPr>
              <a:t>A differenza di quanto avveniva con il vecchio Codice in cui non era chiaro chi fosse il soggetto tenuto a redigerlo  </a:t>
            </a:r>
          </a:p>
          <a:p>
            <a:pPr>
              <a:buFont typeface="Wingdings" charset="0"/>
              <a:buNone/>
            </a:pPr>
            <a:endParaRPr lang="it-IT" sz="1800">
              <a:latin typeface="Calibri" charset="0"/>
              <a:cs typeface="Arial" charset="0"/>
            </a:endParaRPr>
          </a:p>
          <a:p>
            <a:pPr>
              <a:buFont typeface="Wingdings" charset="0"/>
              <a:buChar char="Ø"/>
            </a:pPr>
            <a:r>
              <a:rPr lang="it-IT" sz="1800">
                <a:latin typeface="Calibri" charset="0"/>
                <a:cs typeface="Arial" charset="0"/>
              </a:rPr>
              <a:t>Secondo l’orientamento dominante il progetto di base avrebbe dovuto essere presentato dal concorrente</a:t>
            </a:r>
          </a:p>
          <a:p>
            <a:pPr>
              <a:buFontTx/>
              <a:buChar char="-"/>
            </a:pPr>
            <a:r>
              <a:rPr lang="it-IT" sz="1800">
                <a:latin typeface="Calibri" charset="0"/>
                <a:cs typeface="Arial" charset="0"/>
              </a:rPr>
              <a:t>«</a:t>
            </a:r>
            <a:r>
              <a:rPr lang="it-IT" sz="1800" i="1">
                <a:latin typeface="Calibri" charset="0"/>
                <a:cs typeface="Arial" charset="0"/>
              </a:rPr>
              <a:t>Il progetto base, quale requisito per il ri-affidamento ai sensi dell</a:t>
            </a:r>
            <a:r>
              <a:rPr lang="ja-JP" altLang="it-IT" sz="1800" i="1">
                <a:latin typeface="Calibri" charset="0"/>
                <a:cs typeface="Arial" charset="0"/>
              </a:rPr>
              <a:t>’</a:t>
            </a:r>
            <a:r>
              <a:rPr lang="it-IT" altLang="ja-JP" sz="1800" i="1">
                <a:latin typeface="Calibri" charset="0"/>
                <a:cs typeface="Arial" charset="0"/>
              </a:rPr>
              <a:t>art. 57 del D. Lgs. 163/2006, per la ripetizione di servizi analoghi, non può essere equiparato al capitolato speciale, posto che quest</a:t>
            </a:r>
            <a:r>
              <a:rPr lang="ja-JP" altLang="it-IT" sz="1800" i="1">
                <a:latin typeface="Calibri" charset="0"/>
                <a:cs typeface="Arial" charset="0"/>
              </a:rPr>
              <a:t>’</a:t>
            </a:r>
            <a:r>
              <a:rPr lang="it-IT" altLang="ja-JP" sz="1800" i="1">
                <a:latin typeface="Calibri" charset="0"/>
                <a:cs typeface="Arial" charset="0"/>
              </a:rPr>
              <a:t>ultimo risulta unilateralmente definito dall</a:t>
            </a:r>
            <a:r>
              <a:rPr lang="ja-JP" altLang="it-IT" sz="1800" i="1">
                <a:latin typeface="Calibri" charset="0"/>
                <a:cs typeface="Arial" charset="0"/>
              </a:rPr>
              <a:t>’</a:t>
            </a:r>
            <a:r>
              <a:rPr lang="it-IT" altLang="ja-JP" sz="1800" i="1">
                <a:latin typeface="Calibri" charset="0"/>
                <a:cs typeface="Arial" charset="0"/>
              </a:rPr>
              <a:t>amministrazione, mentre il primo deve essere elaborato dall</a:t>
            </a:r>
            <a:r>
              <a:rPr lang="ja-JP" altLang="it-IT" sz="1800" i="1">
                <a:latin typeface="Calibri" charset="0"/>
                <a:cs typeface="Arial" charset="0"/>
              </a:rPr>
              <a:t>’</a:t>
            </a:r>
            <a:r>
              <a:rPr lang="it-IT" altLang="ja-JP" sz="1800" i="1">
                <a:latin typeface="Calibri" charset="0"/>
                <a:cs typeface="Arial" charset="0"/>
              </a:rPr>
              <a:t>impresa appaltatrice. la locuzione </a:t>
            </a:r>
            <a:r>
              <a:rPr lang="ja-JP" altLang="it-IT" sz="1800" i="1">
                <a:latin typeface="Calibri" charset="0"/>
                <a:cs typeface="Arial" charset="0"/>
              </a:rPr>
              <a:t>“</a:t>
            </a:r>
            <a:r>
              <a:rPr lang="it-IT" altLang="ja-JP" sz="1800" i="1">
                <a:latin typeface="Calibri" charset="0"/>
                <a:cs typeface="Arial" charset="0"/>
              </a:rPr>
              <a:t>progetto-base</a:t>
            </a:r>
            <a:r>
              <a:rPr lang="ja-JP" altLang="it-IT" sz="1800" i="1">
                <a:latin typeface="Calibri" charset="0"/>
                <a:cs typeface="Arial" charset="0"/>
              </a:rPr>
              <a:t>”</a:t>
            </a:r>
            <a:r>
              <a:rPr lang="it-IT" altLang="ja-JP" sz="1800" i="1">
                <a:latin typeface="Calibri" charset="0"/>
                <a:cs typeface="Arial" charset="0"/>
              </a:rPr>
              <a:t> rinvia ad un documento differente il quale, come attesta il tenore letterale, è un</a:t>
            </a:r>
            <a:r>
              <a:rPr lang="ja-JP" altLang="it-IT" sz="1800" i="1">
                <a:latin typeface="Calibri" charset="0"/>
                <a:cs typeface="Arial" charset="0"/>
              </a:rPr>
              <a:t>’</a:t>
            </a:r>
            <a:r>
              <a:rPr lang="it-IT" altLang="ja-JP" sz="1800" i="1">
                <a:latin typeface="Calibri" charset="0"/>
                <a:cs typeface="Arial" charset="0"/>
              </a:rPr>
              <a:t>elaborazione capace di definire una serie di elementi ed opzioni attuali e futuri, per uno scenario mutevole, suscettibile di evolversi comprendendo nuove necessità» (T.A.R. Lombardia Brescia, Sezione II, 11 marzo 2011 n. 419; Consiglio di Stato, sez. IV 31/10/2006 n. 6462;</a:t>
            </a:r>
            <a:r>
              <a:rPr lang="it-IT" altLang="ja-JP" sz="1800" b="1">
                <a:latin typeface="Calibri" charset="0"/>
                <a:cs typeface="Arial" charset="0"/>
              </a:rPr>
              <a:t> </a:t>
            </a:r>
            <a:r>
              <a:rPr lang="it-IT" altLang="ja-JP" sz="1800">
                <a:latin typeface="Calibri" charset="0"/>
              </a:rPr>
              <a:t>(T.A.R. Reggio Calabria, (Calabria), sez. I, 29/12/2015, (ud. 02/12/2015, dep.29/12/2015),  n. 1287); </a:t>
            </a:r>
            <a:r>
              <a:rPr lang="it-IT" altLang="ja-JP" sz="1800" b="1">
                <a:latin typeface="Calibri" charset="0"/>
                <a:cs typeface="Arial" charset="0"/>
              </a:rPr>
              <a:t>Deliberazione Aut. vig. sui contratti pubblici di lavori, servizi e forniture 20/2/2013 n. 6</a:t>
            </a:r>
            <a:r>
              <a:rPr lang="it-IT" altLang="ja-JP" sz="1800" i="1">
                <a:latin typeface="Calibri" charset="0"/>
                <a:cs typeface="Arial" charset="0"/>
              </a:rPr>
              <a:t> )</a:t>
            </a:r>
          </a:p>
          <a:p>
            <a:pPr>
              <a:buFontTx/>
              <a:buChar char="-"/>
            </a:pPr>
            <a:r>
              <a:rPr lang="it-IT" sz="1800" i="1">
                <a:latin typeface="Calibri" charset="0"/>
                <a:cs typeface="Arial" charset="0"/>
              </a:rPr>
              <a:t/>
            </a:r>
            <a:br>
              <a:rPr lang="it-IT" sz="1800" i="1">
                <a:latin typeface="Calibri" charset="0"/>
                <a:cs typeface="Arial" charset="0"/>
              </a:rPr>
            </a:br>
            <a:r>
              <a:rPr lang="it-IT" sz="1800">
                <a:latin typeface="Calibri" charset="0"/>
                <a:cs typeface="Arial" charset="0"/>
              </a:rPr>
              <a:t/>
            </a:r>
            <a:br>
              <a:rPr lang="it-IT" sz="1800">
                <a:latin typeface="Calibri" charset="0"/>
                <a:cs typeface="Arial" charset="0"/>
              </a:rPr>
            </a:br>
            <a:endParaRPr lang="it-IT" sz="1800" b="1">
              <a:latin typeface="Calibri" charset="0"/>
              <a:cs typeface="Arial" charset="0"/>
            </a:endParaRPr>
          </a:p>
          <a:p>
            <a:endParaRPr lang="it-IT" sz="1800" b="1">
              <a:latin typeface="Calibri" charset="0"/>
              <a:cs typeface="Arial" charset="0"/>
            </a:endParaRPr>
          </a:p>
          <a:p>
            <a:r>
              <a:rPr lang="it-IT" sz="1800" b="1">
                <a:latin typeface="Calibri" charset="0"/>
                <a:cs typeface="Arial" charset="0"/>
              </a:rPr>
              <a:t/>
            </a:r>
            <a:br>
              <a:rPr lang="it-IT" sz="1800" b="1">
                <a:latin typeface="Calibri" charset="0"/>
                <a:cs typeface="Arial" charset="0"/>
              </a:rPr>
            </a:br>
            <a:r>
              <a:rPr lang="it-IT" sz="1800" b="1">
                <a:latin typeface="Calibri" charset="0"/>
                <a:cs typeface="Arial" charset="0"/>
              </a:rPr>
              <a:t/>
            </a:r>
            <a:br>
              <a:rPr lang="it-IT" sz="1800" b="1">
                <a:latin typeface="Calibri" charset="0"/>
                <a:cs typeface="Arial" charset="0"/>
              </a:rPr>
            </a:br>
            <a:endParaRPr lang="it-IT" sz="1800">
              <a:latin typeface="Calibri" charset="0"/>
              <a:cs typeface="Arial" charset="0"/>
            </a:endParaRPr>
          </a:p>
          <a:p>
            <a:endParaRPr lang="it-IT" sz="1800">
              <a:latin typeface="Calibri" charset="0"/>
              <a:cs typeface="Arial" charset="0"/>
            </a:endParaRPr>
          </a:p>
        </p:txBody>
      </p:sp>
    </p:spTree>
    <p:extLst>
      <p:ext uri="{BB962C8B-B14F-4D97-AF65-F5344CB8AC3E}">
        <p14:creationId xmlns:p14="http://schemas.microsoft.com/office/powerpoint/2010/main" val="1188117962"/>
      </p:ext>
    </p:extLst>
  </p:cSld>
  <p:clrMapOvr>
    <a:masterClrMapping/>
  </p:clrMapOvr>
  <p:timing>
    <p:tnLst>
      <p:par>
        <p:cTn xmlns:p14="http://schemas.microsoft.com/office/powerpoint/2010/mai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 name="Segnaposto contenuto 2"/>
          <p:cNvSpPr>
            <a:spLocks noGrp="1"/>
          </p:cNvSpPr>
          <p:nvPr>
            <p:ph idx="1"/>
          </p:nvPr>
        </p:nvSpPr>
        <p:spPr/>
        <p:txBody>
          <a:bodyPr/>
          <a:lstStyle/>
          <a:p>
            <a:pPr marL="0" indent="0">
              <a:buFont typeface="Times New Roman" charset="0"/>
              <a:buNone/>
              <a:defRPr/>
            </a:pPr>
            <a:endParaRPr lang="it-IT" sz="1800" dirty="0">
              <a:latin typeface="Arial" charset="0"/>
              <a:cs typeface="Arial" charset="0"/>
            </a:endParaRPr>
          </a:p>
          <a:p>
            <a:pPr>
              <a:buFontTx/>
              <a:buChar char="-"/>
              <a:defRPr/>
            </a:pPr>
            <a:endParaRPr lang="it-IT" sz="1800" dirty="0">
              <a:latin typeface="Arial" charset="0"/>
              <a:cs typeface="Arial" charset="0"/>
            </a:endParaRPr>
          </a:p>
          <a:p>
            <a:pPr>
              <a:buFontTx/>
              <a:buChar char="-"/>
              <a:defRPr/>
            </a:pPr>
            <a:r>
              <a:rPr lang="it-IT" sz="1800" dirty="0">
                <a:cs typeface="Arial" charset="0"/>
              </a:rPr>
              <a:t>«</a:t>
            </a:r>
            <a:r>
              <a:rPr lang="it-IT" sz="1800" i="1" dirty="0">
                <a:cs typeface="Arial" charset="0"/>
              </a:rPr>
              <a:t>La disposizione, da interpretarsi in senso restrittivo, ha il solo scopo di evitare che il ricorso alla ripetizione di servizi analoghi possa risolversi in uno strumento per aggirare il pacifico divieto di rinnovo, configurandola alla stregua di nuova aggiudicazione in forma negoziata di servizi conformi ad un progetto base oggetto di precedente appalto. Il progetto base consiste, quindi, in uno strumento di raffronto utile a circoscrivere la riedizione del rapporto di appalto mediante nuova aggiudicazione in forma negoziata, </a:t>
            </a:r>
            <a:r>
              <a:rPr lang="it-IT" sz="1800" b="1" i="1" u="sng" dirty="0">
                <a:cs typeface="Arial" charset="0"/>
              </a:rPr>
              <a:t>ma non attiene agli elementi di valutazione </a:t>
            </a:r>
            <a:r>
              <a:rPr lang="it-IT" sz="1800" b="1" i="1" u="sng" dirty="0" err="1">
                <a:cs typeface="Arial" charset="0"/>
              </a:rPr>
              <a:t>dell</a:t>
            </a:r>
            <a:r>
              <a:rPr lang="ja-JP" altLang="it-IT" sz="1800" b="1" i="1" u="sng" dirty="0">
                <a:cs typeface="Arial" charset="0"/>
              </a:rPr>
              <a:t>’</a:t>
            </a:r>
            <a:r>
              <a:rPr lang="it-IT" sz="1800" b="1" i="1" u="sng" dirty="0">
                <a:cs typeface="Arial" charset="0"/>
              </a:rPr>
              <a:t>offerta, che ben possono essere indicati dalla stazione appaltante nel solo prezzo</a:t>
            </a:r>
            <a:r>
              <a:rPr lang="it-IT" sz="1800" i="1" dirty="0">
                <a:cs typeface="Arial" charset="0"/>
              </a:rPr>
              <a:t>» </a:t>
            </a:r>
            <a:r>
              <a:rPr lang="it-IT" sz="1800" dirty="0">
                <a:cs typeface="Arial" charset="0"/>
              </a:rPr>
              <a:t>(Consiglio di Stato n. 355 del 27/01/2014; </a:t>
            </a:r>
            <a:r>
              <a:rPr lang="it-IT" sz="1800" dirty="0" err="1">
                <a:cs typeface="Arial" charset="0"/>
              </a:rPr>
              <a:t>Cons</a:t>
            </a:r>
            <a:r>
              <a:rPr lang="it-IT" sz="1800" dirty="0">
                <a:cs typeface="Arial" charset="0"/>
              </a:rPr>
              <a:t> St. Sez. V, 11.5.2009, n. 2882; </a:t>
            </a:r>
            <a:r>
              <a:rPr lang="it-IT" sz="1800" dirty="0" err="1">
                <a:cs typeface="Arial" charset="0"/>
              </a:rPr>
              <a:t>Cons</a:t>
            </a:r>
            <a:r>
              <a:rPr lang="it-IT" sz="1800" dirty="0">
                <a:cs typeface="Arial" charset="0"/>
              </a:rPr>
              <a:t>. Stato Sez. VI, 28.1.2011, n. 642)</a:t>
            </a:r>
          </a:p>
        </p:txBody>
      </p:sp>
      <p:sp>
        <p:nvSpPr>
          <p:cNvPr id="1136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720664015"/>
      </p:ext>
    </p:extLst>
  </p:cSld>
  <p:clrMapOvr>
    <a:masterClrMapping/>
  </p:clrMapOvr>
  <p:timing>
    <p:tnLst>
      <p:par>
        <p:cTn xmlns:p14="http://schemas.microsoft.com/office/powerpoint/2010/mai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13666" name="Segnaposto contenuto 2"/>
          <p:cNvSpPr>
            <a:spLocks noGrp="1"/>
          </p:cNvSpPr>
          <p:nvPr>
            <p:ph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Font typeface="Times New Roman" charset="0"/>
              <a:buNone/>
              <a:defRPr/>
            </a:pPr>
            <a:endParaRPr lang="it-IT" sz="1800" dirty="0">
              <a:latin typeface="Calibri" charset="0"/>
            </a:endParaRPr>
          </a:p>
          <a:p>
            <a:pPr>
              <a:buFont typeface="Wingdings" charset="0"/>
              <a:buChar char="Ø"/>
              <a:defRPr/>
            </a:pPr>
            <a:endParaRPr lang="it-IT" sz="1800" dirty="0">
              <a:latin typeface="Calibri" charset="0"/>
            </a:endParaRPr>
          </a:p>
          <a:p>
            <a:pPr>
              <a:buFontTx/>
              <a:buChar char="-"/>
              <a:defRPr/>
            </a:pPr>
            <a:r>
              <a:rPr lang="it-IT" sz="1800" dirty="0">
                <a:latin typeface="Calibri" charset="0"/>
              </a:rPr>
              <a:t>“</a:t>
            </a:r>
            <a:r>
              <a:rPr lang="it-IT" altLang="ja-JP" sz="1800" i="1" dirty="0">
                <a:latin typeface="Calibri" charset="0"/>
              </a:rPr>
              <a:t>E</a:t>
            </a:r>
            <a:r>
              <a:rPr lang="it-IT" sz="1800" i="1" dirty="0">
                <a:latin typeface="Calibri" charset="0"/>
              </a:rPr>
              <a:t>’</a:t>
            </a:r>
            <a:r>
              <a:rPr lang="it-IT" altLang="ja-JP" sz="1800" i="1" dirty="0">
                <a:latin typeface="Calibri" charset="0"/>
              </a:rPr>
              <a:t> la stessa norma di cui all</a:t>
            </a:r>
            <a:r>
              <a:rPr lang="it-IT" sz="1800" i="1" dirty="0">
                <a:latin typeface="Calibri" charset="0"/>
              </a:rPr>
              <a:t>’</a:t>
            </a:r>
            <a:r>
              <a:rPr lang="it-IT" altLang="ja-JP" sz="1800" i="1" dirty="0">
                <a:latin typeface="Calibri" charset="0"/>
              </a:rPr>
              <a:t>art. 57 a chiarire che il momento in cui il progetto va redatto, dovendo quest</a:t>
            </a:r>
            <a:r>
              <a:rPr lang="it-IT" sz="1800" i="1" dirty="0">
                <a:latin typeface="Calibri" charset="0"/>
              </a:rPr>
              <a:t>’</a:t>
            </a:r>
            <a:r>
              <a:rPr lang="it-IT" altLang="ja-JP" sz="1800" i="1" dirty="0">
                <a:latin typeface="Calibri" charset="0"/>
              </a:rPr>
              <a:t>ultimo essere </a:t>
            </a:r>
            <a:r>
              <a:rPr lang="it-IT" sz="1800" i="1" dirty="0">
                <a:latin typeface="Calibri" charset="0"/>
              </a:rPr>
              <a:t>“</a:t>
            </a:r>
            <a:r>
              <a:rPr lang="it-IT" altLang="ja-JP" sz="1800" i="1" dirty="0">
                <a:latin typeface="Calibri" charset="0"/>
              </a:rPr>
              <a:t>stato oggetto di un primo contratto aggiudicato secondo una procedura aperta o ristretta</a:t>
            </a:r>
            <a:r>
              <a:rPr lang="it-IT" sz="1800" i="1" dirty="0">
                <a:latin typeface="Calibri" charset="0"/>
              </a:rPr>
              <a:t>”</a:t>
            </a:r>
            <a:r>
              <a:rPr lang="it-IT" altLang="ja-JP" sz="1800" i="1" dirty="0">
                <a:latin typeface="Calibri" charset="0"/>
              </a:rPr>
              <a:t>  TAR Lazio, Roma, Sez. I bis n. 3546/2008</a:t>
            </a:r>
            <a:r>
              <a:rPr lang="it-IT" altLang="ja-JP" sz="1800" dirty="0">
                <a:latin typeface="Calibri" charset="0"/>
              </a:rPr>
              <a:t>)</a:t>
            </a:r>
            <a:r>
              <a:rPr lang="it-IT" sz="1800" dirty="0">
                <a:latin typeface="Calibri" charset="0"/>
              </a:rPr>
              <a:t>”</a:t>
            </a:r>
            <a:r>
              <a:rPr lang="it-IT" altLang="ja-JP" sz="1800" dirty="0">
                <a:latin typeface="Calibri" charset="0"/>
              </a:rPr>
              <a:t>  </a:t>
            </a:r>
          </a:p>
          <a:p>
            <a:pPr>
              <a:buFontTx/>
              <a:buChar char="-"/>
              <a:defRPr/>
            </a:pPr>
            <a:endParaRPr lang="it-IT" sz="1800" dirty="0">
              <a:latin typeface="Calibri" charset="0"/>
            </a:endParaRPr>
          </a:p>
        </p:txBody>
      </p:sp>
      <p:sp>
        <p:nvSpPr>
          <p:cNvPr id="1146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02676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 name="Segnaposto contenuto 2"/>
          <p:cNvSpPr>
            <a:spLocks noGrp="1"/>
          </p:cNvSpPr>
          <p:nvPr>
            <p:ph idx="1"/>
          </p:nvPr>
        </p:nvSpPr>
        <p:spPr/>
        <p:txBody>
          <a:bodyPr/>
          <a:lstStyle/>
          <a:p>
            <a:pPr>
              <a:buFontTx/>
              <a:buChar char="-"/>
              <a:defRPr/>
            </a:pPr>
            <a:r>
              <a:rPr lang="it-IT" sz="1800" dirty="0">
                <a:latin typeface="Arial" charset="0"/>
                <a:cs typeface="Arial" charset="0"/>
              </a:rPr>
              <a:t>Ammessa nei casi tassativamente indicati dal legislatore</a:t>
            </a:r>
          </a:p>
          <a:p>
            <a:pPr marL="0" indent="0">
              <a:buFont typeface="Times New Roman" charset="0"/>
              <a:buNone/>
              <a:defRPr/>
            </a:pPr>
            <a:endParaRPr lang="it-IT" sz="1800" dirty="0">
              <a:latin typeface="Arial" charset="0"/>
              <a:cs typeface="Arial" charset="0"/>
            </a:endParaRPr>
          </a:p>
          <a:p>
            <a:pPr algn="just">
              <a:buFontTx/>
              <a:buChar char="-"/>
              <a:defRPr/>
            </a:pPr>
            <a:r>
              <a:rPr lang="it-IT" sz="1800" dirty="0">
                <a:latin typeface="Arial" charset="0"/>
                <a:cs typeface="Arial" charset="0"/>
              </a:rPr>
              <a:t>«</a:t>
            </a:r>
            <a:r>
              <a:rPr lang="it-IT" sz="1800" i="1" dirty="0">
                <a:latin typeface="Arial" charset="0"/>
                <a:cs typeface="Arial" charset="0"/>
              </a:rPr>
              <a:t>Il ricorso al sistema di scelta del contraente a mezzo di </a:t>
            </a:r>
            <a:r>
              <a:rPr lang="it-IT" sz="1800" b="1" i="1" dirty="0">
                <a:latin typeface="Arial" charset="0"/>
                <a:cs typeface="Arial" charset="0"/>
              </a:rPr>
              <a:t>procedura</a:t>
            </a:r>
            <a:r>
              <a:rPr lang="it-IT" sz="1800" i="1" dirty="0">
                <a:latin typeface="Arial" charset="0"/>
                <a:cs typeface="Arial" charset="0"/>
              </a:rPr>
              <a:t> </a:t>
            </a:r>
            <a:r>
              <a:rPr lang="it-IT" sz="1800" b="1" i="1" dirty="0">
                <a:latin typeface="Arial" charset="0"/>
                <a:cs typeface="Arial" charset="0"/>
              </a:rPr>
              <a:t>negoziata</a:t>
            </a:r>
            <a:r>
              <a:rPr lang="it-IT" sz="1800" i="1" dirty="0">
                <a:latin typeface="Arial" charset="0"/>
                <a:cs typeface="Arial" charset="0"/>
              </a:rPr>
              <a:t> senza pubblicazione del bando di cui all'art. 57 comma 2, </a:t>
            </a:r>
            <a:r>
              <a:rPr lang="it-IT" sz="1800" i="1" dirty="0" err="1">
                <a:latin typeface="Arial" charset="0"/>
                <a:cs typeface="Arial" charset="0"/>
              </a:rPr>
              <a:t>d.lg.</a:t>
            </a:r>
            <a:r>
              <a:rPr lang="it-IT" sz="1800" i="1" dirty="0">
                <a:latin typeface="Arial" charset="0"/>
                <a:cs typeface="Arial" charset="0"/>
              </a:rPr>
              <a:t> 12 aprile 2006, n. 163, rappresenta un'eccezione al principio generale della pubblicità e della massima concorrenzialità tipica della </a:t>
            </a:r>
            <a:r>
              <a:rPr lang="it-IT" sz="1800" b="1" i="1" dirty="0">
                <a:latin typeface="Arial" charset="0"/>
                <a:cs typeface="Arial" charset="0"/>
              </a:rPr>
              <a:t>procedura</a:t>
            </a:r>
            <a:r>
              <a:rPr lang="it-IT" sz="1800" i="1" dirty="0">
                <a:latin typeface="Arial" charset="0"/>
                <a:cs typeface="Arial" charset="0"/>
              </a:rPr>
              <a:t> aperta, con la conseguenza che i presupposti fissati dalla legge per la sua ammissibilità devono essere accertati con il massimo rigore e non sono suscettibili di interpretazione estensiva» </a:t>
            </a:r>
            <a:r>
              <a:rPr lang="it-IT" sz="1800" dirty="0">
                <a:latin typeface="Arial" charset="0"/>
                <a:cs typeface="Arial" charset="0"/>
              </a:rPr>
              <a:t>(Consiglio di Stato    sez. V 28/07/2014 n. 3997)</a:t>
            </a:r>
          </a:p>
          <a:p>
            <a:pPr>
              <a:buFontTx/>
              <a:buChar char="-"/>
              <a:defRPr/>
            </a:pPr>
            <a:endParaRPr lang="it-IT" sz="1800" dirty="0">
              <a:latin typeface="Arial" charset="0"/>
              <a:cs typeface="Arial" charset="0"/>
            </a:endParaRPr>
          </a:p>
          <a:p>
            <a:pPr>
              <a:defRPr/>
            </a:pPr>
            <a:endParaRPr lang="it-IT" sz="1800" dirty="0">
              <a:latin typeface="Arial" charset="0"/>
              <a:cs typeface="Arial" charset="0"/>
            </a:endParaRPr>
          </a:p>
          <a:p>
            <a:pPr>
              <a:defRPr/>
            </a:pPr>
            <a:endParaRPr lang="it-IT" dirty="0">
              <a:latin typeface="Arial" charset="0"/>
              <a:cs typeface="Arial" charset="0"/>
            </a:endParaRPr>
          </a:p>
        </p:txBody>
      </p:sp>
      <p:sp>
        <p:nvSpPr>
          <p:cNvPr id="174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2374486878"/>
      </p:ext>
    </p:extLst>
  </p:cSld>
  <p:clrMapOvr>
    <a:masterClrMapping/>
  </p:clrMapOvr>
  <p:timing>
    <p:tnLst>
      <p:par>
        <p:cTn xmlns:p14="http://schemas.microsoft.com/office/powerpoint/2010/mai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157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Calibri" charset="0"/>
              </a:rPr>
              <a:t>Il progetto di base deve sussistere </a:t>
            </a:r>
            <a:r>
              <a:rPr lang="it-IT" sz="1800" dirty="0" smtClean="0">
                <a:latin typeface="Calibri" charset="0"/>
              </a:rPr>
              <a:t>a pena </a:t>
            </a:r>
            <a:r>
              <a:rPr lang="it-IT" sz="1800" dirty="0">
                <a:latin typeface="Calibri" charset="0"/>
              </a:rPr>
              <a:t>di illegittimità dell’affidamento</a:t>
            </a:r>
          </a:p>
          <a:p>
            <a:pPr>
              <a:buFont typeface="Wingdings" charset="0"/>
              <a:buChar char="Ø"/>
            </a:pPr>
            <a:endParaRPr lang="it-IT" sz="1800" dirty="0">
              <a:latin typeface="Calibri" charset="0"/>
            </a:endParaRPr>
          </a:p>
          <a:p>
            <a:pPr>
              <a:buFontTx/>
              <a:buChar char="-"/>
            </a:pPr>
            <a:r>
              <a:rPr lang="it-IT" sz="1800" dirty="0">
                <a:latin typeface="Calibri" charset="0"/>
              </a:rPr>
              <a:t>“</a:t>
            </a:r>
            <a:r>
              <a:rPr lang="it-IT" altLang="ja-JP" sz="1800" i="1" dirty="0">
                <a:latin typeface="Calibri" charset="0"/>
              </a:rPr>
              <a:t>Tale affidamento risulta, come riscontrato dall'amministrazione in sede di autotutela, palesemente illegittimo in quanto il ricorso alla procedura negoziata in luogo della procedura ad evidenza pubblica non può trovare giustificazione: Tali servizi avrebbero dovuto, in particolare, essere conformi a un progetto di base, progetto che avrebbe dovuto essere oggetto di un primo contratto "aggiudicato secondo una procedura aperta o ristretta</a:t>
            </a:r>
            <a:r>
              <a:rPr lang="it-IT" sz="1800" i="1" dirty="0">
                <a:latin typeface="Calibri" charset="0"/>
              </a:rPr>
              <a:t>”</a:t>
            </a:r>
            <a:r>
              <a:rPr lang="it-IT" altLang="ja-JP" sz="1800" i="1" dirty="0">
                <a:latin typeface="Calibri" charset="0"/>
              </a:rPr>
              <a:t>. Ebbene, non solo di tale progetto di base non si rinviene traccia nella precedente convenzione, ma soprattutto tale convenzione è stata aggiudicata all'esito di una procedura, a sua volta, negoziata ai sensi dell'art. 57, comma 2, </a:t>
            </a:r>
            <a:r>
              <a:rPr lang="it-IT" altLang="ja-JP" sz="1800" i="1" dirty="0" err="1">
                <a:latin typeface="Calibri" charset="0"/>
              </a:rPr>
              <a:t>lett</a:t>
            </a:r>
            <a:r>
              <a:rPr lang="it-IT" altLang="ja-JP" sz="1800" i="1" dirty="0">
                <a:latin typeface="Calibri" charset="0"/>
              </a:rPr>
              <a:t>. b, cod. </a:t>
            </a:r>
            <a:r>
              <a:rPr lang="it-IT" altLang="ja-JP" sz="1800" i="1" dirty="0" err="1">
                <a:latin typeface="Calibri" charset="0"/>
              </a:rPr>
              <a:t>app</a:t>
            </a:r>
            <a:r>
              <a:rPr lang="it-IT" altLang="ja-JP" sz="1800" i="1" dirty="0">
                <a:latin typeface="Calibri" charset="0"/>
              </a:rPr>
              <a:t>., quindi all'infuori di una procedura aperta o ristretta come dalla richiamata norma espressamente richiesto</a:t>
            </a:r>
            <a:r>
              <a:rPr lang="it-IT" sz="1800" dirty="0">
                <a:latin typeface="Calibri" charset="0"/>
              </a:rPr>
              <a:t>”</a:t>
            </a:r>
            <a:r>
              <a:rPr lang="it-IT" altLang="ja-JP" sz="1800" dirty="0">
                <a:latin typeface="Calibri" charset="0"/>
              </a:rPr>
              <a:t> (T.A.R. Reggio Calabria, (Calabria), sez. I, 26/01/2016, (ud. 17/12/2015, dep.26/01/2016),  n. 86)</a:t>
            </a:r>
          </a:p>
          <a:p>
            <a:pPr>
              <a:buFontTx/>
              <a:buChar char="-"/>
            </a:pPr>
            <a:endParaRPr lang="it-IT" sz="1800" dirty="0">
              <a:latin typeface="Calibri" charset="0"/>
            </a:endParaRPr>
          </a:p>
        </p:txBody>
      </p:sp>
      <p:sp>
        <p:nvSpPr>
          <p:cNvPr id="1157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87697384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67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285750" indent="-285750">
              <a:buFontTx/>
              <a:buChar char="-"/>
            </a:pPr>
            <a:endParaRPr lang="it-IT" i="1">
              <a:latin typeface="Arial" charset="0"/>
              <a:cs typeface="Arial" charset="0"/>
            </a:endParaRPr>
          </a:p>
          <a:p>
            <a:pPr marL="285750" indent="-285750">
              <a:buFont typeface="Wingdings" charset="0"/>
              <a:buChar char="Ø"/>
            </a:pPr>
            <a:r>
              <a:rPr lang="it-IT" sz="1800">
                <a:latin typeface="Calibri" charset="0"/>
                <a:cs typeface="Arial" charset="0"/>
              </a:rPr>
              <a:t>L</a:t>
            </a:r>
            <a:r>
              <a:rPr lang="ja-JP" altLang="it-IT" sz="1800">
                <a:latin typeface="Calibri" charset="0"/>
                <a:cs typeface="Arial" charset="0"/>
              </a:rPr>
              <a:t>’</a:t>
            </a:r>
            <a:r>
              <a:rPr lang="it-IT" altLang="ja-JP" sz="1800">
                <a:latin typeface="Calibri" charset="0"/>
                <a:cs typeface="Arial" charset="0"/>
              </a:rPr>
              <a:t>affidamento diretto e' consentito nei tre anni successivi alla stipulazione del contratto iniziale </a:t>
            </a:r>
          </a:p>
          <a:p>
            <a:pPr marL="285750" indent="-285750">
              <a:buFont typeface="Wingdings" charset="0"/>
              <a:buChar char="Ø"/>
            </a:pPr>
            <a:endParaRPr lang="it-IT" sz="1800" i="1">
              <a:latin typeface="Calibri" charset="0"/>
              <a:cs typeface="Arial" charset="0"/>
            </a:endParaRPr>
          </a:p>
          <a:p>
            <a:pPr marL="285750" indent="-285750">
              <a:buFont typeface="Wingdings" charset="0"/>
              <a:buChar char="Ø"/>
            </a:pPr>
            <a:r>
              <a:rPr lang="it-IT" sz="1800">
                <a:latin typeface="Calibri" charset="0"/>
                <a:cs typeface="Arial" charset="0"/>
              </a:rPr>
              <a:t>Il Bando deve indicare l'importo complessivo stimato dei servizi ( o dei lavori) ai fini delle soglie di cui all'articolo 35  </a:t>
            </a:r>
          </a:p>
          <a:p>
            <a:pPr marL="285750" indent="-285750">
              <a:buFontTx/>
              <a:buChar char="-"/>
            </a:pPr>
            <a:r>
              <a:rPr lang="it-IT" sz="1800" i="1">
                <a:latin typeface="Calibri" charset="0"/>
                <a:cs typeface="Arial" charset="0"/>
              </a:rPr>
              <a:t>«il computo è previsto ai soli fini del principio di infrazionabilità surrettizia della soglia dell'appalto</a:t>
            </a:r>
            <a:r>
              <a:rPr lang="it-IT" sz="1800">
                <a:latin typeface="Calibri" charset="0"/>
                <a:cs typeface="Arial" charset="0"/>
              </a:rPr>
              <a:t>» (Deliberazione n. 4 Adunanza del 14 Gennaio 2010)</a:t>
            </a:r>
          </a:p>
          <a:p>
            <a:pPr marL="285750" indent="-285750"/>
            <a:endParaRPr lang="it-IT" sz="1800">
              <a:latin typeface="Arial" charset="0"/>
              <a:cs typeface="Arial" charset="0"/>
            </a:endParaRPr>
          </a:p>
          <a:p>
            <a:pPr marL="285750" indent="-285750">
              <a:buFontTx/>
              <a:buChar char="-"/>
            </a:pPr>
            <a:endParaRPr lang="it-IT" u="sng">
              <a:latin typeface="Arial" charset="0"/>
              <a:cs typeface="Arial" charset="0"/>
            </a:endParaRPr>
          </a:p>
          <a:p>
            <a:pPr marL="285750" indent="-285750"/>
            <a:endParaRPr lang="it-IT">
              <a:latin typeface="Arial" charset="0"/>
              <a:cs typeface="Arial" charset="0"/>
            </a:endParaRPr>
          </a:p>
          <a:p>
            <a:pPr marL="285750" indent="-285750"/>
            <a:endParaRPr lang="it-IT">
              <a:latin typeface="Arial" charset="0"/>
              <a:cs typeface="Arial" charset="0"/>
            </a:endParaRPr>
          </a:p>
          <a:p>
            <a:pPr marL="285750" indent="-285750"/>
            <a:endParaRPr lang="it-IT">
              <a:latin typeface="Arial" charset="0"/>
              <a:cs typeface="Arial" charset="0"/>
            </a:endParaRPr>
          </a:p>
        </p:txBody>
      </p:sp>
    </p:spTree>
    <p:extLst>
      <p:ext uri="{BB962C8B-B14F-4D97-AF65-F5344CB8AC3E}">
        <p14:creationId xmlns:p14="http://schemas.microsoft.com/office/powerpoint/2010/main" val="1276300714"/>
      </p:ext>
    </p:extLst>
  </p:cSld>
  <p:clrMapOvr>
    <a:masterClrMapping/>
  </p:clrMapOvr>
  <p:timing>
    <p:tnLst>
      <p:par>
        <p:cTn xmlns:p14="http://schemas.microsoft.com/office/powerpoint/2010/mai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77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charset="0"/>
              <a:buChar char="Ø"/>
            </a:pPr>
            <a:r>
              <a:rPr lang="it-IT" sz="1800">
                <a:latin typeface="Calibri" charset="0"/>
                <a:cs typeface="Arial" charset="0"/>
              </a:rPr>
              <a:t>L</a:t>
            </a:r>
            <a:r>
              <a:rPr lang="ja-JP" altLang="it-IT" sz="1800">
                <a:latin typeface="Calibri" charset="0"/>
                <a:cs typeface="Arial" charset="0"/>
              </a:rPr>
              <a:t>’</a:t>
            </a:r>
            <a:r>
              <a:rPr lang="it-IT" altLang="ja-JP" sz="1800">
                <a:latin typeface="Calibri" charset="0"/>
                <a:cs typeface="Arial" charset="0"/>
              </a:rPr>
              <a:t>amministrazione deve determinare i requisiti di partecipazione nonché la cauzione in rapporto al contratto principale e non a quello eventuale</a:t>
            </a:r>
          </a:p>
          <a:p>
            <a:pPr marL="457200" indent="-457200"/>
            <a:endParaRPr lang="it-IT" sz="1800">
              <a:latin typeface="Calibri" charset="0"/>
              <a:cs typeface="Arial" charset="0"/>
            </a:endParaRPr>
          </a:p>
          <a:p>
            <a:pPr marL="457200" indent="-457200" algn="just">
              <a:buFontTx/>
              <a:buChar char="-"/>
            </a:pPr>
            <a:r>
              <a:rPr lang="it-IT" sz="1800" i="1">
                <a:latin typeface="Calibri" charset="0"/>
                <a:cs typeface="Arial" charset="0"/>
              </a:rPr>
              <a:t>«ove il bando preveda la possibilità di ripetizione di servizi analoghi, i requisiti di partecipazione alla gara e la garanzia richiesta a corredo dell</a:t>
            </a:r>
            <a:r>
              <a:rPr lang="ja-JP" altLang="it-IT" sz="1800" i="1">
                <a:latin typeface="Calibri" charset="0"/>
                <a:cs typeface="Arial" charset="0"/>
              </a:rPr>
              <a:t>’</a:t>
            </a:r>
            <a:r>
              <a:rPr lang="it-IT" altLang="ja-JP" sz="1800" i="1">
                <a:latin typeface="Calibri" charset="0"/>
                <a:cs typeface="Arial" charset="0"/>
              </a:rPr>
              <a:t>offerta vanno dimensionati in riferimento all</a:t>
            </a:r>
            <a:r>
              <a:rPr lang="ja-JP" altLang="it-IT" sz="1800" i="1">
                <a:latin typeface="Calibri" charset="0"/>
                <a:cs typeface="Arial" charset="0"/>
              </a:rPr>
              <a:t>’</a:t>
            </a:r>
            <a:r>
              <a:rPr lang="it-IT" altLang="ja-JP" sz="1800" i="1">
                <a:latin typeface="Calibri" charset="0"/>
                <a:cs typeface="Arial" charset="0"/>
              </a:rPr>
              <a:t>importo dell</a:t>
            </a:r>
            <a:r>
              <a:rPr lang="ja-JP" altLang="it-IT" sz="1800" i="1">
                <a:latin typeface="Calibri" charset="0"/>
                <a:cs typeface="Arial" charset="0"/>
              </a:rPr>
              <a:t>’</a:t>
            </a:r>
            <a:r>
              <a:rPr lang="it-IT" altLang="ja-JP" sz="1800" i="1">
                <a:latin typeface="Calibri" charset="0"/>
                <a:cs typeface="Arial" charset="0"/>
              </a:rPr>
              <a:t>appalto principale, non esclusa la possibilità di fissare ragionevoli e proporzionati requisiti specifici anche per i servizi analoghi</a:t>
            </a:r>
            <a:r>
              <a:rPr lang="ja-JP" altLang="it-IT" sz="1800">
                <a:latin typeface="Calibri" charset="0"/>
                <a:cs typeface="Arial" charset="0"/>
              </a:rPr>
              <a:t>”</a:t>
            </a:r>
            <a:r>
              <a:rPr lang="it-IT" altLang="ja-JP" sz="1800" b="1">
                <a:latin typeface="Calibri" charset="0"/>
                <a:cs typeface="Arial" charset="0"/>
              </a:rPr>
              <a:t> (Deliberazione n. 4 Adunanza del 14 Gennaio 2010)</a:t>
            </a:r>
            <a:endParaRPr lang="it-IT" altLang="ja-JP" sz="1800">
              <a:latin typeface="Calibri" charset="0"/>
              <a:cs typeface="Arial" charset="0"/>
            </a:endParaRPr>
          </a:p>
          <a:p>
            <a:pPr marL="457200" indent="-457200" algn="just">
              <a:buFontTx/>
              <a:buChar char="-"/>
            </a:pPr>
            <a:endParaRPr lang="it-IT" sz="1800">
              <a:latin typeface="Arial" charset="0"/>
              <a:cs typeface="Arial" charset="0"/>
            </a:endParaRPr>
          </a:p>
          <a:p>
            <a:pPr marL="457200" indent="-457200">
              <a:buFontTx/>
              <a:buChar char="-"/>
            </a:pPr>
            <a:endParaRPr lang="it-IT">
              <a:latin typeface="Arial" charset="0"/>
              <a:cs typeface="Arial" charset="0"/>
            </a:endParaRPr>
          </a:p>
        </p:txBody>
      </p:sp>
    </p:spTree>
    <p:extLst>
      <p:ext uri="{BB962C8B-B14F-4D97-AF65-F5344CB8AC3E}">
        <p14:creationId xmlns:p14="http://schemas.microsoft.com/office/powerpoint/2010/main" val="1195304808"/>
      </p:ext>
    </p:extLst>
  </p:cSld>
  <p:clrMapOvr>
    <a:masterClrMapping/>
  </p:clrMapOvr>
  <p:timing>
    <p:tnLst>
      <p:par>
        <p:cTn xmlns:p14="http://schemas.microsoft.com/office/powerpoint/2010/mai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87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charset="0"/>
              <a:buChar char="Ø"/>
            </a:pPr>
            <a:r>
              <a:rPr lang="it-IT" sz="1800">
                <a:latin typeface="Calibri" charset="0"/>
                <a:cs typeface="Arial" charset="0"/>
              </a:rPr>
              <a:t>Diversamente opinando </a:t>
            </a:r>
          </a:p>
          <a:p>
            <a:pPr marL="457200" indent="-457200">
              <a:buFontTx/>
              <a:buChar char="-"/>
            </a:pPr>
            <a:endParaRPr lang="it-IT" sz="1800">
              <a:latin typeface="Calibri" charset="0"/>
              <a:cs typeface="Arial" charset="0"/>
            </a:endParaRPr>
          </a:p>
          <a:p>
            <a:pPr marL="457200" indent="-457200">
              <a:buFontTx/>
              <a:buChar char="-"/>
            </a:pPr>
            <a:r>
              <a:rPr lang="it-IT" sz="1800" i="1">
                <a:latin typeface="Calibri" charset="0"/>
                <a:cs typeface="Arial" charset="0"/>
              </a:rPr>
              <a:t>«…si darebbe luogo ad una restrizione del possibile novero dei partecipanti contraria al principio di proporzionalità poiché i requisiti di ammissione verrebbero a risultare inaspriti in funzione di un innalzamento dell</a:t>
            </a:r>
            <a:r>
              <a:rPr lang="ja-JP" altLang="it-IT" sz="1800" i="1">
                <a:latin typeface="Calibri" charset="0"/>
                <a:cs typeface="Arial" charset="0"/>
              </a:rPr>
              <a:t>’</a:t>
            </a:r>
            <a:r>
              <a:rPr lang="it-IT" altLang="ja-JP" sz="1800" i="1">
                <a:latin typeface="Calibri" charset="0"/>
                <a:cs typeface="Arial" charset="0"/>
              </a:rPr>
              <a:t>importo della gara che è invece solo eventuale (perché eventuale è la successiva assegnazione della ripetizione dei servizi analoghi)</a:t>
            </a:r>
            <a:r>
              <a:rPr lang="ja-JP" altLang="it-IT" sz="1800" i="1">
                <a:latin typeface="Calibri" charset="0"/>
                <a:cs typeface="Arial" charset="0"/>
              </a:rPr>
              <a:t>”</a:t>
            </a:r>
            <a:r>
              <a:rPr lang="it-IT" altLang="ja-JP" sz="1800" i="1">
                <a:latin typeface="Calibri" charset="0"/>
                <a:cs typeface="Arial" charset="0"/>
              </a:rPr>
              <a:t>  (Consiglio di Stato, sez. V 11/05/2009 n. 2882)</a:t>
            </a:r>
          </a:p>
          <a:p>
            <a:pPr marL="457200" indent="-457200">
              <a:buFontTx/>
              <a:buChar char="-"/>
            </a:pPr>
            <a:endParaRPr lang="it-IT">
              <a:latin typeface="Arial" charset="0"/>
              <a:cs typeface="Arial" charset="0"/>
            </a:endParaRPr>
          </a:p>
          <a:p>
            <a:pPr marL="457200" indent="-457200">
              <a:buFont typeface="Wingdings" charset="0"/>
              <a:buChar char="Ø"/>
            </a:pPr>
            <a:endParaRPr lang="it-IT">
              <a:latin typeface="Arial" charset="0"/>
              <a:cs typeface="Arial" charset="0"/>
            </a:endParaRPr>
          </a:p>
        </p:txBody>
      </p:sp>
    </p:spTree>
    <p:extLst>
      <p:ext uri="{BB962C8B-B14F-4D97-AF65-F5344CB8AC3E}">
        <p14:creationId xmlns:p14="http://schemas.microsoft.com/office/powerpoint/2010/main" val="4124661984"/>
      </p:ext>
    </p:extLst>
  </p:cSld>
  <p:clrMapOvr>
    <a:masterClrMapping/>
  </p:clrMapOvr>
  <p:timing>
    <p:tnLst>
      <p:par>
        <p:cTn xmlns:p14="http://schemas.microsoft.com/office/powerpoint/2010/mai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19810" name="Segnaposto contenuto 2"/>
          <p:cNvSpPr>
            <a:spLocks noGrp="1"/>
          </p:cNvSpPr>
          <p:nvPr>
            <p:ph idx="1"/>
          </p:nvPr>
        </p:nvSpPr>
        <p:spPr bwMode="auto">
          <a:xfrm>
            <a:off x="457200" y="1700213"/>
            <a:ext cx="7742238" cy="4078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cs typeface="Arial" charset="0"/>
              </a:rPr>
              <a:t>L</a:t>
            </a:r>
            <a:r>
              <a:rPr lang="ja-JP" altLang="it-IT" sz="1800">
                <a:latin typeface="Calibri" charset="0"/>
                <a:cs typeface="Arial" charset="0"/>
              </a:rPr>
              <a:t>’</a:t>
            </a:r>
            <a:r>
              <a:rPr lang="it-IT" altLang="ja-JP" sz="1800">
                <a:latin typeface="Calibri" charset="0"/>
                <a:cs typeface="Arial" charset="0"/>
              </a:rPr>
              <a:t>amministrazione deve procedere ad una nuova aggiudicazione del servizio</a:t>
            </a:r>
          </a:p>
          <a:p>
            <a:endParaRPr lang="it-IT" sz="1800">
              <a:latin typeface="Calibri" charset="0"/>
              <a:cs typeface="Arial" charset="0"/>
            </a:endParaRPr>
          </a:p>
          <a:p>
            <a:pPr>
              <a:buFontTx/>
              <a:buChar char="-"/>
            </a:pPr>
            <a:r>
              <a:rPr lang="it-IT" sz="1800" i="1">
                <a:latin typeface="Calibri" charset="0"/>
                <a:cs typeface="Arial" charset="0"/>
              </a:rPr>
              <a:t>«non deve infatti sfuggire che l'art. 57 del codice dei contratti (analogamente alla corrispondente disposizione della direttiva 2008/14/CE) ha come oggetto una nuova aggiudicazione (sia pure in forma negoziata e senza previa pubblicazione di un bando) di "nuovi servizi» (Consiglio di Stato, sez. V 11/05/2009 n. 2882)</a:t>
            </a:r>
          </a:p>
          <a:p>
            <a:pPr>
              <a:buFontTx/>
              <a:buChar char="-"/>
            </a:pPr>
            <a:r>
              <a:rPr lang="it-IT" sz="1800">
                <a:latin typeface="Arial" charset="0"/>
                <a:cs typeface="Arial" charset="0"/>
              </a:rPr>
              <a:t> </a:t>
            </a:r>
          </a:p>
        </p:txBody>
      </p:sp>
    </p:spTree>
    <p:extLst>
      <p:ext uri="{BB962C8B-B14F-4D97-AF65-F5344CB8AC3E}">
        <p14:creationId xmlns:p14="http://schemas.microsoft.com/office/powerpoint/2010/main" val="65985087"/>
      </p:ext>
    </p:extLst>
  </p:cSld>
  <p:clrMapOvr>
    <a:masterClrMapping/>
  </p:clrMapOvr>
  <p:timing>
    <p:tnLst>
      <p:par>
        <p:cTn xmlns:p14="http://schemas.microsoft.com/office/powerpoint/2010/mai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208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Procedura di scelta del contrente di cui all’art. 63 comma comma 6</a:t>
            </a:r>
          </a:p>
          <a:p>
            <a:pPr>
              <a:buFont typeface="Wingdings" charset="0"/>
              <a:buChar char="Ø"/>
            </a:pPr>
            <a:endParaRPr lang="it-IT" sz="1800">
              <a:latin typeface="Calibri" charset="0"/>
            </a:endParaRPr>
          </a:p>
          <a:p>
            <a:pPr>
              <a:buFontTx/>
              <a:buChar char="-"/>
            </a:pPr>
            <a:r>
              <a:rPr lang="it-IT" sz="1800">
                <a:latin typeface="Calibri" charset="0"/>
              </a:rPr>
              <a:t>Le amministrazioni  selezionano almeno cinque operatori economici, se sussistono in tale numero soggetti idonei</a:t>
            </a:r>
          </a:p>
          <a:p>
            <a:pPr>
              <a:buFontTx/>
              <a:buChar char="-"/>
            </a:pPr>
            <a:endParaRPr lang="it-IT" sz="1800">
              <a:latin typeface="Calibri" charset="0"/>
            </a:endParaRPr>
          </a:p>
          <a:p>
            <a:pPr>
              <a:buFontTx/>
              <a:buChar char="-"/>
            </a:pPr>
            <a:r>
              <a:rPr lang="it-IT" sz="1800">
                <a:latin typeface="Calibri" charset="0"/>
              </a:rPr>
              <a:t>Gli operatori economici da consultare vengono individuati nel rispetto dei principi di trasparenza, concorrenza, rotazione</a:t>
            </a:r>
          </a:p>
          <a:p>
            <a:pPr>
              <a:buFontTx/>
              <a:buChar char="-"/>
            </a:pPr>
            <a:endParaRPr lang="it-IT" sz="1800">
              <a:latin typeface="Calibri" charset="0"/>
            </a:endParaRPr>
          </a:p>
          <a:p>
            <a:pPr>
              <a:buFontTx/>
              <a:buChar char="-"/>
            </a:pPr>
            <a:r>
              <a:rPr lang="it-IT" sz="1800">
                <a:latin typeface="Calibri" charset="0"/>
              </a:rPr>
              <a:t>L’amministrazione aggiudicatrice sceglie l’operatore economico che ha offerto le condizioni più vantaggiose  </a:t>
            </a:r>
          </a:p>
          <a:p>
            <a:pPr>
              <a:buFont typeface="Wingdings" charset="0"/>
              <a:buChar char="Ø"/>
            </a:pPr>
            <a:endParaRPr lang="it-IT">
              <a:latin typeface="Calibri" charset="0"/>
            </a:endParaRPr>
          </a:p>
        </p:txBody>
      </p:sp>
      <p:sp>
        <p:nvSpPr>
          <p:cNvPr id="1208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75988674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901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sz="1800" dirty="0" smtClean="0">
                <a:latin typeface="Calibri" charset="0"/>
                <a:cs typeface="Arial" charset="0"/>
              </a:rPr>
              <a:t>Il rinnovo del contratto</a:t>
            </a:r>
            <a:endParaRPr lang="it-IT" sz="1800" dirty="0">
              <a:latin typeface="Calibri" charset="0"/>
              <a:cs typeface="Arial" charset="0"/>
            </a:endParaRPr>
          </a:p>
          <a:p>
            <a:pPr>
              <a:buFont typeface="Wingdings" charset="0"/>
              <a:buChar char="Ø"/>
            </a:pPr>
            <a:endParaRPr lang="it-IT" sz="1800" dirty="0">
              <a:latin typeface="Calibri" charset="0"/>
              <a:cs typeface="Arial" charset="0"/>
            </a:endParaRPr>
          </a:p>
          <a:p>
            <a:pPr>
              <a:buFont typeface="Wingdings" charset="0"/>
              <a:buChar char="Ø"/>
            </a:pPr>
            <a:r>
              <a:rPr lang="it-IT" sz="1800" dirty="0">
                <a:latin typeface="Calibri" charset="0"/>
                <a:cs typeface="Arial" charset="0"/>
              </a:rPr>
              <a:t>Una parte della giurisprudenza ha condiviso i principi sostenuti dall’orientamento più restrittivo, seppur con alcune aperture</a:t>
            </a:r>
          </a:p>
          <a:p>
            <a:pPr>
              <a:buFont typeface="Wingdings" charset="0"/>
              <a:buChar char="Ø"/>
            </a:pPr>
            <a:endParaRPr lang="it-IT" sz="1800" dirty="0">
              <a:latin typeface="Calibri" charset="0"/>
              <a:cs typeface="Arial" charset="0"/>
            </a:endParaRPr>
          </a:p>
          <a:p>
            <a:pPr>
              <a:buFont typeface="Wingdings" charset="0"/>
              <a:buChar char="Ø"/>
            </a:pPr>
            <a:r>
              <a:rPr lang="it-IT" sz="1800" dirty="0">
                <a:latin typeface="Calibri" charset="0"/>
                <a:cs typeface="Arial" charset="0"/>
              </a:rPr>
              <a:t>1. Viene ribadito il principio generale secondo il quale, il divieto di rinnovo o proroga di un contratto d'appalto di servizi o di forniture, stabilito dall'art. 23, l. 18 aprile 2005 n. 62, ha valenza generale e preclusiva sulle altre e contrarie disposizioni (T.A.R. Brescia, (Lombardia), sez. II, 03/10/2016 n. 1281)</a:t>
            </a:r>
          </a:p>
          <a:p>
            <a:pPr>
              <a:buFont typeface="Wingdings" charset="0"/>
              <a:buChar char="Ø"/>
            </a:pPr>
            <a:endParaRPr lang="it-IT" sz="1800" dirty="0">
              <a:latin typeface="Calibri" charset="0"/>
              <a:cs typeface="Arial" charset="0"/>
            </a:endParaRPr>
          </a:p>
          <a:p>
            <a:pPr>
              <a:buFont typeface="Wingdings" charset="0"/>
              <a:buChar char="Ø"/>
            </a:pPr>
            <a:r>
              <a:rPr lang="it-IT" sz="1800" dirty="0">
                <a:latin typeface="Calibri" charset="0"/>
                <a:cs typeface="Arial" charset="0"/>
              </a:rPr>
              <a:t>2. Si è ritenuto però che la proroga possa essere utilizzata in alcuni eccezionali casi: </a:t>
            </a:r>
          </a:p>
        </p:txBody>
      </p:sp>
      <p:sp>
        <p:nvSpPr>
          <p:cNvPr id="3901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pPr algn="r"/>
            <a:r>
              <a:rPr lang="it-IT" sz="1200">
                <a:solidFill>
                  <a:srgbClr val="000080"/>
                </a:solidFill>
                <a:latin typeface="Verdana" charset="0"/>
              </a:rPr>
              <a:t>Avv. Francesco Mascia</a:t>
            </a:r>
          </a:p>
        </p:txBody>
      </p:sp>
    </p:spTree>
    <p:extLst>
      <p:ext uri="{BB962C8B-B14F-4D97-AF65-F5344CB8AC3E}">
        <p14:creationId xmlns:p14="http://schemas.microsoft.com/office/powerpoint/2010/main" val="415326539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9321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charset="0"/>
              <a:buChar char="Ø"/>
            </a:pPr>
            <a:r>
              <a:rPr lang="it-IT" sz="1800">
                <a:latin typeface="Calibri" charset="0"/>
                <a:cs typeface="Arial" charset="0"/>
              </a:rPr>
              <a:t>Un altro indirizzo continua ad ammettere il rinnovo previsto nel bando</a:t>
            </a:r>
            <a:endParaRPr lang="it-IT" altLang="ja-JP" sz="1800">
              <a:latin typeface="Calibri" charset="0"/>
              <a:cs typeface="Arial" charset="0"/>
            </a:endParaRPr>
          </a:p>
          <a:p>
            <a:pPr marL="457200" indent="-457200">
              <a:buFontTx/>
              <a:buChar char="-"/>
            </a:pPr>
            <a:endParaRPr lang="it-IT" sz="1800" i="1">
              <a:latin typeface="Calibri" charset="0"/>
              <a:cs typeface="Arial" charset="0"/>
            </a:endParaRPr>
          </a:p>
          <a:p>
            <a:pPr marL="457200" indent="-457200">
              <a:buFontTx/>
              <a:buChar char="-"/>
            </a:pPr>
            <a:r>
              <a:rPr lang="it-IT" sz="1800" i="1">
                <a:latin typeface="Calibri" charset="0"/>
                <a:cs typeface="Arial" charset="0"/>
              </a:rPr>
              <a:t>«Ad avviso di questo Collegio, né l</a:t>
            </a:r>
            <a:r>
              <a:rPr lang="ja-JP" altLang="it-IT" sz="1800" i="1">
                <a:latin typeface="Calibri" charset="0"/>
                <a:cs typeface="Arial" charset="0"/>
              </a:rPr>
              <a:t>’</a:t>
            </a:r>
            <a:r>
              <a:rPr lang="it-IT" altLang="ja-JP" sz="1800" i="1">
                <a:latin typeface="Calibri" charset="0"/>
                <a:cs typeface="Arial" charset="0"/>
              </a:rPr>
              <a:t>art. 23 della l. 18 aprile 2005, n. 62 (legge comunitaria 2004), né l</a:t>
            </a:r>
            <a:r>
              <a:rPr lang="ja-JP" altLang="it-IT" sz="1800" i="1">
                <a:latin typeface="Calibri" charset="0"/>
                <a:cs typeface="Arial" charset="0"/>
              </a:rPr>
              <a:t>’</a:t>
            </a:r>
            <a:r>
              <a:rPr lang="it-IT" altLang="ja-JP" sz="1800" i="1">
                <a:latin typeface="Calibri" charset="0"/>
                <a:cs typeface="Arial" charset="0"/>
              </a:rPr>
              <a:t>art. 57 D. Lgs. 12 aprile 2006, n. 163, né i principi comunitari consolidati in materia contrattuale, impediscono il rinnovo espresso dei contratti, allorché la facoltà di rinnovo, alle medesime condizioni e per un tempo predeterminato e limitato, sia ab origine prevista negli atti di gara e venga esercitata in modo espresso e con adeguata motivazione…. un argomento positivo a favore dell</a:t>
            </a:r>
            <a:r>
              <a:rPr lang="ja-JP" altLang="it-IT" sz="1800" i="1">
                <a:latin typeface="Calibri" charset="0"/>
                <a:cs typeface="Arial" charset="0"/>
              </a:rPr>
              <a:t>’</a:t>
            </a:r>
            <a:r>
              <a:rPr lang="it-IT" altLang="ja-JP" sz="1800" i="1">
                <a:latin typeface="Calibri" charset="0"/>
                <a:cs typeface="Arial" charset="0"/>
              </a:rPr>
              <a:t>ammissibilità del rinnovo contrattuale, se espressamente previsto dalla lex di gara, si trae dall</a:t>
            </a:r>
            <a:r>
              <a:rPr lang="ja-JP" altLang="it-IT" sz="1800" i="1">
                <a:latin typeface="Calibri" charset="0"/>
                <a:cs typeface="Arial" charset="0"/>
              </a:rPr>
              <a:t>’</a:t>
            </a:r>
            <a:r>
              <a:rPr lang="it-IT" altLang="ja-JP" sz="1800" i="1">
                <a:latin typeface="Calibri" charset="0"/>
                <a:cs typeface="Arial" charset="0"/>
              </a:rPr>
              <a:t>art. 29 del codice dei contratti, che a proposito del calcolo del valore stimato degli appalti e dei servizi pubblici prescrive che si tenga conto di qualsiasi forma di opzione o rinnovo del contratto»</a:t>
            </a:r>
            <a:r>
              <a:rPr lang="it-IT" altLang="ja-JP" sz="1800" b="1">
                <a:latin typeface="Calibri" charset="0"/>
                <a:cs typeface="Arial" charset="0"/>
              </a:rPr>
              <a:t> (Consiglio di Stato n. 3580 del 05.07.2013)</a:t>
            </a:r>
            <a:endParaRPr lang="it-IT" altLang="ja-JP" sz="1800" i="1">
              <a:latin typeface="Calibri" charset="0"/>
              <a:cs typeface="Arial" charset="0"/>
            </a:endParaRPr>
          </a:p>
          <a:p>
            <a:pPr marL="457200" indent="-457200">
              <a:buFontTx/>
              <a:buChar char="-"/>
            </a:pPr>
            <a:endParaRPr lang="it-IT" sz="1800" i="1">
              <a:latin typeface="Arial" charset="0"/>
              <a:cs typeface="Arial" charset="0"/>
            </a:endParaRPr>
          </a:p>
          <a:p>
            <a:pPr marL="457200" indent="-457200">
              <a:buFontTx/>
              <a:buChar char="-"/>
            </a:pPr>
            <a:endParaRPr lang="it-IT" sz="1800">
              <a:latin typeface="Arial" charset="0"/>
              <a:cs typeface="Arial" charset="0"/>
            </a:endParaRPr>
          </a:p>
        </p:txBody>
      </p:sp>
    </p:spTree>
    <p:extLst>
      <p:ext uri="{BB962C8B-B14F-4D97-AF65-F5344CB8AC3E}">
        <p14:creationId xmlns:p14="http://schemas.microsoft.com/office/powerpoint/2010/main" val="294992194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942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None/>
            </a:pPr>
            <a:endParaRPr lang="it-IT" sz="1800">
              <a:latin typeface="Arial" charset="0"/>
              <a:cs typeface="Arial" charset="0"/>
            </a:endParaRPr>
          </a:p>
          <a:p>
            <a:pPr>
              <a:buFontTx/>
              <a:buChar char="-"/>
            </a:pPr>
            <a:r>
              <a:rPr lang="it-IT" sz="1800">
                <a:latin typeface="Calibri" charset="0"/>
                <a:cs typeface="Arial" charset="0"/>
              </a:rPr>
              <a:t>«</a:t>
            </a:r>
            <a:r>
              <a:rPr lang="it-IT" sz="1800" i="1">
                <a:latin typeface="Calibri" charset="0"/>
                <a:cs typeface="Arial" charset="0"/>
              </a:rPr>
              <a:t>Il </a:t>
            </a:r>
            <a:r>
              <a:rPr lang="it-IT" sz="1800" b="1" i="1">
                <a:latin typeface="Calibri" charset="0"/>
                <a:cs typeface="Arial" charset="0"/>
              </a:rPr>
              <a:t>rinnovo</a:t>
            </a:r>
            <a:r>
              <a:rPr lang="it-IT" sz="1800" i="1">
                <a:latin typeface="Calibri" charset="0"/>
                <a:cs typeface="Arial" charset="0"/>
              </a:rPr>
              <a:t> dei contratti d'appalto di forniture e servizi in favore del medesimo contraente è ammissibile quando tale facoltà sia stata prevista negli atti di gara e venga esercitata, in modo espresso e con adeguata motivazione, alle medesime condizioni e per un tempo predeterminato e limitato; infatti anche la riserva espressa di optare per un eventuale prolungamento della durata del contratto può rispondere all'interesse pubblico, poiché consente di rivalutare la convenienza del rapporto dopo un primo periodo di attività, alla scadenza contrattuale, sulla base dei risultati ottenuti, senza un vincolo di lungo periodo, lasciando peraltro libera l'Amministrazione di reperire sul mercato condizioni migliori, se non fosse ritenuta conveniente la prosecuzione del rapporto, o di articolare diversamente l'esecuzione del servizio»</a:t>
            </a:r>
            <a:r>
              <a:rPr lang="it-IT" sz="1800">
                <a:latin typeface="Calibri" charset="0"/>
                <a:cs typeface="Arial" charset="0"/>
              </a:rPr>
              <a:t> (Consiglio di Stato    sez. III 01/08/2014 n. 4081; Consiglio di Stato  sez. III  28/02/2014 n. 942)</a:t>
            </a:r>
          </a:p>
          <a:p>
            <a:pPr>
              <a:buFontTx/>
              <a:buChar char="-"/>
            </a:pPr>
            <a:endParaRPr lang="it-IT" sz="1800">
              <a:latin typeface="Arial" charset="0"/>
              <a:cs typeface="Arial" charset="0"/>
            </a:endParaRPr>
          </a:p>
        </p:txBody>
      </p:sp>
      <p:sp>
        <p:nvSpPr>
          <p:cNvPr id="3942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232271673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9526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endParaRPr lang="ro-RO" sz="1800">
              <a:latin typeface="Calibri" charset="0"/>
            </a:endParaRPr>
          </a:p>
          <a:p>
            <a:pPr>
              <a:buFont typeface="Wingdings" charset="0"/>
              <a:buChar char="Ø"/>
            </a:pPr>
            <a:r>
              <a:rPr lang="ro-RO" sz="1800">
                <a:latin typeface="Calibri" charset="0"/>
              </a:rPr>
              <a:t>“</a:t>
            </a:r>
            <a:r>
              <a:rPr lang="ro-RO" altLang="ja-JP" sz="1800" i="1">
                <a:latin typeface="Calibri" charset="0"/>
              </a:rPr>
              <a:t>Né l'art. 57 d. Lgs. 12 aprile 2006, n. 163, né i principi comunitari consolidati in materia contrattuale, impediscono il rinnovo espresso dei contratti, allorché la facoltà di rinnovo, alle medesime condizioni e per un tempo predeterminato e limitato, sia ab origine prevista negli atti di gara e venga esercitata in modo espresso e con adeguata motivazione</a:t>
            </a:r>
            <a:r>
              <a:rPr lang="ro-RO" sz="1800">
                <a:latin typeface="Calibri" charset="0"/>
              </a:rPr>
              <a:t>”</a:t>
            </a:r>
            <a:r>
              <a:rPr lang="ro-RO" altLang="ja-JP" sz="1800">
                <a:latin typeface="Calibri" charset="0"/>
              </a:rPr>
              <a:t> (</a:t>
            </a:r>
            <a:r>
              <a:rPr lang="it-IT" altLang="ja-JP" sz="1800">
                <a:latin typeface="Calibri" charset="0"/>
              </a:rPr>
              <a:t>T.A.R. Brescia, (Lombardia), sez. II, 20/03/2015,  n. 409; T.A.R. L'Aquila, (Abruzzo), sez. I, 12/03/2015,  n. 150)</a:t>
            </a:r>
            <a:endParaRPr lang="ro-RO" altLang="ja-JP" sz="1800">
              <a:latin typeface="Calibri" charset="0"/>
            </a:endParaRPr>
          </a:p>
          <a:p>
            <a:endParaRPr lang="it-IT">
              <a:latin typeface="Calibri" charset="0"/>
            </a:endParaRPr>
          </a:p>
        </p:txBody>
      </p:sp>
      <p:sp>
        <p:nvSpPr>
          <p:cNvPr id="3952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1268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84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 Divieto di interpretazione estensiva</a:t>
            </a:r>
          </a:p>
          <a:p>
            <a:pPr>
              <a:buFont typeface="Wingdings" charset="0"/>
              <a:buChar char="Ø"/>
            </a:pPr>
            <a:endParaRPr lang="it-IT" sz="1800">
              <a:latin typeface="Arial" charset="0"/>
              <a:cs typeface="Arial" charset="0"/>
            </a:endParaRPr>
          </a:p>
          <a:p>
            <a:pPr>
              <a:buFontTx/>
              <a:buChar char="-"/>
            </a:pPr>
            <a:r>
              <a:rPr lang="it-IT" sz="1800">
                <a:latin typeface="Arial" charset="0"/>
                <a:cs typeface="Arial" charset="0"/>
              </a:rPr>
              <a:t>“</a:t>
            </a:r>
            <a:r>
              <a:rPr lang="it-IT" altLang="ja-JP" sz="1800" i="1">
                <a:latin typeface="Arial" charset="0"/>
                <a:cs typeface="Arial" charset="0"/>
              </a:rPr>
              <a:t>ll ricorso al sistema di scelta del contraente costituito dalla procedura negoziata senza pubblicazione del bando prevista dall'art. 57, comma 2, d.lg. 12 aprile 2006 n. 163, rappresenta un'eccezione al principio generale della pubblicità e della massima concorsualità tipica della procedura aperta, con la conseguenza che i presupposti fissati dalla legge per la sua ammissibilità devono essere accertati con il massimo rigore e non sono suscettibili di interpretazione estensiva” </a:t>
            </a:r>
            <a:r>
              <a:rPr lang="it-IT" altLang="ja-JP" sz="1800">
                <a:latin typeface="Arial" charset="0"/>
                <a:cs typeface="Arial" charset="0"/>
              </a:rPr>
              <a:t>(Consiglio di Stato, sez. V, 02/11/2011,  n. 5837</a:t>
            </a:r>
          </a:p>
          <a:p>
            <a:pPr>
              <a:buFontTx/>
              <a:buChar char="-"/>
            </a:pPr>
            <a:endParaRPr lang="it-IT" sz="1800">
              <a:latin typeface="Arial" charset="0"/>
              <a:cs typeface="Arial" charset="0"/>
            </a:endParaRPr>
          </a:p>
        </p:txBody>
      </p:sp>
    </p:spTree>
    <p:extLst>
      <p:ext uri="{BB962C8B-B14F-4D97-AF65-F5344CB8AC3E}">
        <p14:creationId xmlns:p14="http://schemas.microsoft.com/office/powerpoint/2010/main" val="144950757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smtClean="0"/>
              <a:t>Dello stesso avviso anche </a:t>
            </a:r>
            <a:r>
              <a:rPr lang="it-IT" sz="1800" dirty="0" err="1" smtClean="0"/>
              <a:t>l’Anac</a:t>
            </a:r>
            <a:endParaRPr lang="it-IT" sz="1800" dirty="0" smtClean="0"/>
          </a:p>
          <a:p>
            <a:pPr marL="0" indent="0">
              <a:buFont typeface="Times New Roman" charset="0"/>
              <a:buNone/>
              <a:defRPr/>
            </a:pPr>
            <a:endParaRPr lang="it-IT" sz="1800" dirty="0" smtClean="0"/>
          </a:p>
          <a:p>
            <a:pPr>
              <a:buFontTx/>
              <a:buChar char="-"/>
              <a:defRPr/>
            </a:pPr>
            <a:r>
              <a:rPr lang="it-IT" sz="1800" dirty="0" smtClean="0"/>
              <a:t>“</a:t>
            </a:r>
            <a:r>
              <a:rPr lang="it-IT" sz="1800" i="1" dirty="0" smtClean="0"/>
              <a:t>Con riferimento, invece, al «rinnovo espresso» del contratto, sia l’</a:t>
            </a:r>
            <a:r>
              <a:rPr lang="it-IT" sz="1800" i="1" dirty="0" err="1" smtClean="0"/>
              <a:t>Autorita</a:t>
            </a:r>
            <a:r>
              <a:rPr lang="it-IT" sz="1800" i="1" dirty="0" smtClean="0"/>
              <a:t>̀ che la giurisprudenza53 ne hanno riconosciuto l’</a:t>
            </a:r>
            <a:r>
              <a:rPr lang="it-IT" sz="1800" i="1" dirty="0" err="1" smtClean="0"/>
              <a:t>ammissibilita</a:t>
            </a:r>
            <a:r>
              <a:rPr lang="it-IT" sz="1800" i="1" dirty="0" smtClean="0"/>
              <a:t>̀ </a:t>
            </a:r>
            <a:r>
              <a:rPr lang="it-IT" sz="1800" i="1" dirty="0" err="1" smtClean="0"/>
              <a:t>allorche</a:t>
            </a:r>
            <a:r>
              <a:rPr lang="it-IT" sz="1800" i="1" dirty="0" smtClean="0"/>
              <a:t>́ la </a:t>
            </a:r>
            <a:r>
              <a:rPr lang="it-IT" sz="1800" i="1" dirty="0" err="1" smtClean="0"/>
              <a:t>facolta</a:t>
            </a:r>
            <a:r>
              <a:rPr lang="it-IT" sz="1800" i="1" dirty="0" smtClean="0"/>
              <a:t>̀ di rinnovo, alle medesime condizioni e per un tempo predeterminato e limitato, sia ab origine prevista negli atti di gara e venga esercitata in modo espresso e con adeguata motivazione. In tali ipotesi </a:t>
            </a:r>
            <a:r>
              <a:rPr lang="it-IT" sz="1800" i="1" dirty="0" err="1" smtClean="0"/>
              <a:t>trovera</a:t>
            </a:r>
            <a:r>
              <a:rPr lang="it-IT" sz="1800" i="1" dirty="0" smtClean="0"/>
              <a:t>̀ applicazione l’art. 29 del Codice, che a proposito del calcolo del valore stimato degli appalti e dei servizi pubblici prescrive che si tenga conto di qualsiasi forma di opzione o rinnovo del contratto</a:t>
            </a:r>
            <a:r>
              <a:rPr lang="it-IT" sz="1800" dirty="0" smtClean="0"/>
              <a:t>”</a:t>
            </a:r>
            <a:r>
              <a:rPr lang="it-IT" sz="1800" dirty="0"/>
              <a:t> </a:t>
            </a:r>
            <a:r>
              <a:rPr lang="it-IT" sz="1800" dirty="0" smtClean="0"/>
              <a:t>(</a:t>
            </a:r>
            <a:r>
              <a:rPr lang="it-IT" sz="1800" dirty="0" err="1" smtClean="0"/>
              <a:t>Anac</a:t>
            </a:r>
            <a:r>
              <a:rPr lang="it-IT" sz="1800" dirty="0" smtClean="0"/>
              <a:t> Delibera </a:t>
            </a:r>
            <a:r>
              <a:rPr lang="it-IT" sz="1800" dirty="0"/>
              <a:t>n. 32 del 20 gennaio </a:t>
            </a:r>
            <a:r>
              <a:rPr lang="it-IT" sz="1800" dirty="0" smtClean="0"/>
              <a:t>2016)</a:t>
            </a:r>
          </a:p>
          <a:p>
            <a:pPr>
              <a:buFontTx/>
              <a:buChar char="-"/>
              <a:defRPr/>
            </a:pPr>
            <a:endParaRPr lang="it-IT" sz="1800" dirty="0" smtClean="0"/>
          </a:p>
          <a:p>
            <a:pPr>
              <a:buFontTx/>
              <a:buChar char="-"/>
              <a:defRPr/>
            </a:pPr>
            <a:endParaRPr lang="it-IT" sz="1800" dirty="0" smtClean="0"/>
          </a:p>
        </p:txBody>
      </p:sp>
    </p:spTree>
    <p:extLst>
      <p:ext uri="{BB962C8B-B14F-4D97-AF65-F5344CB8AC3E}">
        <p14:creationId xmlns:p14="http://schemas.microsoft.com/office/powerpoint/2010/main" val="1438335813"/>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973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sz="1800" dirty="0">
                <a:latin typeface="Calibri" charset="0"/>
              </a:rPr>
              <a:t>Il </a:t>
            </a:r>
            <a:r>
              <a:rPr lang="it-IT" sz="1800" dirty="0" smtClean="0">
                <a:latin typeface="Calibri" charset="0"/>
              </a:rPr>
              <a:t>rinnovo </a:t>
            </a:r>
            <a:r>
              <a:rPr lang="it-IT" sz="1800" dirty="0">
                <a:latin typeface="Calibri" charset="0"/>
              </a:rPr>
              <a:t>nel </a:t>
            </a:r>
            <a:r>
              <a:rPr lang="it-IT" sz="1800" dirty="0" err="1">
                <a:latin typeface="Calibri" charset="0"/>
              </a:rPr>
              <a:t>D.Lgs.</a:t>
            </a:r>
            <a:r>
              <a:rPr lang="it-IT" sz="1800" dirty="0">
                <a:latin typeface="Calibri" charset="0"/>
              </a:rPr>
              <a:t> 50/2016</a:t>
            </a:r>
          </a:p>
          <a:p>
            <a:pPr algn="just">
              <a:buFont typeface="Wingdings" charset="0"/>
              <a:buChar char="Ø"/>
            </a:pPr>
            <a:endParaRPr lang="it-IT" sz="1800" dirty="0">
              <a:latin typeface="Calibri" charset="0"/>
            </a:endParaRPr>
          </a:p>
          <a:p>
            <a:pPr algn="just">
              <a:buFont typeface="Wingdings" charset="0"/>
              <a:buChar char="Ø"/>
            </a:pPr>
            <a:r>
              <a:rPr lang="it-IT" sz="1800" dirty="0">
                <a:latin typeface="Calibri" charset="0"/>
              </a:rPr>
              <a:t>L’art. 35 comma 4 del Codice riprende quanto affermato dall’art. 29 del </a:t>
            </a:r>
            <a:r>
              <a:rPr lang="it-IT" sz="1800" dirty="0" err="1">
                <a:latin typeface="Calibri" charset="0"/>
              </a:rPr>
              <a:t>D.Lgs.</a:t>
            </a:r>
            <a:r>
              <a:rPr lang="it-IT" sz="1800" dirty="0">
                <a:latin typeface="Calibri" charset="0"/>
              </a:rPr>
              <a:t> 163/2006</a:t>
            </a:r>
          </a:p>
          <a:p>
            <a:pPr algn="just">
              <a:buFont typeface="Wingdings" charset="0"/>
              <a:buChar char="Ø"/>
            </a:pPr>
            <a:endParaRPr lang="it-IT" sz="1800" dirty="0">
              <a:latin typeface="Calibri" charset="0"/>
            </a:endParaRPr>
          </a:p>
          <a:p>
            <a:pPr algn="just">
              <a:buFontTx/>
              <a:buChar char="-"/>
            </a:pPr>
            <a:r>
              <a:rPr lang="it-IT" sz="1800" dirty="0">
                <a:latin typeface="Calibri" charset="0"/>
              </a:rPr>
              <a:t>“</a:t>
            </a:r>
            <a:r>
              <a:rPr lang="it-IT" altLang="ja-JP" sz="1800" i="1" dirty="0">
                <a:latin typeface="Calibri" charset="0"/>
              </a:rPr>
              <a:t>Il calcolo del valore stimato di un appalto pubblico di lavori, servizi e forniture è basato sull'importo totale pagabile, al netto dell'IVA, valutato dall'amministrazione aggiudicatrice o dall'ente aggiudicatore</a:t>
            </a:r>
            <a:r>
              <a:rPr lang="it-IT" altLang="ja-JP" sz="1800" b="1" i="1" u="sng" dirty="0">
                <a:latin typeface="Calibri" charset="0"/>
              </a:rPr>
              <a:t>. Il calcolo tiene conto dell'importo massimo stimato, ivi compresa qualsiasi forma di eventuali opzioni o rinnovi del contratto esplicitamente stabiliti nei documenti di gara</a:t>
            </a:r>
            <a:r>
              <a:rPr lang="it-IT" altLang="ja-JP" sz="1800" i="1" dirty="0">
                <a:latin typeface="Calibri" charset="0"/>
              </a:rPr>
              <a:t>. Quando l'amministrazione aggiudicatrice o l'ente aggiudicatore prevedono premi o pagamenti per i candidati o gli offerenti, ne tengono conto nel calcolo del valore stimato dell'appalto</a:t>
            </a:r>
            <a:r>
              <a:rPr lang="it-IT" sz="1800" dirty="0">
                <a:latin typeface="Calibri" charset="0"/>
              </a:rPr>
              <a:t>”</a:t>
            </a:r>
            <a:endParaRPr lang="it-IT" altLang="ja-JP" sz="1800" dirty="0">
              <a:latin typeface="Calibri" charset="0"/>
            </a:endParaRPr>
          </a:p>
          <a:p>
            <a:pPr algn="just">
              <a:buFontTx/>
              <a:buChar char="-"/>
            </a:pPr>
            <a:endParaRPr lang="it-IT" sz="1800" dirty="0">
              <a:latin typeface="Calibri" charset="0"/>
            </a:endParaRPr>
          </a:p>
          <a:p>
            <a:endParaRPr lang="it-IT" sz="1800" dirty="0">
              <a:latin typeface="Calibri" charset="0"/>
            </a:endParaRPr>
          </a:p>
          <a:p>
            <a:endParaRPr lang="it-IT" sz="1800" dirty="0">
              <a:latin typeface="Calibri" charset="0"/>
            </a:endParaRPr>
          </a:p>
        </p:txBody>
      </p:sp>
    </p:spTree>
    <p:extLst>
      <p:ext uri="{BB962C8B-B14F-4D97-AF65-F5344CB8AC3E}">
        <p14:creationId xmlns:p14="http://schemas.microsoft.com/office/powerpoint/2010/main" val="249426283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Disposizione che riprende quando affermato dall’art. 5 della Direttiva 24/2014</a:t>
            </a:r>
          </a:p>
          <a:p>
            <a:pPr marL="0" indent="0">
              <a:buFont typeface="Times New Roman" charset="0"/>
              <a:buNone/>
              <a:defRPr/>
            </a:pPr>
            <a:endParaRPr lang="it-IT" sz="1800" dirty="0">
              <a:cs typeface="+mn-cs"/>
            </a:endParaRPr>
          </a:p>
          <a:p>
            <a:pPr>
              <a:buFontTx/>
              <a:buChar char="-"/>
              <a:defRPr/>
            </a:pPr>
            <a:r>
              <a:rPr lang="it-IT" sz="1800" dirty="0" smtClean="0">
                <a:cs typeface="+mn-cs"/>
              </a:rPr>
              <a:t>“</a:t>
            </a:r>
            <a:r>
              <a:rPr lang="it-IT" sz="1800" i="1" dirty="0" smtClean="0">
                <a:cs typeface="+mn-cs"/>
              </a:rPr>
              <a:t>Il </a:t>
            </a:r>
            <a:r>
              <a:rPr lang="it-IT" sz="1800" i="1" dirty="0">
                <a:cs typeface="+mn-cs"/>
              </a:rPr>
              <a:t>calcolo del valore stimato di un appalto è basato sull’importo totale pagabile, al netto dell’IVA, valutato dall’amministrazione aggiudicatrice, compresa qualsiasi forma di </a:t>
            </a:r>
            <a:r>
              <a:rPr lang="it-IT" sz="1800" b="1" i="1" u="sng" dirty="0">
                <a:cs typeface="+mn-cs"/>
              </a:rPr>
              <a:t>eventuali opzioni e rinnovi eventuali dei contratti come esplicitamente stabilito nei documenti di </a:t>
            </a:r>
            <a:r>
              <a:rPr lang="it-IT" sz="1800" b="1" i="1" u="sng" dirty="0" smtClean="0">
                <a:cs typeface="+mn-cs"/>
              </a:rPr>
              <a:t>gara</a:t>
            </a:r>
            <a:r>
              <a:rPr lang="it-IT" sz="1800" dirty="0" smtClean="0">
                <a:cs typeface="+mn-cs"/>
              </a:rPr>
              <a:t>”</a:t>
            </a:r>
          </a:p>
          <a:p>
            <a:pPr>
              <a:buFontTx/>
              <a:buChar char="-"/>
              <a:defRPr/>
            </a:pPr>
            <a:endParaRPr lang="it-IT" dirty="0">
              <a:cs typeface="+mn-cs"/>
            </a:endParaRPr>
          </a:p>
        </p:txBody>
      </p:sp>
    </p:spTree>
    <p:extLst>
      <p:ext uri="{BB962C8B-B14F-4D97-AF65-F5344CB8AC3E}">
        <p14:creationId xmlns:p14="http://schemas.microsoft.com/office/powerpoint/2010/main" val="288910543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993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sz="1800">
                <a:latin typeface="Calibri" charset="0"/>
              </a:rPr>
              <a:t>La precedente Direttiva 18/2014 non faceva riferimento invece ai rinnovi esplicitamente previsti nei documenti di gara</a:t>
            </a:r>
          </a:p>
          <a:p>
            <a:endParaRPr lang="it-IT" sz="1800">
              <a:latin typeface="Calibri" charset="0"/>
            </a:endParaRPr>
          </a:p>
          <a:p>
            <a:pPr>
              <a:buFont typeface="Wingdings" charset="0"/>
              <a:buChar char="Ø"/>
            </a:pPr>
            <a:r>
              <a:rPr lang="it-IT" sz="1800" i="1">
                <a:latin typeface="Calibri" charset="0"/>
              </a:rPr>
              <a:t>“</a:t>
            </a:r>
            <a:r>
              <a:rPr lang="it-IT" altLang="ja-JP" sz="1800">
                <a:latin typeface="Calibri" charset="0"/>
              </a:rPr>
              <a:t>Articolo 9</a:t>
            </a:r>
          </a:p>
          <a:p>
            <a:pPr>
              <a:buFontTx/>
              <a:buChar char="-"/>
            </a:pPr>
            <a:r>
              <a:rPr lang="it-IT" sz="1800" i="1">
                <a:latin typeface="Calibri" charset="0"/>
              </a:rPr>
              <a:t>“Il calcolo del valore stimato di un appalto pubblico è basato sull'importo totale pagabile al netto dell'IVA, valutato dall’amministrazione aggiudicatrice. Questo calcolo tiene conto dell'importo massimo stimato, </a:t>
            </a:r>
            <a:r>
              <a:rPr lang="it-IT" sz="1800" b="1" i="1" u="sng">
                <a:latin typeface="Calibri" charset="0"/>
              </a:rPr>
              <a:t>ivi compresa qualsiasi forma di eventuali opzioni e di rinnovi eventuali del contratto”</a:t>
            </a:r>
          </a:p>
        </p:txBody>
      </p:sp>
    </p:spTree>
    <p:extLst>
      <p:ext uri="{BB962C8B-B14F-4D97-AF65-F5344CB8AC3E}">
        <p14:creationId xmlns:p14="http://schemas.microsoft.com/office/powerpoint/2010/main" val="892578488"/>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defRPr/>
            </a:pPr>
            <a:endParaRPr lang="it-IT" dirty="0" smtClean="0"/>
          </a:p>
          <a:p>
            <a:pPr>
              <a:defRPr/>
            </a:pPr>
            <a:endParaRPr lang="it-IT" dirty="0" smtClean="0"/>
          </a:p>
          <a:p>
            <a:pPr algn="ctr">
              <a:defRPr/>
            </a:pPr>
            <a:r>
              <a:rPr lang="it-IT" dirty="0" smtClean="0"/>
              <a:t>Il dialogo competitivo </a:t>
            </a:r>
          </a:p>
          <a:p>
            <a:pPr marL="0" indent="0" algn="ctr">
              <a:buFont typeface="Wingdings" pitchFamily="2" charset="2"/>
              <a:buNone/>
              <a:defRPr/>
            </a:pPr>
            <a:r>
              <a:rPr lang="it-IT" dirty="0"/>
              <a:t> </a:t>
            </a:r>
            <a:r>
              <a:rPr lang="it-IT" dirty="0" smtClean="0"/>
              <a:t>  (art. 64 </a:t>
            </a:r>
            <a:r>
              <a:rPr lang="it-IT" dirty="0" err="1" smtClean="0"/>
              <a:t>D.Lgs.</a:t>
            </a:r>
            <a:r>
              <a:rPr lang="it-IT" dirty="0" smtClean="0"/>
              <a:t> 50/2016)</a:t>
            </a:r>
            <a:endParaRPr lang="it-IT" dirty="0"/>
          </a:p>
        </p:txBody>
      </p:sp>
      <p:sp>
        <p:nvSpPr>
          <p:cNvPr id="209923"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2373574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181251" name="Segnaposto contenuto 2"/>
          <p:cNvSpPr>
            <a:spLocks noGrp="1"/>
          </p:cNvSpPr>
          <p:nvPr>
            <p:ph idx="1"/>
          </p:nvPr>
        </p:nvSpPr>
        <p:spPr/>
        <p:txBody>
          <a:bodyPr/>
          <a:lstStyle/>
          <a:p>
            <a:pPr>
              <a:buFont typeface="Wingdings" pitchFamily="2" charset="2"/>
              <a:buChar char="Ø"/>
              <a:defRPr/>
            </a:pPr>
            <a:endParaRPr lang="it-IT" altLang="it-IT" sz="1800" dirty="0" smtClean="0"/>
          </a:p>
          <a:p>
            <a:pPr>
              <a:buFont typeface="Wingdings" pitchFamily="2" charset="2"/>
              <a:buChar char="Ø"/>
              <a:defRPr/>
            </a:pPr>
            <a:r>
              <a:rPr lang="it-IT" altLang="it-IT" sz="1800" dirty="0"/>
              <a:t>Si applica agli appalti particolarmente complessi che non possono essere aggiudicati con procedura aperta o ristretta</a:t>
            </a:r>
          </a:p>
          <a:p>
            <a:pPr marL="0" indent="0">
              <a:buNone/>
              <a:defRPr/>
            </a:pPr>
            <a:endParaRPr lang="it-IT" altLang="it-IT" sz="1800" dirty="0"/>
          </a:p>
          <a:p>
            <a:pPr>
              <a:buFont typeface="Wingdings" pitchFamily="2" charset="2"/>
              <a:buChar char="Ø"/>
              <a:defRPr/>
            </a:pPr>
            <a:r>
              <a:rPr lang="it-IT" sz="1800" dirty="0"/>
              <a:t>L’art. </a:t>
            </a:r>
            <a:r>
              <a:rPr lang="it-IT" sz="1800" dirty="0" smtClean="0"/>
              <a:t>3 comma 1 </a:t>
            </a:r>
            <a:r>
              <a:rPr lang="it-IT" sz="1800" dirty="0" err="1" smtClean="0"/>
              <a:t>vvv</a:t>
            </a:r>
            <a:r>
              <a:rPr lang="it-IT" sz="1800" dirty="0" smtClean="0"/>
              <a:t> </a:t>
            </a:r>
            <a:r>
              <a:rPr lang="it-IT" sz="1800" dirty="0"/>
              <a:t>del Codice definisce il dialogo competitivo» “</a:t>
            </a:r>
            <a:r>
              <a:rPr lang="it-IT" sz="1800" i="1" dirty="0"/>
              <a:t>una procedura di affidamento nella quale la stazione appaltante avvia un dialogo con i candidati ammessi a tale procedura, al fine di elaborare una o </a:t>
            </a:r>
            <a:r>
              <a:rPr lang="it-IT" sz="1800" i="1" dirty="0" err="1"/>
              <a:t>piu</a:t>
            </a:r>
            <a:r>
              <a:rPr lang="it-IT" sz="1800" i="1" dirty="0"/>
              <a:t>̀ soluzioni atte a soddisfare le sue necessità e sulla base della quale o delle quali i candidati selezionati sono invitati a presentare le </a:t>
            </a:r>
            <a:r>
              <a:rPr lang="it-IT" sz="1800" i="1" dirty="0" smtClean="0"/>
              <a:t>offerte”</a:t>
            </a:r>
            <a:endParaRPr lang="it-IT" sz="1800" i="1" dirty="0"/>
          </a:p>
          <a:p>
            <a:pPr marL="0" indent="0">
              <a:buNone/>
              <a:defRPr/>
            </a:pPr>
            <a:endParaRPr lang="it-IT" altLang="it-IT" sz="1800" dirty="0"/>
          </a:p>
          <a:p>
            <a:pPr>
              <a:buFont typeface="Wingdings" pitchFamily="2" charset="2"/>
              <a:buChar char="Ø"/>
              <a:defRPr/>
            </a:pPr>
            <a:r>
              <a:rPr lang="it-IT" altLang="it-IT" sz="1800" dirty="0"/>
              <a:t>L’amministrazione dovrà adeguatamente motivare l’utilizzo di questa procedura ed inserire la motivazione nella relazione ex art. 99</a:t>
            </a:r>
          </a:p>
          <a:p>
            <a:pPr>
              <a:buFont typeface="Wingdings" pitchFamily="2" charset="2"/>
              <a:buChar char="Ø"/>
              <a:defRPr/>
            </a:pPr>
            <a:endParaRPr lang="it-IT" altLang="it-IT" sz="1800" dirty="0" smtClean="0"/>
          </a:p>
          <a:p>
            <a:pPr marL="0" indent="0">
              <a:buNone/>
              <a:defRPr/>
            </a:pPr>
            <a:endParaRPr lang="it-IT" altLang="it-IT" sz="1800" dirty="0" smtClean="0"/>
          </a:p>
          <a:p>
            <a:pPr marL="0" indent="0">
              <a:buFont typeface="Times New Roman" charset="0"/>
              <a:buNone/>
              <a:defRPr/>
            </a:pPr>
            <a:r>
              <a:rPr lang="it-IT" altLang="it-IT" sz="1800" dirty="0" smtClean="0"/>
              <a:t> </a:t>
            </a:r>
          </a:p>
          <a:p>
            <a:pPr>
              <a:buFont typeface="Wingdings" pitchFamily="2" charset="2"/>
              <a:buChar char="Ø"/>
              <a:defRPr/>
            </a:pPr>
            <a:endParaRPr lang="it-IT" altLang="it-IT" dirty="0" smtClean="0"/>
          </a:p>
        </p:txBody>
      </p:sp>
      <p:sp>
        <p:nvSpPr>
          <p:cNvPr id="210947" name="Segnaposto piè di pagina 2"/>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90852193"/>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a:xfrm>
            <a:off x="673100" y="1417638"/>
            <a:ext cx="7742238" cy="4078287"/>
          </a:xfrm>
        </p:spPr>
        <p:txBody>
          <a:bodyPr/>
          <a:lstStyle/>
          <a:p>
            <a:pPr algn="just">
              <a:buFont typeface="Wingdings" charset="2"/>
              <a:buChar char="Ø"/>
              <a:defRPr/>
            </a:pPr>
            <a:r>
              <a:rPr lang="it-IT" sz="1800" dirty="0"/>
              <a:t>Le amministrazioni aggiudicatrici utilizzano </a:t>
            </a:r>
            <a:r>
              <a:rPr lang="it-IT" sz="1800" dirty="0" smtClean="0"/>
              <a:t>il dialogo competitivo qualora per l’aggiudicazione dell’appalto sussistano una o più delle seguenti condizioni </a:t>
            </a:r>
            <a:r>
              <a:rPr lang="it-IT" sz="1800" dirty="0"/>
              <a:t>(art. 59 comma 2) </a:t>
            </a:r>
          </a:p>
          <a:p>
            <a:pPr marL="0" indent="0" algn="just">
              <a:buFont typeface="Times New Roman" charset="0"/>
              <a:buNone/>
              <a:defRPr/>
            </a:pPr>
            <a:endParaRPr lang="it-IT" sz="1800" dirty="0"/>
          </a:p>
          <a:p>
            <a:pPr>
              <a:defRPr/>
            </a:pPr>
            <a:endParaRPr lang="it-IT" sz="1800" dirty="0"/>
          </a:p>
          <a:p>
            <a:pPr>
              <a:buFontTx/>
              <a:buChar char="-"/>
              <a:defRPr/>
            </a:pPr>
            <a:r>
              <a:rPr lang="it-IT" sz="1800" dirty="0"/>
              <a:t>1) le esigenze dell'amministrazione aggiudicatrice perseguite con l’appalto non possono essere soddisfatte senza adattare soluzioni immediatamente disponibili; </a:t>
            </a:r>
          </a:p>
          <a:p>
            <a:pPr>
              <a:buFontTx/>
              <a:buChar char="-"/>
              <a:defRPr/>
            </a:pPr>
            <a:endParaRPr lang="it-IT" sz="1800" dirty="0"/>
          </a:p>
          <a:p>
            <a:pPr>
              <a:buFontTx/>
              <a:buChar char="-"/>
              <a:defRPr/>
            </a:pPr>
            <a:r>
              <a:rPr lang="it-IT" sz="1800" dirty="0"/>
              <a:t>2)  implicano progettazione o soluzioni innovative; </a:t>
            </a:r>
          </a:p>
          <a:p>
            <a:pPr>
              <a:defRPr/>
            </a:pPr>
            <a:endParaRPr lang="it-IT" sz="1800" dirty="0" smtClean="0"/>
          </a:p>
        </p:txBody>
      </p:sp>
      <p:sp>
        <p:nvSpPr>
          <p:cNvPr id="1587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8564529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1597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3)  l’appalto non può essere aggiudicato senza preventive negoziazioni a causa di circostanze particolari in relazione alla natura, complessità o impostazione finanziaria e giuridica dell’oggetto dell’appalto o a causa dei rischi a esso connessi; </a:t>
            </a:r>
          </a:p>
          <a:p>
            <a:pPr>
              <a:buFontTx/>
              <a:buChar char="-"/>
            </a:pPr>
            <a:endParaRPr lang="it-IT" sz="1800">
              <a:latin typeface="Calibri" charset="0"/>
            </a:endParaRPr>
          </a:p>
          <a:p>
            <a:pPr>
              <a:buFontTx/>
              <a:buChar char="-"/>
            </a:pPr>
            <a:r>
              <a:rPr lang="it-IT" sz="1800">
                <a:latin typeface="Calibri" charset="0"/>
              </a:rPr>
              <a:t>4) le specifiche tecniche non possono essere stabilite con sufficiente precisione dall’amministrazione aggiudicatrice con riferimento a una norma, una valutazione tecnica europea, una specifica tecnica comune o un riferimento tecnico ai sensi dei punti da 2 a 5 dell’allegato XIII; </a:t>
            </a:r>
          </a:p>
          <a:p>
            <a:pPr algn="just">
              <a:buFont typeface="Wingdings" charset="0"/>
              <a:buChar char="Ø"/>
            </a:pPr>
            <a:endParaRPr lang="it-IT">
              <a:latin typeface="Calibri" charset="0"/>
            </a:endParaRPr>
          </a:p>
          <a:p>
            <a:endParaRPr lang="it-IT">
              <a:latin typeface="Calibri" charset="0"/>
            </a:endParaRPr>
          </a:p>
          <a:p>
            <a:endParaRPr lang="it-IT">
              <a:latin typeface="Calibri" charset="0"/>
            </a:endParaRPr>
          </a:p>
        </p:txBody>
      </p:sp>
      <p:sp>
        <p:nvSpPr>
          <p:cNvPr id="1597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31377485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1607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dirty="0">
                <a:latin typeface="Calibri" charset="0"/>
              </a:rPr>
              <a:t>5)  in esito a una procedura aperta o ristretta qualora siano state presentate soltanto offerte irregolari o inammissibili </a:t>
            </a:r>
          </a:p>
          <a:p>
            <a:pPr>
              <a:buFontTx/>
              <a:buChar char="-"/>
            </a:pPr>
            <a:endParaRPr lang="it-IT" sz="1800" dirty="0">
              <a:latin typeface="Calibri" charset="0"/>
            </a:endParaRPr>
          </a:p>
          <a:p>
            <a:pPr>
              <a:buFontTx/>
              <a:buChar char="-"/>
            </a:pPr>
            <a:r>
              <a:rPr lang="it-IT" sz="1800" dirty="0">
                <a:latin typeface="Calibri" charset="0"/>
              </a:rPr>
              <a:t>Sono considerate irregolari ai sensi del comma 3 dell’art. 59 le offerte:</a:t>
            </a:r>
          </a:p>
          <a:p>
            <a:pPr>
              <a:buFontTx/>
              <a:buChar char="-"/>
            </a:pPr>
            <a:endParaRPr lang="it-IT" sz="1800" dirty="0">
              <a:latin typeface="Calibri" charset="0"/>
            </a:endParaRPr>
          </a:p>
          <a:p>
            <a:pPr>
              <a:buFontTx/>
              <a:buChar char="-"/>
            </a:pPr>
            <a:r>
              <a:rPr lang="it-IT" sz="1800" dirty="0"/>
              <a:t>a) che non rispettano i documenti di gara;</a:t>
            </a:r>
          </a:p>
          <a:p>
            <a:pPr>
              <a:buFontTx/>
              <a:buChar char="-"/>
            </a:pPr>
            <a:r>
              <a:rPr lang="it-IT" sz="1800" dirty="0"/>
              <a:t>b) che sono state ricevute in ritardo rispetto ai termini indicati nel bando o nell'invito con cui si indice la gara;</a:t>
            </a:r>
          </a:p>
          <a:p>
            <a:pPr>
              <a:buFontTx/>
              <a:buChar char="-"/>
            </a:pPr>
            <a:r>
              <a:rPr lang="it-IT" sz="1800" dirty="0"/>
              <a:t>c) che l'amministrazione aggiudicatrice ha giudicato anormalmente basse.</a:t>
            </a:r>
          </a:p>
          <a:p>
            <a:pPr>
              <a:buFontTx/>
              <a:buChar char="-"/>
            </a:pPr>
            <a:endParaRPr lang="it-IT" sz="1800" dirty="0">
              <a:latin typeface="Calibri" charset="0"/>
            </a:endParaRPr>
          </a:p>
        </p:txBody>
      </p:sp>
      <p:sp>
        <p:nvSpPr>
          <p:cNvPr id="1607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20545224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1617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dirty="0">
                <a:latin typeface="Calibri" charset="0"/>
              </a:rPr>
              <a:t>Sono considerate inammissibili ai sensi del comma 4 dell’art. 59 le offerte:</a:t>
            </a:r>
            <a:br>
              <a:rPr lang="it-IT" sz="1800" dirty="0">
                <a:latin typeface="Calibri" charset="0"/>
              </a:rPr>
            </a:br>
            <a:endParaRPr lang="it-IT" sz="1800" dirty="0">
              <a:latin typeface="Calibri" charset="0"/>
            </a:endParaRPr>
          </a:p>
          <a:p>
            <a:pPr>
              <a:buFontTx/>
              <a:buChar char="-"/>
            </a:pPr>
            <a:r>
              <a:rPr lang="it-IT" sz="1800" dirty="0">
                <a:latin typeface="Calibri" charset="0"/>
              </a:rPr>
              <a:t>a) in relazione alle quali la commissione giudicatrice ritenga sussistenti gli estremi per informativa alla Procura della Repubblica per reati di corruzione o fenomeni collusivi; </a:t>
            </a:r>
          </a:p>
          <a:p>
            <a:pPr>
              <a:buFontTx/>
              <a:buChar char="-"/>
            </a:pPr>
            <a:endParaRPr lang="it-IT" dirty="0">
              <a:latin typeface="Calibri" charset="0"/>
            </a:endParaRPr>
          </a:p>
          <a:p>
            <a:endParaRPr lang="it-IT" dirty="0">
              <a:latin typeface="Calibri" charset="0"/>
            </a:endParaRPr>
          </a:p>
        </p:txBody>
      </p:sp>
      <p:sp>
        <p:nvSpPr>
          <p:cNvPr id="1617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957036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945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2"/>
              <a:buChar char="Ø"/>
            </a:pPr>
            <a:r>
              <a:rPr lang="it-IT" sz="1800" dirty="0">
                <a:latin typeface="Arial" charset="0"/>
                <a:cs typeface="Arial" charset="0"/>
              </a:rPr>
              <a:t>O ancora  </a:t>
            </a:r>
          </a:p>
          <a:p>
            <a:pPr>
              <a:lnSpc>
                <a:spcPct val="80000"/>
              </a:lnSpc>
              <a:buFont typeface="Wingdings" charset="0"/>
              <a:buNone/>
            </a:pPr>
            <a:r>
              <a:rPr lang="it-IT" sz="1800" dirty="0">
                <a:latin typeface="Arial" charset="0"/>
                <a:cs typeface="Arial" charset="0"/>
              </a:rPr>
              <a:t>     </a:t>
            </a:r>
            <a:endParaRPr lang="it-IT" sz="1800" dirty="0" smtClean="0">
              <a:latin typeface="Arial" charset="0"/>
              <a:cs typeface="Arial" charset="0"/>
            </a:endParaRPr>
          </a:p>
          <a:p>
            <a:pPr>
              <a:lnSpc>
                <a:spcPct val="80000"/>
              </a:lnSpc>
              <a:buFontTx/>
              <a:buChar char="-"/>
            </a:pPr>
            <a:r>
              <a:rPr lang="it-IT" sz="1800" i="1" dirty="0" smtClean="0">
                <a:latin typeface="Arial" charset="0"/>
                <a:cs typeface="Arial" charset="0"/>
              </a:rPr>
              <a:t>«</a:t>
            </a:r>
            <a:r>
              <a:rPr lang="it-IT" sz="1800" i="1" dirty="0">
                <a:latin typeface="Arial" charset="0"/>
                <a:cs typeface="Arial" charset="0"/>
              </a:rPr>
              <a:t>La procedura negoziata senza bando di gara costituisce una deroga al normale principio di concorrenzialità che domina la materia degli appalti pubblici e pertanto i casi in cui essa è legislativamente consentita sono tassativi e da interpretarsi restrittivamente, con onere dell'Amministrazione di motivare espressamente la sussistenza dei presupposti giustificativi; la relativa motivazione circa la necessità della trattativa con unico imprenditore deve essere rigorosa e non inficiata da vizi logici» </a:t>
            </a:r>
            <a:r>
              <a:rPr lang="it-IT" sz="1800" dirty="0">
                <a:latin typeface="Arial" charset="0"/>
                <a:cs typeface="Arial" charset="0"/>
              </a:rPr>
              <a:t>(T.A.R. Liguria Genova, sez. II, 02/02/2011, n. 191</a:t>
            </a:r>
            <a:r>
              <a:rPr lang="it-IT" sz="1800" dirty="0" smtClean="0">
                <a:latin typeface="Arial" charset="0"/>
                <a:cs typeface="Arial" charset="0"/>
              </a:rPr>
              <a:t>)</a:t>
            </a:r>
          </a:p>
          <a:p>
            <a:pPr>
              <a:lnSpc>
                <a:spcPct val="80000"/>
              </a:lnSpc>
              <a:buFontTx/>
              <a:buChar char="-"/>
            </a:pPr>
            <a:endParaRPr lang="it-IT" sz="1800" dirty="0">
              <a:latin typeface="Arial" charset="0"/>
              <a:cs typeface="Arial" charset="0"/>
            </a:endParaRPr>
          </a:p>
          <a:p>
            <a:pPr>
              <a:lnSpc>
                <a:spcPct val="80000"/>
              </a:lnSpc>
              <a:buFont typeface="Wingdings" charset="0"/>
              <a:buNone/>
            </a:pPr>
            <a:endParaRPr lang="it-IT" sz="1800" i="1" dirty="0">
              <a:latin typeface="Arial" charset="0"/>
              <a:cs typeface="Arial" charset="0"/>
            </a:endParaRPr>
          </a:p>
          <a:p>
            <a:endParaRPr lang="it-IT" dirty="0">
              <a:latin typeface="Arial" charset="0"/>
              <a:cs typeface="Arial" charset="0"/>
            </a:endParaRPr>
          </a:p>
        </p:txBody>
      </p:sp>
    </p:spTree>
    <p:extLst>
      <p:ext uri="{BB962C8B-B14F-4D97-AF65-F5344CB8AC3E}">
        <p14:creationId xmlns:p14="http://schemas.microsoft.com/office/powerpoint/2010/main" val="2619511189"/>
      </p:ext>
    </p:extLst>
  </p:cSld>
  <p:clrMapOvr>
    <a:masterClrMapping/>
  </p:clrMapOvr>
  <p:timing>
    <p:tnLst>
      <p:par>
        <p:cTn xmlns:p14="http://schemas.microsoft.com/office/powerpoint/2010/mai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marL="0" indent="0">
              <a:buFont typeface="Times New Roman" charset="0"/>
              <a:buNone/>
              <a:defRPr/>
            </a:pPr>
            <a:endParaRPr lang="it-IT" sz="1800" dirty="0" smtClean="0"/>
          </a:p>
          <a:p>
            <a:pPr>
              <a:buFontTx/>
              <a:buChar char="-"/>
              <a:defRPr/>
            </a:pPr>
            <a:r>
              <a:rPr lang="it-IT" sz="1800" dirty="0"/>
              <a:t>b</a:t>
            </a:r>
            <a:r>
              <a:rPr lang="it-IT" sz="1800" dirty="0" smtClean="0"/>
              <a:t>) che </a:t>
            </a:r>
            <a:r>
              <a:rPr lang="it-IT" sz="1800" dirty="0"/>
              <a:t>non hanno la qualificazione necessaria; </a:t>
            </a:r>
            <a:endParaRPr lang="it-IT" sz="1800" dirty="0" smtClean="0"/>
          </a:p>
          <a:p>
            <a:pPr>
              <a:buFontTx/>
              <a:buChar char="-"/>
              <a:defRPr/>
            </a:pPr>
            <a:endParaRPr lang="it-IT" sz="1800" dirty="0"/>
          </a:p>
          <a:p>
            <a:pPr>
              <a:buFontTx/>
              <a:buChar char="-"/>
              <a:defRPr/>
            </a:pPr>
            <a:r>
              <a:rPr lang="it-IT" sz="1800" dirty="0"/>
              <a:t>c</a:t>
            </a:r>
            <a:r>
              <a:rPr lang="it-IT" sz="1800" dirty="0" smtClean="0"/>
              <a:t>) il </a:t>
            </a:r>
            <a:r>
              <a:rPr lang="it-IT" sz="1800" dirty="0"/>
              <a:t>cui prezzo supera l’importo posto dall'amministrazione aggiudicatrice a base di gara</a:t>
            </a:r>
            <a:r>
              <a:rPr lang="it-IT" sz="1800" dirty="0" smtClean="0"/>
              <a:t>, stabilito e documentato prima dell’avvio della procedura di appalto </a:t>
            </a:r>
            <a:endParaRPr lang="it-IT" sz="1800" dirty="0"/>
          </a:p>
          <a:p>
            <a:pPr>
              <a:defRPr/>
            </a:pPr>
            <a:endParaRPr lang="it-IT" dirty="0"/>
          </a:p>
        </p:txBody>
      </p:sp>
      <p:sp>
        <p:nvSpPr>
          <p:cNvPr id="16281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197107044"/>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Esempi di dialogo competitivo</a:t>
            </a:r>
          </a:p>
          <a:p>
            <a:endParaRPr lang="it-IT" sz="1800" dirty="0" smtClean="0"/>
          </a:p>
          <a:p>
            <a:pPr>
              <a:buFontTx/>
              <a:buChar char="-"/>
            </a:pPr>
            <a:r>
              <a:rPr lang="it-IT" sz="1800" dirty="0" smtClean="0"/>
              <a:t>Implementazione </a:t>
            </a:r>
            <a:r>
              <a:rPr lang="it-IT" sz="1800" dirty="0"/>
              <a:t>di un sistema di chirurgia robotica (ASL di Pescara</a:t>
            </a:r>
            <a:r>
              <a:rPr lang="it-IT" sz="1800" dirty="0" smtClean="0"/>
              <a:t>)</a:t>
            </a:r>
          </a:p>
          <a:p>
            <a:pPr>
              <a:buFontTx/>
              <a:buChar char="-"/>
            </a:pPr>
            <a:endParaRPr lang="it-IT" sz="1800" dirty="0"/>
          </a:p>
          <a:p>
            <a:pPr>
              <a:buFontTx/>
              <a:buChar char="-"/>
            </a:pPr>
            <a:r>
              <a:rPr lang="it-IT" sz="1800" dirty="0" err="1"/>
              <a:t>E</a:t>
            </a:r>
            <a:r>
              <a:rPr lang="it-IT" sz="1800" dirty="0" err="1" smtClean="0"/>
              <a:t>fficientamento</a:t>
            </a:r>
            <a:r>
              <a:rPr lang="it-IT" sz="1800" dirty="0" smtClean="0"/>
              <a:t> </a:t>
            </a:r>
            <a:r>
              <a:rPr lang="it-IT" sz="1800" dirty="0"/>
              <a:t>energetico della componente illuminazione e il relativo servizio di manutenzione (Regione Liguria</a:t>
            </a:r>
            <a:r>
              <a:rPr lang="it-IT" sz="1800" dirty="0" smtClean="0"/>
              <a:t>)</a:t>
            </a:r>
          </a:p>
          <a:p>
            <a:pPr>
              <a:buFontTx/>
              <a:buChar char="-"/>
            </a:pPr>
            <a:endParaRPr lang="it-IT" sz="1800" dirty="0"/>
          </a:p>
          <a:p>
            <a:pPr>
              <a:buFontTx/>
              <a:buChar char="-"/>
            </a:pPr>
            <a:r>
              <a:rPr lang="it-IT" sz="1800" dirty="0"/>
              <a:t>I</a:t>
            </a:r>
            <a:r>
              <a:rPr lang="it-IT" sz="1800" dirty="0" smtClean="0"/>
              <a:t>mplementazione del nuovo sistema informatico aziendale (</a:t>
            </a:r>
            <a:r>
              <a:rPr lang="it-IT" sz="1800" dirty="0" err="1" smtClean="0"/>
              <a:t>sfirs</a:t>
            </a:r>
            <a:r>
              <a:rPr lang="it-IT" sz="1800" dirty="0" smtClean="0"/>
              <a:t>) </a:t>
            </a:r>
          </a:p>
          <a:p>
            <a:endParaRPr lang="it-IT" dirty="0"/>
          </a:p>
        </p:txBody>
      </p:sp>
    </p:spTree>
    <p:extLst>
      <p:ext uri="{BB962C8B-B14F-4D97-AF65-F5344CB8AC3E}">
        <p14:creationId xmlns:p14="http://schemas.microsoft.com/office/powerpoint/2010/main" val="338626722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19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sz="1800" dirty="0">
                <a:latin typeface="Calibri" charset="0"/>
              </a:rPr>
              <a:t>Procedimento</a:t>
            </a:r>
          </a:p>
          <a:p>
            <a:pPr>
              <a:buFont typeface="Wingdings" charset="0"/>
              <a:buChar char="Ø"/>
            </a:pPr>
            <a:endParaRPr lang="it-IT" sz="1800" dirty="0" smtClean="0">
              <a:latin typeface="Calibri" charset="0"/>
            </a:endParaRPr>
          </a:p>
          <a:p>
            <a:pPr>
              <a:buFont typeface="Wingdings" charset="0"/>
              <a:buChar char="Ø"/>
            </a:pPr>
            <a:r>
              <a:rPr lang="it-IT" sz="1800" dirty="0" smtClean="0">
                <a:latin typeface="Calibri" charset="0"/>
              </a:rPr>
              <a:t>La determinazione a contrarre deve contenere la motivazione sulla sussistenza dei presupposti per ricorrere al dialogo competitivo</a:t>
            </a:r>
            <a:endParaRPr lang="it-IT" sz="1800" dirty="0">
              <a:latin typeface="Calibri" charset="0"/>
            </a:endParaRPr>
          </a:p>
          <a:p>
            <a:pPr>
              <a:buFont typeface="Wingdings" charset="0"/>
              <a:buChar char="Ø"/>
            </a:pPr>
            <a:endParaRPr lang="it-IT" sz="1800" dirty="0" smtClean="0">
              <a:latin typeface="Calibri" charset="0"/>
            </a:endParaRPr>
          </a:p>
          <a:p>
            <a:pPr>
              <a:buFont typeface="Wingdings" charset="0"/>
              <a:buChar char="Ø"/>
            </a:pPr>
            <a:r>
              <a:rPr lang="it-IT" sz="1800" dirty="0" smtClean="0">
                <a:latin typeface="Calibri" charset="0"/>
              </a:rPr>
              <a:t>L’amministrazione </a:t>
            </a:r>
            <a:r>
              <a:rPr lang="it-IT" sz="1800" dirty="0">
                <a:latin typeface="Calibri" charset="0"/>
              </a:rPr>
              <a:t>potrà indire un bando di gara o un avviso di indizione di gara</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Ciascun operatore potrà chiedere di poter partecipare </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L’amministrazione inviterà soltanto gli operatori economici che hanno chiesto di essere invitati</a:t>
            </a:r>
          </a:p>
        </p:txBody>
      </p:sp>
      <p:sp>
        <p:nvSpPr>
          <p:cNvPr id="211971" name="Segnaposto piè di pagina 2"/>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8092607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29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E’ possibile applicare l’istituto della forcella (art. 91)</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r>
              <a:rPr lang="it-IT" sz="1800">
                <a:latin typeface="Calibri" charset="0"/>
              </a:rPr>
              <a:t>Il bando o l’avviso dovranno prevedere </a:t>
            </a:r>
          </a:p>
          <a:p>
            <a:pPr>
              <a:buFontTx/>
              <a:buChar char="-"/>
            </a:pPr>
            <a:endParaRPr lang="it-IT" sz="1800">
              <a:latin typeface="Calibri" charset="0"/>
            </a:endParaRPr>
          </a:p>
          <a:p>
            <a:pPr>
              <a:buFontTx/>
              <a:buChar char="-"/>
            </a:pPr>
            <a:r>
              <a:rPr lang="it-IT" sz="1800">
                <a:latin typeface="Calibri" charset="0"/>
              </a:rPr>
              <a:t>le necessità e gli obiettivi dell’amministrazione </a:t>
            </a:r>
          </a:p>
          <a:p>
            <a:pPr>
              <a:buFontTx/>
              <a:buChar char="-"/>
            </a:pPr>
            <a:r>
              <a:rPr lang="it-IT" sz="1800">
                <a:latin typeface="Calibri" charset="0"/>
              </a:rPr>
              <a:t>I requisiti di ammissione </a:t>
            </a:r>
          </a:p>
          <a:p>
            <a:pPr>
              <a:buFontTx/>
              <a:buChar char="-"/>
            </a:pPr>
            <a:r>
              <a:rPr lang="it-IT" sz="1800">
                <a:latin typeface="Calibri" charset="0"/>
              </a:rPr>
              <a:t>I criteri di valutazione</a:t>
            </a:r>
          </a:p>
          <a:p>
            <a:pPr>
              <a:buFontTx/>
              <a:buChar char="-"/>
            </a:pPr>
            <a:r>
              <a:rPr lang="it-IT" sz="1800">
                <a:latin typeface="Calibri" charset="0"/>
              </a:rPr>
              <a:t>L’offerta dovrà essere valutata esclusivamente con il criterio dell’offerta con il miglior rapporto qualità/prezzo</a:t>
            </a:r>
          </a:p>
          <a:p>
            <a:pPr>
              <a:buFont typeface="Wingdings" charset="0"/>
              <a:buChar char="Ø"/>
            </a:pPr>
            <a:endParaRPr lang="it-IT">
              <a:latin typeface="Calibri" charset="0"/>
            </a:endParaRPr>
          </a:p>
          <a:p>
            <a:pPr>
              <a:buFont typeface="Wingdings" charset="0"/>
              <a:buChar char="Ø"/>
            </a:pPr>
            <a:endParaRPr lang="it-IT">
              <a:latin typeface="Calibri" charset="0"/>
            </a:endParaRPr>
          </a:p>
          <a:p>
            <a:pPr>
              <a:buFont typeface="Wingdings" charset="0"/>
              <a:buChar char="Ø"/>
            </a:pPr>
            <a:endParaRPr lang="it-IT">
              <a:latin typeface="Calibri" charset="0"/>
            </a:endParaRPr>
          </a:p>
          <a:p>
            <a:endParaRPr lang="it-IT">
              <a:latin typeface="Calibri" charset="0"/>
            </a:endParaRPr>
          </a:p>
        </p:txBody>
      </p:sp>
      <p:sp>
        <p:nvSpPr>
          <p:cNvPr id="2129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8198022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401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 typeface="Wingdings" charset="0"/>
              <a:buChar char="Ø"/>
            </a:pPr>
            <a:r>
              <a:rPr lang="it-IT" sz="1800" dirty="0">
                <a:latin typeface="Calibri" charset="0"/>
              </a:rPr>
              <a:t>I Fase</a:t>
            </a:r>
          </a:p>
          <a:p>
            <a:pPr>
              <a:buFont typeface="Wingdings" charset="0"/>
              <a:buChar char="Ø"/>
            </a:pPr>
            <a:endParaRPr lang="it-IT" sz="1800" dirty="0">
              <a:latin typeface="Calibri" charset="0"/>
            </a:endParaRP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L’amministrazione avvia un dialogo con i candidati finalizzato ad individuare i mezzi idonei a realizzare le sue necessità (possono essere discussi tutti gli aspetti dell’appalto)</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Il dialogo prosegue fino al momento in cui la stazione appaltante </a:t>
            </a:r>
            <a:r>
              <a:rPr lang="it-IT" sz="1800" dirty="0" smtClean="0">
                <a:latin typeface="Calibri" charset="0"/>
              </a:rPr>
              <a:t>è in </a:t>
            </a:r>
            <a:r>
              <a:rPr lang="it-IT" sz="1800" dirty="0">
                <a:latin typeface="Calibri" charset="0"/>
              </a:rPr>
              <a:t>grado di individuare la soluzione ai suoi bisogni</a:t>
            </a:r>
          </a:p>
          <a:p>
            <a:pPr>
              <a:buFont typeface="Wingdings" charset="0"/>
              <a:buChar char="Ø"/>
            </a:pPr>
            <a:endParaRPr lang="it-IT" sz="1800" dirty="0">
              <a:latin typeface="Calibri" charset="0"/>
            </a:endParaRPr>
          </a:p>
          <a:p>
            <a:pPr>
              <a:buFont typeface="Wingdings" charset="0"/>
              <a:buChar char="Ø"/>
            </a:pPr>
            <a:endParaRPr lang="it-IT" sz="1800" dirty="0">
              <a:latin typeface="Calibri" charset="0"/>
            </a:endParaRPr>
          </a:p>
          <a:p>
            <a:endParaRPr lang="it-IT" dirty="0">
              <a:latin typeface="Calibri" charset="0"/>
            </a:endParaRPr>
          </a:p>
        </p:txBody>
      </p:sp>
      <p:sp>
        <p:nvSpPr>
          <p:cNvPr id="214019" name="Segnaposto piè di pagina 2"/>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895783352"/>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marL="457200" indent="-457200">
              <a:buFont typeface="Wingdings" pitchFamily="2" charset="2"/>
              <a:buChar char="Ø"/>
              <a:defRPr/>
            </a:pPr>
            <a:endParaRPr lang="it-IT" sz="1800" dirty="0" smtClean="0"/>
          </a:p>
          <a:p>
            <a:pPr marL="285750" indent="-285750">
              <a:buFontTx/>
              <a:buChar char="-"/>
              <a:defRPr/>
            </a:pPr>
            <a:r>
              <a:rPr lang="it-IT" sz="1800" dirty="0" smtClean="0"/>
              <a:t>Le </a:t>
            </a:r>
            <a:r>
              <a:rPr lang="it-IT" sz="1800" dirty="0"/>
              <a:t>stazioni appaltanti garantiscono la parità di trattamento di tutti i </a:t>
            </a:r>
            <a:r>
              <a:rPr lang="it-IT" sz="1800" dirty="0" smtClean="0"/>
              <a:t>partecipanti</a:t>
            </a:r>
          </a:p>
          <a:p>
            <a:pPr marL="285750" indent="-285750">
              <a:buFontTx/>
              <a:buChar char="-"/>
              <a:defRPr/>
            </a:pPr>
            <a:endParaRPr lang="it-IT" sz="1800" dirty="0"/>
          </a:p>
          <a:p>
            <a:pPr marL="285750" indent="-285750">
              <a:buFontTx/>
              <a:buChar char="-"/>
              <a:defRPr/>
            </a:pPr>
            <a:r>
              <a:rPr lang="it-IT" sz="1800" dirty="0" smtClean="0"/>
              <a:t>E’ vietato fornire informazioni </a:t>
            </a:r>
            <a:r>
              <a:rPr lang="it-IT" sz="1800" dirty="0"/>
              <a:t>che possano favorire alcuni partecipanti rispetto ad altri. </a:t>
            </a:r>
            <a:endParaRPr lang="it-IT" sz="1800" dirty="0" smtClean="0"/>
          </a:p>
          <a:p>
            <a:pPr marL="285750" indent="-285750">
              <a:buFontTx/>
              <a:buChar char="-"/>
              <a:defRPr/>
            </a:pPr>
            <a:endParaRPr lang="it-IT" sz="1800" dirty="0"/>
          </a:p>
          <a:p>
            <a:pPr marL="285750" indent="-285750">
              <a:buFontTx/>
              <a:buChar char="-"/>
              <a:defRPr/>
            </a:pPr>
            <a:r>
              <a:rPr lang="it-IT" sz="1800" dirty="0" smtClean="0"/>
              <a:t>E’ vietato rivelare </a:t>
            </a:r>
            <a:r>
              <a:rPr lang="it-IT" sz="1800" dirty="0"/>
              <a:t>agli altri partecipanti le soluzioni proposte </a:t>
            </a:r>
            <a:r>
              <a:rPr lang="it-IT" sz="1800" dirty="0" smtClean="0"/>
              <a:t>comunicate </a:t>
            </a:r>
            <a:r>
              <a:rPr lang="it-IT" sz="1800" dirty="0"/>
              <a:t>dal candidato partecipante </a:t>
            </a:r>
            <a:r>
              <a:rPr lang="it-IT" sz="1800" dirty="0" smtClean="0"/>
              <a:t>(salvo il consenso di quest'ultimo)</a:t>
            </a:r>
          </a:p>
          <a:p>
            <a:pPr>
              <a:defRPr/>
            </a:pPr>
            <a:endParaRPr lang="it-IT" sz="1800" dirty="0"/>
          </a:p>
        </p:txBody>
      </p:sp>
      <p:sp>
        <p:nvSpPr>
          <p:cNvPr id="215043"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19214547"/>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6066" name="Segnaposto contenuto 2"/>
          <p:cNvSpPr>
            <a:spLocks noGrp="1"/>
          </p:cNvSpPr>
          <p:nvPr>
            <p:ph idx="1"/>
          </p:nvPr>
        </p:nvSpPr>
        <p:spPr bwMode="auto">
          <a:xfrm>
            <a:off x="690563" y="1557338"/>
            <a:ext cx="7742237" cy="4078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 typeface="Wingdings" charset="0"/>
              <a:buChar char="Ø"/>
            </a:pPr>
            <a:r>
              <a:rPr lang="it-IT" sz="1800">
                <a:latin typeface="Calibri" charset="0"/>
              </a:rPr>
              <a:t>II Fase</a:t>
            </a:r>
          </a:p>
          <a:p>
            <a:pPr>
              <a:buFont typeface="Wingdings" charset="0"/>
              <a:buChar char="Ø"/>
            </a:pPr>
            <a:endParaRPr lang="it-IT" sz="1800">
              <a:latin typeface="Calibri" charset="0"/>
            </a:endParaRPr>
          </a:p>
          <a:p>
            <a:pPr>
              <a:buFont typeface="Wingdings" charset="0"/>
              <a:buChar char="Ø"/>
            </a:pPr>
            <a:r>
              <a:rPr lang="it-IT" sz="1800">
                <a:latin typeface="Calibri" charset="0"/>
              </a:rPr>
              <a:t>Individuate la o le soluzioni ai concorrenti viene chiesto di presentare le offerte finali </a:t>
            </a:r>
          </a:p>
          <a:p>
            <a:pPr>
              <a:buFont typeface="Wingdings" charset="0"/>
              <a:buChar char="Ø"/>
            </a:pPr>
            <a:r>
              <a:rPr lang="it-IT" sz="1800">
                <a:latin typeface="Calibri" charset="0"/>
              </a:rPr>
              <a:t>Le offerte finali, da presentare ai sensi dell’articolo 64, comma 10, del codice, contengono tutti gli elementi richiesti e necessari per l'esecuzione del progetto </a:t>
            </a:r>
          </a:p>
          <a:p>
            <a:pPr>
              <a:buFont typeface="Wingdings" charset="0"/>
              <a:buChar char="Ø"/>
            </a:pPr>
            <a:r>
              <a:rPr lang="it-IT" sz="1800">
                <a:latin typeface="Calibri" charset="0"/>
              </a:rPr>
              <a:t>L’amministrazione potrà chiedere chiarimenti e precisazioni sulle offerte finali senza però modificarne gli aspetti essenziali </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endParaRPr lang="it-IT">
              <a:latin typeface="Calibri" charset="0"/>
            </a:endParaRPr>
          </a:p>
        </p:txBody>
      </p:sp>
      <p:sp>
        <p:nvSpPr>
          <p:cNvPr id="216067" name="Segnaposto piè di pagina 2"/>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912271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altLang="it-IT" sz="1800" dirty="0" smtClean="0"/>
              <a:t>L’amministrazione potrà negoziare con l’offerente che presenta la migliore offerta “</a:t>
            </a:r>
            <a:r>
              <a:rPr lang="it-IT" sz="1800" dirty="0" smtClean="0"/>
              <a:t>al </a:t>
            </a:r>
            <a:r>
              <a:rPr lang="it-IT" sz="1800" dirty="0"/>
              <a:t>fine di confermare gli impegni finanziari o altri termini contenuti nell'offerta attraverso il completamento dei termini del </a:t>
            </a:r>
            <a:r>
              <a:rPr lang="it-IT" sz="1800" dirty="0" smtClean="0"/>
              <a:t>contratto”</a:t>
            </a:r>
            <a:endParaRPr lang="it-IT" sz="1800" dirty="0"/>
          </a:p>
          <a:p>
            <a:pPr>
              <a:buFont typeface="Wingdings" charset="2"/>
              <a:buChar char="Ø"/>
              <a:defRPr/>
            </a:pPr>
            <a:endParaRPr lang="it-IT" altLang="it-IT" sz="1800" dirty="0"/>
          </a:p>
          <a:p>
            <a:pPr>
              <a:buFont typeface="Wingdings" pitchFamily="2" charset="2"/>
              <a:buChar char="Ø"/>
              <a:defRPr/>
            </a:pPr>
            <a:endParaRPr lang="it-IT" altLang="it-IT" sz="1800" dirty="0" smtClean="0"/>
          </a:p>
          <a:p>
            <a:pPr>
              <a:buFont typeface="Wingdings" pitchFamily="2" charset="2"/>
              <a:buChar char="Ø"/>
              <a:defRPr/>
            </a:pPr>
            <a:r>
              <a:rPr lang="it-IT" altLang="it-IT" sz="1800" dirty="0" smtClean="0"/>
              <a:t>L’affidatario </a:t>
            </a:r>
            <a:r>
              <a:rPr lang="it-IT" altLang="it-IT" sz="1800" dirty="0"/>
              <a:t>del dialogo competitivo sarà colui che </a:t>
            </a:r>
            <a:r>
              <a:rPr lang="it-IT" altLang="it-IT" sz="1800" dirty="0" smtClean="0"/>
              <a:t>avrà </a:t>
            </a:r>
            <a:r>
              <a:rPr lang="it-IT" altLang="it-IT" sz="1800" dirty="0"/>
              <a:t>presentato l’offerta economicamente più vantaggiosa</a:t>
            </a:r>
          </a:p>
          <a:p>
            <a:pPr marL="0" indent="0">
              <a:buNone/>
              <a:defRPr/>
            </a:pPr>
            <a:endParaRPr lang="it-IT" altLang="it-IT" sz="1800" dirty="0" smtClean="0"/>
          </a:p>
          <a:p>
            <a:pPr>
              <a:buFont typeface="Wingdings" pitchFamily="2" charset="2"/>
              <a:buChar char="Ø"/>
              <a:defRPr/>
            </a:pPr>
            <a:endParaRPr lang="it-IT" altLang="it-IT" dirty="0" smtClean="0"/>
          </a:p>
          <a:p>
            <a:pPr>
              <a:defRPr/>
            </a:pPr>
            <a:endParaRPr lang="it-IT" dirty="0"/>
          </a:p>
        </p:txBody>
      </p:sp>
      <p:sp>
        <p:nvSpPr>
          <p:cNvPr id="2170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48912758"/>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pitchFamily="2" charset="2"/>
              <a:buChar char="Ø"/>
              <a:defRPr/>
            </a:pPr>
            <a:r>
              <a:rPr lang="it-IT" sz="1800" dirty="0"/>
              <a:t>Il soggetto affidatario del dialogo provvede alla predisposizione della progettazione definitiva ed esecutiva ed all’esecuzione dell’opera</a:t>
            </a:r>
          </a:p>
          <a:p>
            <a:pPr>
              <a:buFont typeface="Wingdings" pitchFamily="2" charset="2"/>
              <a:buChar char="Ø"/>
              <a:defRPr/>
            </a:pPr>
            <a:endParaRPr lang="it-IT" altLang="it-IT" sz="1800" dirty="0"/>
          </a:p>
          <a:p>
            <a:pPr marL="285750" indent="-285750">
              <a:buFont typeface="Wingdings" pitchFamily="2" charset="2"/>
              <a:buChar char="Ø"/>
              <a:defRPr/>
            </a:pPr>
            <a:endParaRPr lang="it-IT" sz="1800" dirty="0" smtClean="0"/>
          </a:p>
          <a:p>
            <a:pPr marL="285750" indent="-285750">
              <a:buFont typeface="Wingdings" pitchFamily="2" charset="2"/>
              <a:buChar char="Ø"/>
              <a:defRPr/>
            </a:pPr>
            <a:r>
              <a:rPr lang="it-IT" sz="1800" dirty="0" smtClean="0"/>
              <a:t>Ai </a:t>
            </a:r>
            <a:r>
              <a:rPr lang="it-IT" sz="1800" dirty="0"/>
              <a:t>sensi dell’art. 64 comma 13</a:t>
            </a:r>
          </a:p>
          <a:p>
            <a:pPr marL="285750" indent="-285750">
              <a:buFontTx/>
              <a:buChar char="-"/>
              <a:defRPr/>
            </a:pPr>
            <a:r>
              <a:rPr lang="it-IT" sz="1800" i="1" dirty="0"/>
              <a:t>«Le stazioni appaltanti possono prevedere premi o incentivi per partecipanti al dialogo»</a:t>
            </a:r>
          </a:p>
          <a:p>
            <a:endParaRPr lang="it-IT" dirty="0"/>
          </a:p>
        </p:txBody>
      </p:sp>
    </p:spTree>
    <p:extLst>
      <p:ext uri="{BB962C8B-B14F-4D97-AF65-F5344CB8AC3E}">
        <p14:creationId xmlns:p14="http://schemas.microsoft.com/office/powerpoint/2010/main" val="390535543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81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it-IT" sz="3200">
              <a:latin typeface="Calibri" charset="0"/>
            </a:endParaRPr>
          </a:p>
          <a:p>
            <a:pPr algn="ctr"/>
            <a:endParaRPr lang="it-IT" sz="3200">
              <a:latin typeface="Calibri" charset="0"/>
            </a:endParaRPr>
          </a:p>
          <a:p>
            <a:pPr algn="ctr"/>
            <a:r>
              <a:rPr lang="it-IT" sz="3200">
                <a:latin typeface="Calibri" charset="0"/>
              </a:rPr>
              <a:t>Il Partenariato per l’innovazione ex art. 65 D.Lgs. 50/2016</a:t>
            </a:r>
          </a:p>
        </p:txBody>
      </p:sp>
      <p:sp>
        <p:nvSpPr>
          <p:cNvPr id="218115"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54019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04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a:t>
            </a:r>
            <a:r>
              <a:rPr lang="it-IT" sz="1800">
                <a:latin typeface="Arial" charset="0"/>
                <a:cs typeface="Arial" charset="0"/>
              </a:rPr>
              <a:t>I principi enunciati nella vigenza del D.Lgs. 163/2006 trovano conferma anche nel D.Lsg. 50/2016</a:t>
            </a:r>
          </a:p>
          <a:p>
            <a:pPr>
              <a:buFont typeface="Wingdings" charset="0"/>
              <a:buChar char="Ø"/>
            </a:pPr>
            <a:endParaRPr lang="it-IT" sz="1800">
              <a:latin typeface="Arial" charset="0"/>
              <a:cs typeface="Arial" charset="0"/>
            </a:endParaRPr>
          </a:p>
          <a:p>
            <a:pPr>
              <a:buFontTx/>
              <a:buChar char="-"/>
            </a:pPr>
            <a:r>
              <a:rPr lang="it-IT" sz="1800">
                <a:latin typeface="Arial" charset="0"/>
                <a:cs typeface="Arial" charset="0"/>
              </a:rPr>
              <a:t>“</a:t>
            </a:r>
            <a:r>
              <a:rPr lang="it-IT" altLang="ja-JP" sz="1800" i="1">
                <a:latin typeface="Arial" charset="0"/>
                <a:cs typeface="Arial" charset="0"/>
              </a:rPr>
              <a:t>Anche con riguardo alla nuova disciplina contenuta nell'art. 63, d.lg. n. 50 del 2016, le ipotesi concernenti il ricorso al sistema di scelta del contraente a mezzo di procedura negoziata senza pubblicazione del bando rappresentano un'eccezione al principio generale della pubblicità e della massima concorrenzialità tipica della procedura aperta, con la conseguenza che i presupposti fissati dalla legge per la sua ammissibilità devono essere accertati con il massimo rigore e non sono suscettibili di interpretazione estensiva</a:t>
            </a:r>
            <a:r>
              <a:rPr lang="it-IT" sz="1800">
                <a:latin typeface="Arial" charset="0"/>
                <a:cs typeface="Arial" charset="0"/>
              </a:rPr>
              <a:t>”</a:t>
            </a:r>
            <a:r>
              <a:rPr lang="it-IT" altLang="ja-JP" sz="1800">
                <a:latin typeface="Arial" charset="0"/>
                <a:cs typeface="Arial" charset="0"/>
              </a:rPr>
              <a:t> (T.A.R. Napoli, (Campania), sez. V, 16/11/2016,  n. 5274)</a:t>
            </a:r>
            <a:endParaRPr lang="it-IT" sz="1800">
              <a:latin typeface="Arial" charset="0"/>
              <a:cs typeface="Arial" charset="0"/>
            </a:endParaRPr>
          </a:p>
        </p:txBody>
      </p:sp>
      <p:sp>
        <p:nvSpPr>
          <p:cNvPr id="204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588365639"/>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191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r>
              <a:rPr lang="it-IT" sz="1800">
                <a:latin typeface="Calibri" charset="0"/>
              </a:rPr>
              <a:t> </a:t>
            </a:r>
          </a:p>
          <a:p>
            <a:pPr>
              <a:buFont typeface="Wingdings" charset="0"/>
              <a:buChar char="Ø"/>
            </a:pPr>
            <a:r>
              <a:rPr lang="it-IT" sz="1800">
                <a:latin typeface="Calibri" charset="0"/>
              </a:rPr>
              <a:t> L’art. 65 disciplina la nuova procedura di selezione del Partenariato per l’innovazione</a:t>
            </a:r>
          </a:p>
          <a:p>
            <a:pPr>
              <a:buFont typeface="Wingdings" charset="0"/>
              <a:buChar char="Ø"/>
            </a:pPr>
            <a:endParaRPr lang="it-IT" sz="1800">
              <a:latin typeface="Calibri" charset="0"/>
            </a:endParaRPr>
          </a:p>
          <a:p>
            <a:pPr>
              <a:buFontTx/>
              <a:buChar char="-"/>
            </a:pPr>
            <a:r>
              <a:rPr lang="it-IT" sz="1800">
                <a:latin typeface="Calibri" charset="0"/>
              </a:rPr>
              <a:t>Il partenariato per l’innovazione è una specifica procedura d’appalto introdotta “ex novo” che consente alle amministrazioni di sviluppare “in prima persona” prodotti innovativi non acquisibili sul mercato</a:t>
            </a:r>
          </a:p>
          <a:p>
            <a:pPr>
              <a:buFontTx/>
              <a:buChar char="-"/>
            </a:pPr>
            <a:endParaRPr lang="it-IT" sz="1800">
              <a:latin typeface="Calibri" charset="0"/>
            </a:endParaRPr>
          </a:p>
          <a:p>
            <a:pPr>
              <a:buFontTx/>
              <a:buChar char="-"/>
            </a:pPr>
            <a:r>
              <a:rPr lang="it-IT" sz="1800">
                <a:latin typeface="Calibri" charset="0"/>
              </a:rPr>
              <a:t>Risponde ad un’esigenza d’innovazione che comprende sia lo sviluppo di prodotti, servizi o lavori innovativi che il loro successivo acquisto</a:t>
            </a:r>
          </a:p>
        </p:txBody>
      </p:sp>
    </p:spTree>
    <p:extLst>
      <p:ext uri="{BB962C8B-B14F-4D97-AF65-F5344CB8AC3E}">
        <p14:creationId xmlns:p14="http://schemas.microsoft.com/office/powerpoint/2010/main" val="3108016138"/>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01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Questa procedura dovrebbe consentire:</a:t>
            </a:r>
          </a:p>
          <a:p>
            <a:pPr>
              <a:buFont typeface="Wingdings" charset="0"/>
              <a:buChar char="Ø"/>
            </a:pPr>
            <a:endParaRPr lang="it-IT" sz="1800">
              <a:latin typeface="Calibri" charset="0"/>
            </a:endParaRPr>
          </a:p>
          <a:p>
            <a:pPr>
              <a:buFontTx/>
              <a:buChar char="-"/>
            </a:pPr>
            <a:r>
              <a:rPr lang="it-IT" sz="1800">
                <a:latin typeface="Calibri" charset="0"/>
              </a:rPr>
              <a:t>di istituire un partenariato per l’innovazione a lungo termine per lo sviluppo e il successivo acquisto di prodotti, servizi o lavori caratterizzati da novità e innovazione a condizione che tale prodotto o servizio possa essere fornito o tali lavori possano essere effettuati nel rispetto dei livelli di prestazione e dei costi concordati, senza bisogno di una procedura d’appalto distinta per l’acquisto.  </a:t>
            </a:r>
          </a:p>
          <a:p>
            <a:endParaRPr lang="it-IT" sz="1800">
              <a:latin typeface="Calibri" charset="0"/>
            </a:endParaRPr>
          </a:p>
        </p:txBody>
      </p:sp>
      <p:sp>
        <p:nvSpPr>
          <p:cNvPr id="220163"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965952869"/>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11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Calibri" charset="0"/>
              </a:rPr>
              <a:t>Il partenariato per l’innovazione si basa sulle norme procedurali applicabili alla procedura competitiva con negoziazione</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Si articola principalmente in due momenti:</a:t>
            </a:r>
          </a:p>
          <a:p>
            <a:endParaRPr lang="it-IT" sz="1800" dirty="0">
              <a:latin typeface="Calibri" charset="0"/>
            </a:endParaRPr>
          </a:p>
          <a:p>
            <a:pPr>
              <a:buFontTx/>
              <a:buChar char="-"/>
            </a:pPr>
            <a:r>
              <a:rPr lang="it-IT" sz="1800" dirty="0" smtClean="0">
                <a:latin typeface="Calibri" charset="0"/>
              </a:rPr>
              <a:t>1</a:t>
            </a:r>
            <a:r>
              <a:rPr lang="it-IT" sz="1800" dirty="0">
                <a:latin typeface="Calibri" charset="0"/>
              </a:rPr>
              <a:t>. identificazione delle proprie esigenze e definizione dei requisiti minimi necessari che gli offerenti devono soddisfare;</a:t>
            </a:r>
          </a:p>
          <a:p>
            <a:pPr>
              <a:buFontTx/>
              <a:buChar char="-"/>
            </a:pPr>
            <a:endParaRPr lang="it-IT" sz="1800" dirty="0">
              <a:latin typeface="Calibri" charset="0"/>
            </a:endParaRPr>
          </a:p>
          <a:p>
            <a:pPr>
              <a:buFontTx/>
              <a:buChar char="-"/>
            </a:pPr>
            <a:r>
              <a:rPr lang="it-IT" sz="1800" dirty="0" smtClean="0">
                <a:latin typeface="Calibri" charset="0"/>
              </a:rPr>
              <a:t>2</a:t>
            </a:r>
            <a:r>
              <a:rPr lang="it-IT" sz="1800" dirty="0">
                <a:latin typeface="Calibri" charset="0"/>
              </a:rPr>
              <a:t>. negoziazione.</a:t>
            </a:r>
          </a:p>
          <a:p>
            <a:pPr>
              <a:buFont typeface="Wingdings" charset="0"/>
              <a:buChar char="Ø"/>
            </a:pPr>
            <a:endParaRPr lang="it-IT" sz="1800" dirty="0">
              <a:latin typeface="Calibri" charset="0"/>
            </a:endParaRPr>
          </a:p>
        </p:txBody>
      </p:sp>
    </p:spTree>
    <p:extLst>
      <p:ext uri="{BB962C8B-B14F-4D97-AF65-F5344CB8AC3E}">
        <p14:creationId xmlns:p14="http://schemas.microsoft.com/office/powerpoint/2010/main" val="1544720759"/>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normAutofit/>
          </a:bodyPr>
          <a:lstStyle/>
          <a:p>
            <a:pPr>
              <a:buFont typeface="Wingdings" charset="2"/>
              <a:buChar char="Ø"/>
              <a:defRPr/>
            </a:pPr>
            <a:r>
              <a:rPr lang="it-IT" sz="1800" u="sng" dirty="0"/>
              <a:t>1. </a:t>
            </a:r>
            <a:r>
              <a:rPr lang="it-IT" sz="1800" u="sng" dirty="0" smtClean="0"/>
              <a:t>Identificazione </a:t>
            </a:r>
            <a:r>
              <a:rPr lang="it-IT" sz="1800" u="sng" dirty="0"/>
              <a:t>delle proprie esigenze e definizione dei requisiti minimi necessari che gli offerenti devono </a:t>
            </a:r>
            <a:r>
              <a:rPr lang="it-IT" sz="1800" u="sng" dirty="0" smtClean="0"/>
              <a:t>soddisfare</a:t>
            </a:r>
          </a:p>
          <a:p>
            <a:pPr>
              <a:defRPr/>
            </a:pPr>
            <a:endParaRPr lang="it-IT" sz="1800" dirty="0"/>
          </a:p>
          <a:p>
            <a:pPr>
              <a:buFontTx/>
              <a:buChar char="-"/>
              <a:defRPr/>
            </a:pPr>
            <a:endParaRPr lang="it-IT" sz="1800" dirty="0" smtClean="0"/>
          </a:p>
          <a:p>
            <a:pPr>
              <a:buFontTx/>
              <a:buChar char="-"/>
              <a:defRPr/>
            </a:pPr>
            <a:r>
              <a:rPr lang="it-IT" sz="1800" dirty="0" smtClean="0"/>
              <a:t>L’amministrazione pubblica un bando di gara o un avviso di indizione di gara</a:t>
            </a:r>
          </a:p>
          <a:p>
            <a:pPr marL="0" indent="0">
              <a:buFont typeface="Times New Roman" charset="0"/>
              <a:buNone/>
              <a:defRPr/>
            </a:pPr>
            <a:endParaRPr lang="it-IT" sz="1800" dirty="0" smtClean="0"/>
          </a:p>
          <a:p>
            <a:pPr>
              <a:buFontTx/>
              <a:buChar char="-"/>
              <a:defRPr/>
            </a:pPr>
            <a:endParaRPr lang="it-IT" sz="1800" dirty="0"/>
          </a:p>
          <a:p>
            <a:pPr>
              <a:buFontTx/>
              <a:buChar char="-"/>
              <a:defRPr/>
            </a:pPr>
            <a:endParaRPr lang="it-IT" sz="1800" dirty="0"/>
          </a:p>
          <a:p>
            <a:pPr>
              <a:defRPr/>
            </a:pPr>
            <a:endParaRPr lang="it-IT" sz="1800" dirty="0"/>
          </a:p>
        </p:txBody>
      </p:sp>
    </p:spTree>
    <p:extLst>
      <p:ext uri="{BB962C8B-B14F-4D97-AF65-F5344CB8AC3E}">
        <p14:creationId xmlns:p14="http://schemas.microsoft.com/office/powerpoint/2010/main" val="196399382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32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Nei documenti di gara la stazione appaltante: i) identifica l’esigenza di prodotti, servizi o lavori innovativi che non può essere soddisfatta acquistando prodotti, servizi o lavori disponibili sul mercato. ii) fissa i requisiti minimi che tutti gli offerenti devono soddisfare, in modo sufficientemente preciso da permettere agli operatori economici di individuare la natura e l'ambito della soluzione richiesta e decidere se partecipare alla procedura. </a:t>
            </a:r>
          </a:p>
          <a:p>
            <a:pPr>
              <a:buFontTx/>
              <a:buChar char="-"/>
            </a:pPr>
            <a:endParaRPr lang="it-IT">
              <a:latin typeface="Calibri" charset="0"/>
            </a:endParaRPr>
          </a:p>
          <a:p>
            <a:endParaRPr lang="it-IT">
              <a:latin typeface="Calibri" charset="0"/>
            </a:endParaRPr>
          </a:p>
        </p:txBody>
      </p:sp>
      <p:sp>
        <p:nvSpPr>
          <p:cNvPr id="2232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266490775"/>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425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Qualsiasi operatore economico può presentare una domanda di partecipazione in risposta al bando di gara, presentando le informazioni richieste dalla stazione appaltante</a:t>
            </a:r>
          </a:p>
          <a:p>
            <a:pPr>
              <a:buFontTx/>
              <a:buChar char="-"/>
            </a:pPr>
            <a:endParaRPr lang="it-IT" sz="1800">
              <a:latin typeface="Calibri" charset="0"/>
            </a:endParaRPr>
          </a:p>
          <a:p>
            <a:pPr>
              <a:buFontTx/>
              <a:buChar char="-"/>
            </a:pPr>
            <a:r>
              <a:rPr lang="it-IT" sz="1800">
                <a:latin typeface="Calibri" charset="0"/>
              </a:rPr>
              <a:t>La stazione appaltante può decidere di instaurare il partenariato per l’innovazione con un solo partner o con più partner che conducono attività di ricerca e sviluppo separate.</a:t>
            </a:r>
          </a:p>
          <a:p>
            <a:pPr>
              <a:buFontTx/>
              <a:buChar char="-"/>
            </a:pPr>
            <a:endParaRPr lang="it-IT">
              <a:latin typeface="Calibri" charset="0"/>
            </a:endParaRPr>
          </a:p>
          <a:p>
            <a:endParaRPr lang="it-IT">
              <a:latin typeface="Calibri" charset="0"/>
            </a:endParaRPr>
          </a:p>
        </p:txBody>
      </p:sp>
      <p:sp>
        <p:nvSpPr>
          <p:cNvPr id="224259"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538599394"/>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52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Soltanto gli operatori economici invitati dalla stazione appaltante possono partecipare alla procedura.</a:t>
            </a:r>
          </a:p>
          <a:p>
            <a:pPr>
              <a:buFontTx/>
              <a:buChar char="-"/>
            </a:pPr>
            <a:endParaRPr lang="it-IT" sz="1800">
              <a:latin typeface="Calibri" charset="0"/>
            </a:endParaRPr>
          </a:p>
          <a:p>
            <a:pPr>
              <a:buFontTx/>
              <a:buChar char="-"/>
            </a:pPr>
            <a:r>
              <a:rPr lang="it-IT" sz="1800">
                <a:latin typeface="Calibri" charset="0"/>
              </a:rPr>
              <a:t>E’ possibile limitare il numero di candidati idonei da invitare a partecipare alla procedura</a:t>
            </a:r>
          </a:p>
          <a:p>
            <a:pPr>
              <a:buFontTx/>
              <a:buChar char="-"/>
            </a:pPr>
            <a:endParaRPr lang="it-IT" sz="1800">
              <a:latin typeface="Calibri" charset="0"/>
            </a:endParaRPr>
          </a:p>
          <a:p>
            <a:pPr>
              <a:buFontTx/>
              <a:buChar char="-"/>
            </a:pPr>
            <a:r>
              <a:rPr lang="it-IT" sz="1800">
                <a:latin typeface="Calibri" charset="0"/>
              </a:rPr>
              <a:t>Nel selezionare i candidati si applicano in particolare i criteri relativi alle capacità dei candidati nel settore della ricerca e dello sviluppo e nella messa a punto e attuazione di soluzioni innovative</a:t>
            </a:r>
          </a:p>
          <a:p>
            <a:pPr>
              <a:buFontTx/>
              <a:buChar char="-"/>
            </a:pPr>
            <a:r>
              <a:rPr lang="it-IT" sz="1800">
                <a:latin typeface="Calibri" charset="0"/>
              </a:rPr>
              <a:t>. </a:t>
            </a:r>
          </a:p>
        </p:txBody>
      </p:sp>
    </p:spTree>
    <p:extLst>
      <p:ext uri="{BB962C8B-B14F-4D97-AF65-F5344CB8AC3E}">
        <p14:creationId xmlns:p14="http://schemas.microsoft.com/office/powerpoint/2010/main" val="269726370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630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3200">
              <a:latin typeface="Calibri" charset="0"/>
            </a:endParaRPr>
          </a:p>
          <a:p>
            <a:pPr>
              <a:buFontTx/>
              <a:buChar char="-"/>
            </a:pPr>
            <a:r>
              <a:rPr lang="it-IT" sz="1800">
                <a:latin typeface="Calibri" charset="0"/>
              </a:rPr>
              <a:t>Gli operatori invitati, in seguito alla valutazione delle informazioni richieste, potranno presentare progetti di ricerca e di innovazione  </a:t>
            </a:r>
          </a:p>
          <a:p>
            <a:pPr>
              <a:buFontTx/>
              <a:buChar char="-"/>
            </a:pPr>
            <a:endParaRPr lang="it-IT" sz="1800">
              <a:latin typeface="Calibri" charset="0"/>
            </a:endParaRPr>
          </a:p>
          <a:p>
            <a:pPr>
              <a:buFontTx/>
              <a:buChar char="-"/>
            </a:pPr>
            <a:r>
              <a:rPr lang="it-IT" sz="1800">
                <a:latin typeface="Calibri" charset="0"/>
              </a:rPr>
              <a:t>Nei documenti di gara viene definito anche il regime applicabile ai diritti di proprietà intellettuale</a:t>
            </a:r>
          </a:p>
        </p:txBody>
      </p:sp>
      <p:sp>
        <p:nvSpPr>
          <p:cNvPr id="226307"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3871224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normAutofit lnSpcReduction="10000"/>
          </a:bodyPr>
          <a:lstStyle/>
          <a:p>
            <a:pPr>
              <a:buFont typeface="Wingdings" charset="2"/>
              <a:buChar char="Ø"/>
              <a:defRPr/>
            </a:pPr>
            <a:r>
              <a:rPr lang="it-IT" sz="1800" u="sng" dirty="0"/>
              <a:t>2. </a:t>
            </a:r>
            <a:r>
              <a:rPr lang="it-IT" sz="1800" u="sng" dirty="0" smtClean="0"/>
              <a:t>negoziazione.</a:t>
            </a:r>
            <a:endParaRPr lang="it-IT" sz="1800" u="sng" dirty="0"/>
          </a:p>
          <a:p>
            <a:pPr>
              <a:buFontTx/>
              <a:buChar char="-"/>
              <a:defRPr/>
            </a:pPr>
            <a:endParaRPr lang="it-IT" sz="1800" dirty="0" smtClean="0"/>
          </a:p>
          <a:p>
            <a:pPr>
              <a:buFontTx/>
              <a:buChar char="-"/>
              <a:defRPr/>
            </a:pPr>
            <a:r>
              <a:rPr lang="it-IT" sz="1800" dirty="0" smtClean="0"/>
              <a:t>Il Partenariato è </a:t>
            </a:r>
            <a:r>
              <a:rPr lang="it-IT" sz="1800" dirty="0"/>
              <a:t>strutturato in fasi successive secondo la sequenza delle fasi del processo di ricerca e di innovazione, che può comprendere la fabbricazione dei prodotti o la prestazione dei servizi o la realizzazione dei </a:t>
            </a:r>
            <a:r>
              <a:rPr lang="it-IT" sz="1800" dirty="0" smtClean="0"/>
              <a:t>lavori</a:t>
            </a:r>
          </a:p>
          <a:p>
            <a:pPr>
              <a:buFontTx/>
              <a:buChar char="-"/>
              <a:defRPr/>
            </a:pPr>
            <a:endParaRPr lang="it-IT" sz="1800" dirty="0" smtClean="0"/>
          </a:p>
          <a:p>
            <a:pPr>
              <a:buFontTx/>
              <a:buChar char="-"/>
              <a:defRPr/>
            </a:pPr>
            <a:r>
              <a:rPr lang="it-IT" sz="1800" dirty="0" smtClean="0"/>
              <a:t>Il </a:t>
            </a:r>
            <a:r>
              <a:rPr lang="it-IT" sz="1800" dirty="0" err="1"/>
              <a:t>PpI</a:t>
            </a:r>
            <a:r>
              <a:rPr lang="it-IT" sz="1800" dirty="0"/>
              <a:t> fissa obiettivi intermedi che le parti devono raggiungere e prevede il pagamento della remunerazione mediante congrue rate. </a:t>
            </a:r>
            <a:endParaRPr lang="it-IT" sz="1800" dirty="0" smtClean="0"/>
          </a:p>
          <a:p>
            <a:pPr>
              <a:buFontTx/>
              <a:buChar char="-"/>
              <a:defRPr/>
            </a:pPr>
            <a:endParaRPr lang="it-IT" sz="1800" dirty="0" smtClean="0"/>
          </a:p>
          <a:p>
            <a:pPr>
              <a:buFontTx/>
              <a:buChar char="-"/>
              <a:defRPr/>
            </a:pPr>
            <a:r>
              <a:rPr lang="it-IT" sz="1800" dirty="0" smtClean="0"/>
              <a:t>In </a:t>
            </a:r>
            <a:r>
              <a:rPr lang="it-IT" sz="1800" dirty="0"/>
              <a:t>base a questi obiettivi, </a:t>
            </a:r>
            <a:r>
              <a:rPr lang="it-IT" sz="1800" dirty="0" smtClean="0"/>
              <a:t>può </a:t>
            </a:r>
            <a:r>
              <a:rPr lang="it-IT" sz="1800" dirty="0"/>
              <a:t>decidere, dopo ogni fase, di risolvere il partenariato per l’innovazione o, nel caso di un partenariato con più partner, di ridurre il numero dei partner risolvendo singoli contratti, a condizione che essa abbia indicato nei documenti di gara tali possibilità e le condizioni per avvalersene</a:t>
            </a:r>
            <a:endParaRPr lang="it-IT" sz="1800" u="sng" dirty="0"/>
          </a:p>
        </p:txBody>
      </p:sp>
    </p:spTree>
    <p:extLst>
      <p:ext uri="{BB962C8B-B14F-4D97-AF65-F5344CB8AC3E}">
        <p14:creationId xmlns:p14="http://schemas.microsoft.com/office/powerpoint/2010/main" val="181585956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283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L’amministrazione negozia con gli offerenti le offerte iniziali e tutte le offerte successive da essi presentate, tranne le offerte finali, per migliorarne il contenuto</a:t>
            </a:r>
          </a:p>
          <a:p>
            <a:pPr>
              <a:buFontTx/>
              <a:buChar char="-"/>
            </a:pPr>
            <a:endParaRPr lang="it-IT" sz="1800">
              <a:latin typeface="Calibri" charset="0"/>
            </a:endParaRPr>
          </a:p>
          <a:p>
            <a:pPr>
              <a:buFontTx/>
              <a:buChar char="-"/>
            </a:pPr>
            <a:r>
              <a:rPr lang="it-IT" sz="1800">
                <a:latin typeface="Calibri" charset="0"/>
              </a:rPr>
              <a:t>Le negoziazioni possono riguardare tutte le caratteristiche dei lavori, delle forniture e dei servizi, fra cui ad esempio qualità, quantità, clausole commerciali e aspetti sociali, ambientali e innovativi, se e in quanto non costituiscano requisiti minimi (Considerando 45).</a:t>
            </a:r>
          </a:p>
          <a:p>
            <a:pPr>
              <a:buFontTx/>
              <a:buChar char="-"/>
            </a:pPr>
            <a:endParaRPr lang="it-IT">
              <a:latin typeface="Calibri" charset="0"/>
            </a:endParaRPr>
          </a:p>
          <a:p>
            <a:pPr>
              <a:buFontTx/>
              <a:buChar char="-"/>
            </a:pPr>
            <a:endParaRPr lang="it-IT">
              <a:latin typeface="Calibri" charset="0"/>
            </a:endParaRPr>
          </a:p>
          <a:p>
            <a:pPr>
              <a:buFontTx/>
              <a:buChar char="-"/>
            </a:pPr>
            <a:endParaRPr lang="it-IT">
              <a:latin typeface="Calibri" charset="0"/>
            </a:endParaRPr>
          </a:p>
          <a:p>
            <a:pPr>
              <a:buFontTx/>
              <a:buChar char="-"/>
            </a:pPr>
            <a:endParaRPr lang="it-IT">
              <a:latin typeface="Calibri" charset="0"/>
            </a:endParaRPr>
          </a:p>
          <a:p>
            <a:pPr>
              <a:buFontTx/>
              <a:buChar char="-"/>
            </a:pPr>
            <a:endParaRPr lang="it-IT">
              <a:latin typeface="Calibri" charset="0"/>
            </a:endParaRPr>
          </a:p>
        </p:txBody>
      </p:sp>
    </p:spTree>
    <p:extLst>
      <p:ext uri="{BB962C8B-B14F-4D97-AF65-F5344CB8AC3E}">
        <p14:creationId xmlns:p14="http://schemas.microsoft.com/office/powerpoint/2010/main" val="28769246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bwMode="auto">
          <a:xfrm>
            <a:off x="457200" y="609600"/>
            <a:ext cx="8078788" cy="91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sz="3200">
                <a:effectLst/>
                <a:latin typeface="Arial" charset="0"/>
                <a:cs typeface="Arial" charset="0"/>
              </a:rPr>
              <a:t> </a:t>
            </a:r>
          </a:p>
        </p:txBody>
      </p:sp>
      <p:sp>
        <p:nvSpPr>
          <p:cNvPr id="8195" name="Rectangle 3"/>
          <p:cNvSpPr>
            <a:spLocks noGrp="1" noChangeArrowheads="1"/>
          </p:cNvSpPr>
          <p:nvPr>
            <p:ph type="body" idx="1"/>
          </p:nvPr>
        </p:nvSpPr>
        <p:spPr>
          <a:xfrm>
            <a:off x="457200" y="2133600"/>
            <a:ext cx="8229600" cy="4533900"/>
          </a:xfrm>
        </p:spPr>
        <p:txBody>
          <a:bodyPr/>
          <a:lstStyle/>
          <a:p>
            <a:pPr>
              <a:lnSpc>
                <a:spcPct val="80000"/>
              </a:lnSpc>
              <a:buFont typeface="Wingdings" pitchFamily="2" charset="2"/>
              <a:buChar char="Ø"/>
              <a:defRPr/>
            </a:pPr>
            <a:r>
              <a:rPr lang="it-IT" sz="1800" dirty="0" smtClean="0">
                <a:latin typeface="Arial"/>
                <a:ea typeface="+mn-ea"/>
                <a:cs typeface="Arial"/>
              </a:rPr>
              <a:t>Il Codice prevede agli art. 62 e 63 due tipi di procedura negoziata</a:t>
            </a:r>
          </a:p>
          <a:p>
            <a:pPr>
              <a:lnSpc>
                <a:spcPct val="80000"/>
              </a:lnSpc>
              <a:buFontTx/>
              <a:buChar char="-"/>
              <a:defRPr/>
            </a:pPr>
            <a:endParaRPr lang="it-IT" sz="1800" dirty="0" smtClean="0">
              <a:latin typeface="Arial"/>
              <a:ea typeface="+mn-ea"/>
              <a:cs typeface="Arial"/>
            </a:endParaRPr>
          </a:p>
          <a:p>
            <a:pPr>
              <a:lnSpc>
                <a:spcPct val="80000"/>
              </a:lnSpc>
              <a:buFontTx/>
              <a:buChar char="-"/>
              <a:defRPr/>
            </a:pPr>
            <a:endParaRPr lang="it-IT" sz="1800" dirty="0" smtClean="0">
              <a:latin typeface="Arial"/>
              <a:ea typeface="+mn-ea"/>
              <a:cs typeface="Arial"/>
            </a:endParaRPr>
          </a:p>
          <a:p>
            <a:pPr>
              <a:lnSpc>
                <a:spcPct val="80000"/>
              </a:lnSpc>
              <a:buFontTx/>
              <a:buChar char="-"/>
              <a:defRPr/>
            </a:pPr>
            <a:r>
              <a:rPr lang="it-IT" sz="1800" dirty="0" smtClean="0">
                <a:latin typeface="Arial"/>
                <a:ea typeface="+mn-ea"/>
                <a:cs typeface="Arial"/>
              </a:rPr>
              <a:t>Quella competitiva con negoziazione (art. 62)</a:t>
            </a:r>
          </a:p>
          <a:p>
            <a:pPr>
              <a:lnSpc>
                <a:spcPct val="80000"/>
              </a:lnSpc>
              <a:buFontTx/>
              <a:buChar char="-"/>
              <a:defRPr/>
            </a:pPr>
            <a:endParaRPr lang="it-IT" sz="1800" dirty="0" smtClean="0">
              <a:latin typeface="Arial"/>
              <a:ea typeface="+mn-ea"/>
              <a:cs typeface="Arial"/>
            </a:endParaRPr>
          </a:p>
          <a:p>
            <a:pPr>
              <a:lnSpc>
                <a:spcPct val="80000"/>
              </a:lnSpc>
              <a:buFontTx/>
              <a:buChar char="-"/>
              <a:defRPr/>
            </a:pPr>
            <a:endParaRPr lang="it-IT" sz="1800" dirty="0" smtClean="0">
              <a:latin typeface="Arial"/>
              <a:ea typeface="+mn-ea"/>
              <a:cs typeface="Arial"/>
            </a:endParaRPr>
          </a:p>
          <a:p>
            <a:pPr>
              <a:lnSpc>
                <a:spcPct val="80000"/>
              </a:lnSpc>
              <a:buFontTx/>
              <a:buChar char="-"/>
              <a:defRPr/>
            </a:pPr>
            <a:r>
              <a:rPr lang="it-IT" sz="1800" dirty="0" smtClean="0">
                <a:latin typeface="Arial"/>
                <a:ea typeface="+mn-ea"/>
                <a:cs typeface="Arial"/>
              </a:rPr>
              <a:t>Quella senza previa pubblicazione del bando di gara (art. 63)</a:t>
            </a:r>
          </a:p>
          <a:p>
            <a:pPr>
              <a:lnSpc>
                <a:spcPct val="80000"/>
              </a:lnSpc>
              <a:buFontTx/>
              <a:buChar char="-"/>
              <a:defRPr/>
            </a:pPr>
            <a:endParaRPr lang="it-IT" sz="1800" dirty="0" smtClean="0">
              <a:ea typeface="+mn-ea"/>
              <a:cs typeface="+mn-cs"/>
            </a:endParaRPr>
          </a:p>
          <a:p>
            <a:pPr>
              <a:lnSpc>
                <a:spcPct val="80000"/>
              </a:lnSpc>
              <a:buFontTx/>
              <a:buChar char="-"/>
              <a:defRPr/>
            </a:pPr>
            <a:endParaRPr lang="it-IT" sz="1800" dirty="0" smtClean="0">
              <a:ea typeface="+mn-ea"/>
              <a:cs typeface="+mn-cs"/>
            </a:endParaRPr>
          </a:p>
          <a:p>
            <a:pPr>
              <a:lnSpc>
                <a:spcPct val="80000"/>
              </a:lnSpc>
              <a:buFontTx/>
              <a:buChar char="-"/>
              <a:defRPr/>
            </a:pPr>
            <a:endParaRPr lang="it-IT" sz="1800" dirty="0" smtClean="0">
              <a:ea typeface="+mn-ea"/>
              <a:cs typeface="+mn-cs"/>
            </a:endParaRPr>
          </a:p>
        </p:txBody>
      </p:sp>
    </p:spTree>
    <p:extLst>
      <p:ext uri="{BB962C8B-B14F-4D97-AF65-F5344CB8AC3E}">
        <p14:creationId xmlns:p14="http://schemas.microsoft.com/office/powerpoint/2010/main" val="42389463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Tx/>
              <a:buChar char="-"/>
              <a:defRPr/>
            </a:pPr>
            <a:r>
              <a:rPr lang="it-IT" sz="1800" dirty="0"/>
              <a:t>I requisiti minimi e i criteri di aggiudicazione non sono soggetti a negoziazioni. </a:t>
            </a:r>
          </a:p>
          <a:p>
            <a:pPr>
              <a:buFontTx/>
              <a:buChar char="-"/>
              <a:defRPr/>
            </a:pPr>
            <a:endParaRPr lang="it-IT" sz="1800" dirty="0"/>
          </a:p>
          <a:p>
            <a:pPr>
              <a:buFontTx/>
              <a:buChar char="-"/>
              <a:defRPr/>
            </a:pPr>
            <a:r>
              <a:rPr lang="it-IT" sz="1800" dirty="0"/>
              <a:t>L’unico criterio di aggiudicazione è quello del miglior rapporto qualità/prezzo</a:t>
            </a:r>
          </a:p>
          <a:p>
            <a:pPr marL="0" indent="0">
              <a:buFont typeface="Times New Roman" charset="0"/>
              <a:buNone/>
              <a:defRPr/>
            </a:pPr>
            <a:endParaRPr lang="it-IT" sz="1800" dirty="0"/>
          </a:p>
          <a:p>
            <a:pPr>
              <a:buFontTx/>
              <a:buChar char="-"/>
              <a:defRPr/>
            </a:pPr>
            <a:r>
              <a:rPr lang="it-IT" sz="1800" dirty="0"/>
              <a:t>Nel corso delle negoziazioni le amministrazioni garantiscono la parità di trattamento fra tutti gli offerenti</a:t>
            </a:r>
          </a:p>
          <a:p>
            <a:pPr>
              <a:defRPr/>
            </a:pPr>
            <a:endParaRPr lang="it-IT" sz="1800" dirty="0"/>
          </a:p>
        </p:txBody>
      </p:sp>
      <p:sp>
        <p:nvSpPr>
          <p:cNvPr id="229379"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848634516"/>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2304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Terminate le negoziazioni viene individuata l’offerta migliore</a:t>
            </a:r>
          </a:p>
          <a:p>
            <a:pPr>
              <a:buFontTx/>
              <a:buChar char="-"/>
            </a:pPr>
            <a:endParaRPr lang="it-IT" sz="1800">
              <a:latin typeface="Calibri" charset="0"/>
            </a:endParaRPr>
          </a:p>
          <a:p>
            <a:pPr>
              <a:buFontTx/>
              <a:buChar char="-"/>
            </a:pPr>
            <a:r>
              <a:rPr lang="it-IT" sz="1800">
                <a:latin typeface="Calibri" charset="0"/>
              </a:rPr>
              <a:t>Il prodotto così sviluppato sarà acquistato a condizione che corrisponda ai livelli prestazionali e ai costi massimi concordati, o sarà prodotto nell’ambito del partenariato</a:t>
            </a:r>
          </a:p>
          <a:p>
            <a:endParaRPr lang="it-IT">
              <a:latin typeface="Calibri" charset="0"/>
            </a:endParaRPr>
          </a:p>
          <a:p>
            <a:endParaRPr lang="it-IT">
              <a:latin typeface="Calibri" charset="0"/>
            </a:endParaRPr>
          </a:p>
        </p:txBody>
      </p:sp>
    </p:spTree>
    <p:extLst>
      <p:ext uri="{BB962C8B-B14F-4D97-AF65-F5344CB8AC3E}">
        <p14:creationId xmlns:p14="http://schemas.microsoft.com/office/powerpoint/2010/main" val="1285646184"/>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949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latin typeface="Calibri" charset="0"/>
            </a:endParaRPr>
          </a:p>
          <a:p>
            <a:endParaRPr lang="it-IT">
              <a:latin typeface="Calibri" charset="0"/>
            </a:endParaRPr>
          </a:p>
          <a:p>
            <a:pPr algn="ctr"/>
            <a:r>
              <a:rPr lang="it-IT">
                <a:latin typeface="Calibri" charset="0"/>
              </a:rPr>
              <a:t>La modifica del contratto ex art. 106 comma 1 lett. B) del Codice </a:t>
            </a:r>
          </a:p>
        </p:txBody>
      </p:sp>
      <p:sp>
        <p:nvSpPr>
          <p:cNvPr id="2949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06997018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90818" name="Segnaposto contenuto 2"/>
          <p:cNvSpPr>
            <a:spLocks noGrp="1"/>
          </p:cNvSpPr>
          <p:nvPr>
            <p:ph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defRPr/>
            </a:pPr>
            <a:r>
              <a:rPr lang="it-IT" sz="1800" dirty="0">
                <a:latin typeface="Calibri" charset="0"/>
              </a:rPr>
              <a:t>Ai sensi dell’art. 106 comma 1 </a:t>
            </a:r>
            <a:r>
              <a:rPr lang="it-IT" sz="1800" dirty="0" err="1">
                <a:latin typeface="Calibri" charset="0"/>
              </a:rPr>
              <a:t>lett</a:t>
            </a:r>
            <a:r>
              <a:rPr lang="it-IT" sz="1800" dirty="0">
                <a:latin typeface="Calibri" charset="0"/>
              </a:rPr>
              <a:t>. b) del Codice </a:t>
            </a:r>
          </a:p>
          <a:p>
            <a:pPr marL="0" indent="0">
              <a:buFont typeface="Times New Roman" charset="0"/>
              <a:buNone/>
              <a:defRPr/>
            </a:pPr>
            <a:endParaRPr lang="it-IT" sz="1800" dirty="0">
              <a:latin typeface="Calibri" charset="0"/>
            </a:endParaRPr>
          </a:p>
          <a:p>
            <a:pPr>
              <a:buFontTx/>
              <a:buChar char="-"/>
              <a:defRPr/>
            </a:pPr>
            <a:endParaRPr lang="it-IT" sz="1800" dirty="0">
              <a:latin typeface="Calibri" charset="0"/>
            </a:endParaRPr>
          </a:p>
          <a:p>
            <a:pPr>
              <a:buFontTx/>
              <a:buChar char="-"/>
              <a:defRPr/>
            </a:pPr>
            <a:r>
              <a:rPr lang="it-IT" sz="1800" dirty="0">
                <a:latin typeface="Calibri" charset="0"/>
              </a:rPr>
              <a:t>“</a:t>
            </a:r>
            <a:r>
              <a:rPr lang="it-IT" altLang="ja-JP" sz="1800" i="1" dirty="0">
                <a:latin typeface="Calibri" charset="0"/>
              </a:rPr>
              <a:t>1. Le modifiche, nonché le varianti, dei contratti di appalto in corso di validità devono essere autorizzate dal RUP con le modalità previste dall'ordinamento della stazione appaltante cui il RUP dipende. I contratti di appalto nei settori ordinari e nei settori speciali possono essere modificati senza una nuova procedura di affidamento nei casi seguenti…..:</a:t>
            </a:r>
          </a:p>
          <a:p>
            <a:pPr>
              <a:buFontTx/>
              <a:buChar char="-"/>
              <a:defRPr/>
            </a:pPr>
            <a:endParaRPr lang="it-IT" sz="1800" i="1" dirty="0">
              <a:latin typeface="Calibri" charset="0"/>
            </a:endParaRPr>
          </a:p>
        </p:txBody>
      </p:sp>
      <p:sp>
        <p:nvSpPr>
          <p:cNvPr id="29593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88657353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r>
              <a:rPr lang="it-IT" sz="1800" i="1" dirty="0" smtClean="0">
                <a:cs typeface="+mn-cs"/>
              </a:rPr>
              <a:t>“b</a:t>
            </a:r>
            <a:r>
              <a:rPr lang="it-IT" sz="1800" i="1" dirty="0">
                <a:cs typeface="+mn-cs"/>
              </a:rPr>
              <a:t>) per lavori, servizi o forniture, supplementari da parte del contraente originale che si sono resi necessari e non erano inclusi nell'appalto iniziale, ove un cambiamento del contraente produca entrambi i seguenti effetti, fatto salvo quanto previsto dal comma 7 per gli appalti nei settori ordinari:</a:t>
            </a:r>
          </a:p>
          <a:p>
            <a:pPr>
              <a:buFontTx/>
              <a:buChar char="-"/>
              <a:defRPr/>
            </a:pPr>
            <a:endParaRPr lang="it-IT" sz="1800" i="1" dirty="0" smtClean="0">
              <a:cs typeface="+mn-cs"/>
            </a:endParaRPr>
          </a:p>
          <a:p>
            <a:pPr>
              <a:buFontTx/>
              <a:buChar char="-"/>
              <a:defRPr/>
            </a:pPr>
            <a:r>
              <a:rPr lang="it-IT" sz="1800" i="1" dirty="0" smtClean="0">
                <a:cs typeface="+mn-cs"/>
              </a:rPr>
              <a:t>1</a:t>
            </a:r>
            <a:r>
              <a:rPr lang="it-IT" sz="1800" i="1" dirty="0">
                <a:cs typeface="+mn-cs"/>
              </a:rPr>
              <a:t>) risulti impraticabile per motivi economici o tecnici quali il rispetto dei requisiti di intercambiabilità o interoperabilità tra apparecchiature, servizi o impianti esistenti forniti nell'ambito dell'appalto iniziale;</a:t>
            </a:r>
          </a:p>
          <a:p>
            <a:pPr>
              <a:buFontTx/>
              <a:buChar char="-"/>
              <a:defRPr/>
            </a:pPr>
            <a:endParaRPr lang="it-IT" sz="1800" i="1" dirty="0" smtClean="0">
              <a:cs typeface="+mn-cs"/>
            </a:endParaRPr>
          </a:p>
          <a:p>
            <a:pPr>
              <a:buFontTx/>
              <a:buChar char="-"/>
              <a:defRPr/>
            </a:pPr>
            <a:r>
              <a:rPr lang="it-IT" sz="1800" i="1" dirty="0" smtClean="0">
                <a:cs typeface="+mn-cs"/>
              </a:rPr>
              <a:t>2</a:t>
            </a:r>
            <a:r>
              <a:rPr lang="it-IT" sz="1800" i="1" dirty="0">
                <a:cs typeface="+mn-cs"/>
              </a:rPr>
              <a:t>) comporti per l'amministrazione aggiudicatrice o l'ente aggiudicatore notevoli disguidi o una consistente duplicazione dei </a:t>
            </a:r>
            <a:r>
              <a:rPr lang="it-IT" sz="1800" i="1" dirty="0" smtClean="0">
                <a:cs typeface="+mn-cs"/>
              </a:rPr>
              <a:t>costi”</a:t>
            </a:r>
            <a:endParaRPr lang="it-IT" sz="1800" i="1" dirty="0">
              <a:cs typeface="+mn-cs"/>
            </a:endParaRPr>
          </a:p>
          <a:p>
            <a:pPr>
              <a:buFontTx/>
              <a:buChar char="-"/>
              <a:defRPr/>
            </a:pPr>
            <a:endParaRPr lang="it-IT" sz="1800" i="1" dirty="0" smtClean="0">
              <a:cs typeface="+mn-cs"/>
            </a:endParaRPr>
          </a:p>
          <a:p>
            <a:pPr marL="0" indent="0">
              <a:buFont typeface="Times New Roman" charset="0"/>
              <a:buNone/>
              <a:defRPr/>
            </a:pPr>
            <a:endParaRPr lang="it-IT" sz="1800" dirty="0">
              <a:cs typeface="+mn-cs"/>
            </a:endParaRPr>
          </a:p>
        </p:txBody>
      </p:sp>
      <p:sp>
        <p:nvSpPr>
          <p:cNvPr id="29696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74128557"/>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979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sz="1800">
              <a:latin typeface="Calibri" charset="0"/>
            </a:endParaRPr>
          </a:p>
          <a:p>
            <a:pPr>
              <a:buFontTx/>
              <a:buChar char="-"/>
            </a:pPr>
            <a:r>
              <a:rPr lang="it-IT" sz="1800">
                <a:latin typeface="Calibri" charset="0"/>
              </a:rPr>
              <a:t>I lavori, le forniture o i servizi supplementari non superino il 50% del valore inziale del contratto</a:t>
            </a:r>
          </a:p>
          <a:p>
            <a:endParaRPr lang="it-IT" sz="1800">
              <a:latin typeface="Calibri" charset="0"/>
            </a:endParaRPr>
          </a:p>
          <a:p>
            <a:pPr>
              <a:buFontTx/>
              <a:buChar char="-"/>
            </a:pPr>
            <a:r>
              <a:rPr lang="it-IT" sz="1800">
                <a:latin typeface="Calibri" charset="0"/>
              </a:rPr>
              <a:t>“</a:t>
            </a:r>
            <a:r>
              <a:rPr lang="it-IT" altLang="ja-JP" sz="1800" i="1">
                <a:latin typeface="Calibri" charset="0"/>
              </a:rPr>
              <a:t>7. Nei casi di cui al comma 1, lettere b) e c), per i settori ordinari il contratto può essere modificato se l'eventuale aumento di prezzo non eccede il 50 per cento del valore del contratto iniziale. In caso di più modifiche successive, tale limitazione si applica al valore di ciascuna modifica. Tali modifiche successive non sono intese ad aggirare il presente codice</a:t>
            </a:r>
            <a:r>
              <a:rPr lang="it-IT" sz="1800">
                <a:latin typeface="Calibri" charset="0"/>
              </a:rPr>
              <a:t>”</a:t>
            </a:r>
            <a:endParaRPr lang="it-IT" altLang="ja-JP" sz="1800">
              <a:latin typeface="Calibri" charset="0"/>
            </a:endParaRPr>
          </a:p>
          <a:p>
            <a:pPr>
              <a:buFontTx/>
              <a:buChar char="-"/>
            </a:pPr>
            <a:endParaRPr lang="it-IT" sz="1800">
              <a:latin typeface="Calibri" charset="0"/>
            </a:endParaRPr>
          </a:p>
        </p:txBody>
      </p:sp>
      <p:sp>
        <p:nvSpPr>
          <p:cNvPr id="29798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14011561"/>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Trattasi di una ipotesi di variante/modifica del contratto in ipotesi non </a:t>
            </a:r>
            <a:r>
              <a:rPr lang="it-IT" sz="1800" dirty="0">
                <a:cs typeface="+mn-cs"/>
              </a:rPr>
              <a:t>previste nei documenti di gara </a:t>
            </a:r>
            <a:r>
              <a:rPr lang="it-IT" sz="1800" dirty="0" smtClean="0">
                <a:cs typeface="+mn-cs"/>
              </a:rPr>
              <a:t>iniziali</a:t>
            </a:r>
          </a:p>
          <a:p>
            <a:pPr>
              <a:buFont typeface="Wingdings" charset="2"/>
              <a:buChar char="Ø"/>
              <a:defRPr/>
            </a:pPr>
            <a:endParaRPr lang="it-IT" sz="1800" dirty="0">
              <a:cs typeface="+mn-cs"/>
            </a:endParaRPr>
          </a:p>
          <a:p>
            <a:pPr>
              <a:buFont typeface="Wingdings" charset="2"/>
              <a:buChar char="Ø"/>
              <a:defRPr/>
            </a:pPr>
            <a:r>
              <a:rPr lang="it-IT" sz="1800" dirty="0" smtClean="0">
                <a:cs typeface="+mn-cs"/>
              </a:rPr>
              <a:t>Secondo la disposizione l’amministrazione potrebbe affidare al contraente originario lavori</a:t>
            </a:r>
            <a:r>
              <a:rPr lang="it-IT" sz="1800" dirty="0">
                <a:cs typeface="+mn-cs"/>
              </a:rPr>
              <a:t>, servizi o forniture </a:t>
            </a:r>
            <a:r>
              <a:rPr lang="it-IT" sz="1800" dirty="0" smtClean="0">
                <a:cs typeface="+mn-cs"/>
              </a:rPr>
              <a:t>supplementari</a:t>
            </a:r>
          </a:p>
          <a:p>
            <a:pPr>
              <a:buFont typeface="Wingdings" charset="2"/>
              <a:buChar char="Ø"/>
              <a:defRPr/>
            </a:pPr>
            <a:endParaRPr lang="it-IT" sz="1800" dirty="0">
              <a:cs typeface="+mn-cs"/>
            </a:endParaRPr>
          </a:p>
          <a:p>
            <a:pPr>
              <a:buFontTx/>
              <a:buChar char="-"/>
              <a:defRPr/>
            </a:pPr>
            <a:r>
              <a:rPr lang="it-IT" sz="1800" dirty="0" smtClean="0">
                <a:cs typeface="+mn-cs"/>
              </a:rPr>
              <a:t>quando non previsti inizialmente ma ritenuti necessari successivamente</a:t>
            </a:r>
          </a:p>
          <a:p>
            <a:pPr>
              <a:buFontTx/>
              <a:buChar char="-"/>
              <a:defRPr/>
            </a:pPr>
            <a:r>
              <a:rPr lang="it-IT" sz="1800" dirty="0" smtClean="0">
                <a:cs typeface="+mn-cs"/>
              </a:rPr>
              <a:t>quando  </a:t>
            </a:r>
            <a:r>
              <a:rPr lang="it-IT" sz="1800" dirty="0">
                <a:cs typeface="+mn-cs"/>
              </a:rPr>
              <a:t>la variazione del contraente risulti impossibile sia per motivi economici o tecnici (quali il rispetto di interoperabilità e intercambiabilità tra apparecchiature servizi o impianti forniti nell’appalto iniziale</a:t>
            </a:r>
            <a:r>
              <a:rPr lang="it-IT" sz="1800" dirty="0" smtClean="0">
                <a:cs typeface="+mn-cs"/>
              </a:rPr>
              <a:t>)</a:t>
            </a:r>
          </a:p>
          <a:p>
            <a:pPr>
              <a:buFontTx/>
              <a:buChar char="-"/>
              <a:defRPr/>
            </a:pPr>
            <a:r>
              <a:rPr lang="it-IT" sz="1800" dirty="0" smtClean="0">
                <a:cs typeface="+mn-cs"/>
              </a:rPr>
              <a:t>e nello stesso tempo esporrebbe </a:t>
            </a:r>
            <a:r>
              <a:rPr lang="it-IT" sz="1800" dirty="0">
                <a:cs typeface="+mn-cs"/>
              </a:rPr>
              <a:t>la stazione appaltante a notevoli disguidi e ad una notevole duplicazione dei costi</a:t>
            </a:r>
            <a:r>
              <a:rPr lang="it-IT" sz="1800" dirty="0" smtClean="0">
                <a:cs typeface="+mn-cs"/>
              </a:rPr>
              <a:t>.</a:t>
            </a:r>
          </a:p>
          <a:p>
            <a:pPr marL="0" indent="0">
              <a:buFont typeface="Times New Roman" charset="0"/>
              <a:buNone/>
              <a:defRPr/>
            </a:pPr>
            <a:endParaRPr lang="it-IT" sz="1800" dirty="0">
              <a:cs typeface="+mn-cs"/>
            </a:endParaRPr>
          </a:p>
          <a:p>
            <a:pPr>
              <a:buFont typeface="Wingdings" charset="2"/>
              <a:buChar char="Ø"/>
              <a:defRPr/>
            </a:pPr>
            <a:r>
              <a:rPr lang="it-IT" sz="1800" dirty="0" smtClean="0">
                <a:cs typeface="+mn-cs"/>
              </a:rPr>
              <a:t>Importante: devono sussistere entrambi i presupposti </a:t>
            </a:r>
            <a:endParaRPr lang="it-IT" sz="1800" dirty="0">
              <a:cs typeface="+mn-cs"/>
            </a:endParaRPr>
          </a:p>
        </p:txBody>
      </p:sp>
      <p:sp>
        <p:nvSpPr>
          <p:cNvPr id="2990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206242451"/>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Il contenuto della prescrizione </a:t>
            </a:r>
            <a:r>
              <a:rPr lang="it-IT" sz="1800" dirty="0">
                <a:cs typeface="+mn-cs"/>
              </a:rPr>
              <a:t>si presta a diverse osservazioni.</a:t>
            </a:r>
          </a:p>
          <a:p>
            <a:pPr>
              <a:defRPr/>
            </a:pPr>
            <a:endParaRPr lang="it-IT" sz="1800" dirty="0">
              <a:cs typeface="+mn-cs"/>
            </a:endParaRPr>
          </a:p>
          <a:p>
            <a:pPr algn="ctr">
              <a:buFontTx/>
              <a:buChar char="-"/>
              <a:defRPr/>
            </a:pPr>
            <a:r>
              <a:rPr lang="it-IT" sz="1800" dirty="0" smtClean="0">
                <a:cs typeface="+mn-cs"/>
              </a:rPr>
              <a:t>Le prestazioni supplementari</a:t>
            </a:r>
          </a:p>
          <a:p>
            <a:pPr>
              <a:buFont typeface="Wingdings" charset="2"/>
              <a:buChar char="Ø"/>
              <a:defRPr/>
            </a:pPr>
            <a:endParaRPr lang="it-IT" sz="1800" dirty="0" smtClean="0">
              <a:cs typeface="+mn-cs"/>
            </a:endParaRPr>
          </a:p>
          <a:p>
            <a:pPr marL="0" indent="0">
              <a:buFont typeface="Times New Roman" charset="0"/>
              <a:buNone/>
              <a:defRPr/>
            </a:pPr>
            <a:endParaRPr lang="it-IT" sz="1800" dirty="0" smtClean="0">
              <a:cs typeface="+mn-cs"/>
            </a:endParaRPr>
          </a:p>
          <a:p>
            <a:pPr>
              <a:buFontTx/>
              <a:buChar char="-"/>
              <a:defRPr/>
            </a:pPr>
            <a:r>
              <a:rPr lang="it-IT" sz="1800" dirty="0" smtClean="0">
                <a:cs typeface="+mn-cs"/>
              </a:rPr>
              <a:t>La norma rinvia a lavori</a:t>
            </a:r>
            <a:r>
              <a:rPr lang="it-IT" sz="1800" dirty="0">
                <a:cs typeface="+mn-cs"/>
              </a:rPr>
              <a:t>, servizi e </a:t>
            </a:r>
            <a:r>
              <a:rPr lang="it-IT" sz="1800" dirty="0" smtClean="0">
                <a:cs typeface="+mn-cs"/>
              </a:rPr>
              <a:t>forniture “supplementari” </a:t>
            </a:r>
          </a:p>
          <a:p>
            <a:pPr>
              <a:buFontTx/>
              <a:buChar char="-"/>
              <a:defRPr/>
            </a:pPr>
            <a:endParaRPr lang="it-IT" sz="1800" dirty="0">
              <a:cs typeface="+mn-cs"/>
            </a:endParaRPr>
          </a:p>
          <a:p>
            <a:pPr>
              <a:buFontTx/>
              <a:buChar char="-"/>
              <a:defRPr/>
            </a:pPr>
            <a:r>
              <a:rPr lang="it-IT" sz="1800" dirty="0" smtClean="0">
                <a:cs typeface="+mn-cs"/>
              </a:rPr>
              <a:t>e non “complementari” come stabiliva il </a:t>
            </a:r>
            <a:r>
              <a:rPr lang="it-IT" sz="1800" dirty="0">
                <a:cs typeface="+mn-cs"/>
              </a:rPr>
              <a:t>precedente codice all’art. 57 comma 5 </a:t>
            </a:r>
            <a:r>
              <a:rPr lang="it-IT" sz="1800" dirty="0" err="1">
                <a:cs typeface="+mn-cs"/>
              </a:rPr>
              <a:t>lett</a:t>
            </a:r>
            <a:r>
              <a:rPr lang="it-IT" sz="1800" dirty="0">
                <a:cs typeface="+mn-cs"/>
              </a:rPr>
              <a:t>. A)</a:t>
            </a:r>
          </a:p>
          <a:p>
            <a:pPr>
              <a:buFontTx/>
              <a:buChar char="-"/>
              <a:defRPr/>
            </a:pPr>
            <a:endParaRPr lang="it-IT" sz="1800" dirty="0" smtClean="0">
              <a:cs typeface="+mn-cs"/>
            </a:endParaRPr>
          </a:p>
          <a:p>
            <a:pPr>
              <a:buFontTx/>
              <a:buChar char="-"/>
              <a:defRPr/>
            </a:pPr>
            <a:endParaRPr lang="it-IT" sz="1800" dirty="0">
              <a:cs typeface="+mn-cs"/>
            </a:endParaRPr>
          </a:p>
          <a:p>
            <a:pPr marL="0" indent="0">
              <a:buFont typeface="Times New Roman" charset="0"/>
              <a:buNone/>
              <a:defRPr/>
            </a:pPr>
            <a:endParaRPr lang="it-IT" sz="1800" dirty="0">
              <a:cs typeface="+mn-cs"/>
            </a:endParaRPr>
          </a:p>
          <a:p>
            <a:pPr>
              <a:buFontTx/>
              <a:buChar char="-"/>
              <a:defRPr/>
            </a:pPr>
            <a:endParaRPr lang="it-IT" sz="1800" dirty="0">
              <a:cs typeface="+mn-cs"/>
            </a:endParaRPr>
          </a:p>
        </p:txBody>
      </p:sp>
      <p:sp>
        <p:nvSpPr>
          <p:cNvPr id="3000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32681517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Art. 57 comma 5 </a:t>
            </a:r>
            <a:r>
              <a:rPr lang="it-IT" sz="1800" dirty="0" err="1">
                <a:cs typeface="+mn-cs"/>
              </a:rPr>
              <a:t>lett</a:t>
            </a:r>
            <a:r>
              <a:rPr lang="it-IT" sz="1800" dirty="0">
                <a:cs typeface="+mn-cs"/>
              </a:rPr>
              <a:t>. a) </a:t>
            </a:r>
            <a:r>
              <a:rPr lang="it-IT" sz="1800" dirty="0" err="1">
                <a:cs typeface="+mn-cs"/>
              </a:rPr>
              <a:t>D.Lgs.</a:t>
            </a:r>
            <a:r>
              <a:rPr lang="it-IT" sz="1800" dirty="0">
                <a:cs typeface="+mn-cs"/>
              </a:rPr>
              <a:t> 163/2006</a:t>
            </a:r>
          </a:p>
          <a:p>
            <a:pPr>
              <a:defRPr/>
            </a:pPr>
            <a:endParaRPr lang="it-IT" sz="1800" dirty="0">
              <a:cs typeface="+mn-cs"/>
            </a:endParaRPr>
          </a:p>
          <a:p>
            <a:pPr>
              <a:buFontTx/>
              <a:buChar char="-"/>
              <a:defRPr/>
            </a:pPr>
            <a:r>
              <a:rPr lang="it-IT" sz="1600" dirty="0">
                <a:cs typeface="+mn-cs"/>
              </a:rPr>
              <a:t>“</a:t>
            </a:r>
            <a:r>
              <a:rPr lang="it-IT" sz="1600" i="1" dirty="0">
                <a:cs typeface="+mn-cs"/>
              </a:rPr>
              <a:t>Nei contratti pubblici relativi a lavori e negli appalti pubblici relativi a servizi, la procedura del presente articolo è, inoltre, consentita:</a:t>
            </a:r>
          </a:p>
          <a:p>
            <a:pPr>
              <a:buFontTx/>
              <a:buChar char="-"/>
              <a:defRPr/>
            </a:pPr>
            <a:r>
              <a:rPr lang="it-IT" sz="1600" i="1" dirty="0">
                <a:cs typeface="+mn-cs"/>
              </a:rPr>
              <a:t>a) per i lavori o i servizi complementari, non compresi nel progetto iniziale né nel contratto iniziale, che, a seguito di una circostanza imprevista, </a:t>
            </a:r>
            <a:r>
              <a:rPr lang="it-IT" sz="1600" i="1" dirty="0" smtClean="0">
                <a:cs typeface="+mn-cs"/>
              </a:rPr>
              <a:t>sono divenuti </a:t>
            </a:r>
            <a:r>
              <a:rPr lang="it-IT" sz="1600" i="1" dirty="0">
                <a:cs typeface="+mn-cs"/>
              </a:rPr>
              <a:t>necessari all'esecuzione dell'opera o del servizio oggetto del progetto o del contratto iniziale, purché aggiudicati all'operatore economico che presta tale servizio o esegue tale opera, nel rispetto delle seguenti condizioni:</a:t>
            </a:r>
          </a:p>
          <a:p>
            <a:pPr>
              <a:buFontTx/>
              <a:buChar char="-"/>
              <a:defRPr/>
            </a:pPr>
            <a:r>
              <a:rPr lang="it-IT" sz="1600" i="1" dirty="0">
                <a:cs typeface="+mn-cs"/>
              </a:rPr>
              <a:t>a.1) tali lavori o servizi complementari non possono essere separati, sotto il profilo tecnico o economico, dal contratto iniziale, senza recare gravi inconvenienti alla stazione appaltante, ovvero pur essendo separabili dall'esecuzione del contratto iniziale, sono strettamente necessari al suo perfezionamento; </a:t>
            </a:r>
          </a:p>
          <a:p>
            <a:pPr>
              <a:buFontTx/>
              <a:buChar char="-"/>
              <a:defRPr/>
            </a:pPr>
            <a:r>
              <a:rPr lang="it-IT" sz="1600" i="1" dirty="0">
                <a:cs typeface="+mn-cs"/>
              </a:rPr>
              <a:t>a.2) il valore complessivo stimato dei contratti aggiudicati per lavori o servizi complementari non supera il cinquanta per cento dell'importo del contratto iniziale”</a:t>
            </a:r>
          </a:p>
          <a:p>
            <a:pPr marL="0" indent="0">
              <a:buFont typeface="Times New Roman" charset="0"/>
              <a:buNone/>
              <a:defRPr/>
            </a:pPr>
            <a:endParaRPr lang="it-IT" sz="3600" dirty="0">
              <a:cs typeface="+mn-cs"/>
            </a:endParaRPr>
          </a:p>
          <a:p>
            <a:pPr>
              <a:defRPr/>
            </a:pPr>
            <a:endParaRPr lang="it-IT" dirty="0">
              <a:cs typeface="+mn-cs"/>
            </a:endParaRPr>
          </a:p>
        </p:txBody>
      </p:sp>
      <p:sp>
        <p:nvSpPr>
          <p:cNvPr id="30105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738220870"/>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L’articolo 72 della Direttiva supera il vecchio articolo 31 della Direttiva 2004/18/CE e l’aggettivo “SUPPLEMENTARI” sostituisce il vecchio “complementari” .</a:t>
            </a:r>
          </a:p>
          <a:p>
            <a:pPr marL="0" indent="0">
              <a:buFont typeface="Times New Roman" charset="0"/>
              <a:buNone/>
              <a:defRPr/>
            </a:pPr>
            <a:endParaRPr lang="it-IT" sz="1800" dirty="0">
              <a:cs typeface="+mn-cs"/>
            </a:endParaRPr>
          </a:p>
          <a:p>
            <a:pPr>
              <a:buFontTx/>
              <a:buChar char="-"/>
              <a:defRPr/>
            </a:pPr>
            <a:r>
              <a:rPr lang="it-IT" sz="1800" dirty="0" smtClean="0">
                <a:cs typeface="+mn-cs"/>
              </a:rPr>
              <a:t>“</a:t>
            </a:r>
            <a:r>
              <a:rPr lang="it-IT" sz="1800" i="1" dirty="0" smtClean="0">
                <a:cs typeface="+mn-cs"/>
              </a:rPr>
              <a:t>I </a:t>
            </a:r>
            <a:r>
              <a:rPr lang="it-IT" sz="1800" i="1" dirty="0">
                <a:cs typeface="+mn-cs"/>
              </a:rPr>
              <a:t>contratti e gli accordi quadro possono essere modificati senza una nuova procedura d’appalto a norma della presente direttiva nei casi </a:t>
            </a:r>
            <a:r>
              <a:rPr lang="it-IT" sz="1800" i="1" dirty="0" smtClean="0">
                <a:cs typeface="+mn-cs"/>
              </a:rPr>
              <a:t>seguenti:</a:t>
            </a:r>
          </a:p>
          <a:p>
            <a:pPr>
              <a:buFontTx/>
              <a:buChar char="-"/>
              <a:defRPr/>
            </a:pPr>
            <a:r>
              <a:rPr lang="it-IT" sz="1800" i="1" dirty="0" smtClean="0">
                <a:cs typeface="+mn-cs"/>
              </a:rPr>
              <a:t>a</a:t>
            </a:r>
            <a:r>
              <a:rPr lang="it-IT" sz="1800" i="1" dirty="0">
                <a:cs typeface="+mn-cs"/>
              </a:rPr>
              <a:t>) ………….; b) per lavori, servizi o forniture supplementari da parte del contraente originale che si sono resi necessari e non erano inclusi nell’appalto iniziale, ove un cambiamento del contraente: i) risulti impraticabile per motivi economici o tecnici quali il rispetto dei requisiti di intercambiabilità o </a:t>
            </a:r>
            <a:r>
              <a:rPr lang="it-IT" sz="1800" i="1" dirty="0" err="1">
                <a:cs typeface="+mn-cs"/>
              </a:rPr>
              <a:t>interoperatività</a:t>
            </a:r>
            <a:r>
              <a:rPr lang="it-IT" sz="1800" i="1" dirty="0">
                <a:cs typeface="+mn-cs"/>
              </a:rPr>
              <a:t> tra apparecchiature, servizi o impianti esistenti forniti nell’ambito dell’appalto iniziale; e ii) comporti per l’amministrazione aggiudicatrice notevoli disguidi o una consistente duplicazione dei costi; Tuttavia, l’eventuale aumento di prezzo non deve eccedere il 50 % del valore del contratto iniziale. In caso di più modifiche successive, tale limitazione si applica al valore di ciascuna modifica. Tali modifiche successive non sono intese ad aggirare la presente </a:t>
            </a:r>
            <a:r>
              <a:rPr lang="it-IT" sz="1800" i="1" dirty="0" smtClean="0">
                <a:cs typeface="+mn-cs"/>
              </a:rPr>
              <a:t>direttiva</a:t>
            </a:r>
            <a:r>
              <a:rPr lang="it-IT" sz="1800" dirty="0" smtClean="0">
                <a:cs typeface="+mn-cs"/>
              </a:rPr>
              <a:t>”</a:t>
            </a:r>
            <a:endParaRPr lang="it-IT" sz="1800" dirty="0">
              <a:cs typeface="+mn-cs"/>
            </a:endParaRPr>
          </a:p>
        </p:txBody>
      </p:sp>
      <p:sp>
        <p:nvSpPr>
          <p:cNvPr id="3020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306886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lgn="ctr">
              <a:defRPr/>
            </a:pPr>
            <a:endParaRPr lang="it-IT" sz="1800" dirty="0" smtClean="0">
              <a:cs typeface="+mn-cs"/>
            </a:endParaRPr>
          </a:p>
          <a:p>
            <a:pPr algn="ctr">
              <a:defRPr/>
            </a:pPr>
            <a:endParaRPr lang="it-IT" sz="1800" dirty="0">
              <a:cs typeface="+mn-cs"/>
            </a:endParaRPr>
          </a:p>
          <a:p>
            <a:pPr algn="ctr">
              <a:defRPr/>
            </a:pPr>
            <a:endParaRPr lang="it-IT" sz="1800" dirty="0" smtClean="0">
              <a:cs typeface="+mn-cs"/>
            </a:endParaRPr>
          </a:p>
          <a:p>
            <a:pPr algn="ctr">
              <a:defRPr/>
            </a:pPr>
            <a:r>
              <a:rPr lang="it-IT" sz="2800" dirty="0" smtClean="0">
                <a:cs typeface="+mn-cs"/>
              </a:rPr>
              <a:t>La procedura competitiva con negoziazione </a:t>
            </a:r>
          </a:p>
          <a:p>
            <a:pPr marL="0" indent="0" algn="ctr">
              <a:buFont typeface="Times New Roman" charset="0"/>
              <a:buNone/>
              <a:defRPr/>
            </a:pPr>
            <a:r>
              <a:rPr lang="it-IT" sz="2800" dirty="0" smtClean="0">
                <a:cs typeface="+mn-cs"/>
              </a:rPr>
              <a:t>(art. 62 </a:t>
            </a:r>
            <a:r>
              <a:rPr lang="it-IT" sz="2800" dirty="0" err="1" smtClean="0">
                <a:cs typeface="+mn-cs"/>
              </a:rPr>
              <a:t>D.Lgs.</a:t>
            </a:r>
            <a:r>
              <a:rPr lang="it-IT" sz="2800" dirty="0" smtClean="0">
                <a:cs typeface="+mn-cs"/>
              </a:rPr>
              <a:t> 50/2016)</a:t>
            </a:r>
          </a:p>
        </p:txBody>
      </p:sp>
      <p:sp>
        <p:nvSpPr>
          <p:cNvPr id="225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8564493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buFont typeface="Times New Roman" charset="0"/>
              <a:buNone/>
              <a:defRPr/>
            </a:pPr>
            <a:endParaRPr lang="it-IT" sz="1800" dirty="0" smtClean="0">
              <a:cs typeface="+mn-cs"/>
            </a:endParaRPr>
          </a:p>
          <a:p>
            <a:pPr>
              <a:buFont typeface="Wingdings" charset="2"/>
              <a:buChar char="Ø"/>
              <a:defRPr/>
            </a:pPr>
            <a:r>
              <a:rPr lang="it-IT" sz="1800" dirty="0" smtClean="0">
                <a:cs typeface="+mn-cs"/>
              </a:rPr>
              <a:t>Anche se la </a:t>
            </a:r>
            <a:r>
              <a:rPr lang="it-IT" sz="1800" dirty="0">
                <a:cs typeface="+mn-cs"/>
              </a:rPr>
              <a:t>Direttiva </a:t>
            </a:r>
            <a:r>
              <a:rPr lang="it-IT" sz="1800" dirty="0" smtClean="0">
                <a:cs typeface="+mn-cs"/>
              </a:rPr>
              <a:t>26</a:t>
            </a:r>
            <a:r>
              <a:rPr lang="it-IT" sz="1800" dirty="0">
                <a:cs typeface="+mn-cs"/>
              </a:rPr>
              <a:t>/02/2014, n. 2014/24/UE al Considerando n.108 </a:t>
            </a:r>
            <a:r>
              <a:rPr lang="it-IT" sz="1800" dirty="0" smtClean="0">
                <a:cs typeface="+mn-cs"/>
              </a:rPr>
              <a:t>utilizza i termini “supplementari” e “complementari” come sinonimi:</a:t>
            </a:r>
          </a:p>
          <a:p>
            <a:pPr>
              <a:buFontTx/>
              <a:buChar char="-"/>
              <a:defRPr/>
            </a:pPr>
            <a:r>
              <a:rPr lang="it-IT" sz="1800" dirty="0" smtClean="0">
                <a:cs typeface="+mn-cs"/>
              </a:rPr>
              <a:t>“</a:t>
            </a:r>
            <a:r>
              <a:rPr lang="it-IT" sz="1800" i="1" dirty="0" smtClean="0">
                <a:cs typeface="+mn-cs"/>
              </a:rPr>
              <a:t>Le </a:t>
            </a:r>
            <a:r>
              <a:rPr lang="it-IT" sz="1800" i="1" dirty="0">
                <a:cs typeface="+mn-cs"/>
              </a:rPr>
              <a:t>amministrazioni aggiudicatrici possono trovarsi di fronte a situazioni in cui si rendono necessari lavori, forniture o servizi supplementari; in tali casi può essere giustificata una modifica del contratto iniziale senza una nuova procedura di appalto, in particolare quando le consegne complementari siano destinate o al rinnovo parziale oppure all’ampliamento di servizi, forniture o impianti esistenti, qualora il cambiamento di fornitore obblighi l’amministrazione aggiudicatrice ad acquistare materiali, lavori o servizi con caratteristiche tecniche differenti il cui impiego o la cui manutenzione comporterebbero incompatibilità o difficoltà tecniche </a:t>
            </a:r>
            <a:r>
              <a:rPr lang="it-IT" sz="1800" i="1" dirty="0" smtClean="0">
                <a:cs typeface="+mn-cs"/>
              </a:rPr>
              <a:t>sproporzionate</a:t>
            </a:r>
            <a:r>
              <a:rPr lang="it-IT" sz="1800" dirty="0" smtClean="0">
                <a:cs typeface="+mn-cs"/>
              </a:rPr>
              <a:t>”</a:t>
            </a:r>
          </a:p>
          <a:p>
            <a:pPr>
              <a:buFontTx/>
              <a:buChar char="-"/>
              <a:defRPr/>
            </a:pPr>
            <a:endParaRPr lang="it-IT" sz="1800" dirty="0" smtClean="0">
              <a:cs typeface="+mn-cs"/>
            </a:endParaRPr>
          </a:p>
          <a:p>
            <a:pPr>
              <a:buFont typeface="Wingdings" charset="2"/>
              <a:buChar char="Ø"/>
              <a:defRPr/>
            </a:pPr>
            <a:endParaRPr lang="it-IT" dirty="0">
              <a:cs typeface="+mn-cs"/>
            </a:endParaRPr>
          </a:p>
          <a:p>
            <a:pPr>
              <a:buFont typeface="Wingdings" charset="2"/>
              <a:buChar char="Ø"/>
              <a:defRPr/>
            </a:pPr>
            <a:endParaRPr lang="it-IT" dirty="0">
              <a:cs typeface="+mn-cs"/>
            </a:endParaRPr>
          </a:p>
        </p:txBody>
      </p:sp>
      <p:sp>
        <p:nvSpPr>
          <p:cNvPr id="3031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27878367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413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Importante: </a:t>
            </a:r>
          </a:p>
          <a:p>
            <a:pPr>
              <a:buFontTx/>
              <a:buChar char="-"/>
            </a:pPr>
            <a:endParaRPr lang="it-IT" sz="1800">
              <a:latin typeface="Calibri" charset="0"/>
            </a:endParaRPr>
          </a:p>
          <a:p>
            <a:pPr>
              <a:buFontTx/>
              <a:buChar char="-"/>
            </a:pPr>
            <a:r>
              <a:rPr lang="it-IT" sz="1800">
                <a:latin typeface="Calibri" charset="0"/>
              </a:rPr>
              <a:t>Scompare dall’articolo 72 della Direttiva l’inciso “, a seguito di una circostanza imprevista” ,che evidentemente allarga in maniera ampia le possibilità di modifica del contratto per lavori forniture e servizi “supplementari”</a:t>
            </a:r>
          </a:p>
          <a:p>
            <a:pPr>
              <a:buFontTx/>
              <a:buChar char="-"/>
            </a:pPr>
            <a:endParaRPr lang="it-IT" sz="1800">
              <a:latin typeface="Calibri" charset="0"/>
            </a:endParaRPr>
          </a:p>
          <a:p>
            <a:pPr>
              <a:buFont typeface="Wingdings" charset="0"/>
              <a:buChar char="Ø"/>
            </a:pPr>
            <a:endParaRPr lang="it-IT" sz="1800">
              <a:latin typeface="Calibri" charset="0"/>
            </a:endParaRPr>
          </a:p>
        </p:txBody>
      </p:sp>
      <p:sp>
        <p:nvSpPr>
          <p:cNvPr id="3041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08882217"/>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51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La definizione di prestazione “supplementare” sembra diversa da quella di “lavori complementari” contenuta nel precedente codice all’art. 57 comma 5 lett. A)</a:t>
            </a:r>
          </a:p>
          <a:p>
            <a:pPr>
              <a:buFontTx/>
              <a:buChar char="-"/>
            </a:pPr>
            <a:endParaRPr lang="it-IT" sz="1800">
              <a:latin typeface="Calibri" charset="0"/>
            </a:endParaRPr>
          </a:p>
          <a:p>
            <a:pPr>
              <a:buFontTx/>
              <a:buChar char="-"/>
            </a:pPr>
            <a:r>
              <a:rPr lang="it-IT" sz="1800">
                <a:latin typeface="Calibri" charset="0"/>
              </a:rPr>
              <a:t>Su tale definizione, l’AVCP (ora ANAC) precisò che le opere “</a:t>
            </a:r>
            <a:r>
              <a:rPr lang="it-IT" altLang="ja-JP" sz="1800" i="1">
                <a:latin typeface="Calibri" charset="0"/>
              </a:rPr>
              <a:t>che da un punto di vista tecnico-costruttivo rappresentino un</a:t>
            </a:r>
            <a:r>
              <a:rPr lang="it-IT" sz="1800" i="1">
                <a:latin typeface="Calibri" charset="0"/>
              </a:rPr>
              <a:t>’</a:t>
            </a:r>
            <a:r>
              <a:rPr lang="it-IT" altLang="ja-JP" sz="1800" i="1">
                <a:latin typeface="Calibri" charset="0"/>
              </a:rPr>
              <a:t>integrazione dell</a:t>
            </a:r>
            <a:r>
              <a:rPr lang="it-IT" sz="1800" i="1">
                <a:latin typeface="Calibri" charset="0"/>
              </a:rPr>
              <a:t>’</a:t>
            </a:r>
            <a:r>
              <a:rPr lang="it-IT" altLang="ja-JP" sz="1800" i="1">
                <a:latin typeface="Calibri" charset="0"/>
              </a:rPr>
              <a:t>opera principale, saldandosi inscindibilmente con essa, giustificavano l</a:t>
            </a:r>
            <a:r>
              <a:rPr lang="it-IT" sz="1800" i="1">
                <a:latin typeface="Calibri" charset="0"/>
              </a:rPr>
              <a:t>’</a:t>
            </a:r>
            <a:r>
              <a:rPr lang="it-IT" altLang="ja-JP" sz="1800" i="1">
                <a:latin typeface="Calibri" charset="0"/>
              </a:rPr>
              <a:t>affidamento e la relativa responsabilità costruttiva ad un unico esecutore</a:t>
            </a:r>
            <a:r>
              <a:rPr lang="it-IT" sz="1800">
                <a:latin typeface="Calibri" charset="0"/>
              </a:rPr>
              <a:t>”</a:t>
            </a:r>
            <a:r>
              <a:rPr lang="it-IT" altLang="ja-JP" sz="1800">
                <a:latin typeface="Calibri" charset="0"/>
              </a:rPr>
              <a:t> (Deliberazione n. 26 Adunanza del 23 febbraio 2011)  </a:t>
            </a:r>
          </a:p>
          <a:p>
            <a:pPr>
              <a:buFontTx/>
              <a:buChar char="-"/>
            </a:pPr>
            <a:endParaRPr lang="it-IT" sz="1800">
              <a:latin typeface="Calibri" charset="0"/>
            </a:endParaRPr>
          </a:p>
          <a:p>
            <a:pPr>
              <a:buFontTx/>
              <a:buChar char="-"/>
            </a:pPr>
            <a:endParaRPr lang="it-IT" sz="1800">
              <a:latin typeface="Calibri" charset="0"/>
            </a:endParaRPr>
          </a:p>
        </p:txBody>
      </p:sp>
      <p:sp>
        <p:nvSpPr>
          <p:cNvPr id="30515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5112034"/>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61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Secondo l’AVCP (ma anche a parere della giurisprudenza) l’affidamento diretto poteva essere giustificato solo per quegli interventi  aggiuntivi/suppletivi comunque rientranti nel piano dell’opera</a:t>
            </a: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Interventi ben diversi dai lavori “extracontrattuali ” con una loro propria individualità distinta, tale da prefigurare un’opera a sé stante.</a:t>
            </a:r>
          </a:p>
          <a:p>
            <a:endParaRPr lang="it-IT">
              <a:latin typeface="Calibri" charset="0"/>
            </a:endParaRPr>
          </a:p>
        </p:txBody>
      </p:sp>
      <p:sp>
        <p:nvSpPr>
          <p:cNvPr id="30617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9971089"/>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72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 differenza tra la vecchia disciplina delle prestazioni “complementari” e quella nuova delle prestazioni “supplementari” non viene chiarita neanche dall’Anac</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r>
              <a:rPr lang="it-IT" sz="1800">
                <a:latin typeface="Calibri" charset="0"/>
              </a:rPr>
              <a:t>Con Delibera n. 388 del 12 aprile 2017 l’Anac ha analizzato la disciplina dettata dal d.lgs. 50/2016 con riferimento ai lavori e servizi “supplementari”</a:t>
            </a:r>
            <a:r>
              <a:rPr lang="it-IT" altLang="ja-JP" sz="1800">
                <a:latin typeface="Calibri" charset="0"/>
              </a:rPr>
              <a:t>, al fine di stabilire se rispetto a quanto previsto nel d.lgs. 163/2006 siano intervenute delle modifiche </a:t>
            </a:r>
          </a:p>
          <a:p>
            <a:pPr>
              <a:buFont typeface="Wingdings" charset="0"/>
              <a:buChar char="Ø"/>
            </a:pPr>
            <a:endParaRPr lang="it-IT">
              <a:latin typeface="Calibri" charset="0"/>
            </a:endParaRPr>
          </a:p>
        </p:txBody>
      </p:sp>
      <p:sp>
        <p:nvSpPr>
          <p:cNvPr id="30720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739130510"/>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822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Con la predetta Deliberazione l’ANAC  afferma che</a:t>
            </a:r>
          </a:p>
          <a:p>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L’art. 63 del d.lgs. 50/2016 dedicato alle procedure negoziate senza previa pubblicazione di un bando di gara non prevede più la possibilità di ricorrere a tale modalità di affidamento per i lavori e i servizi “complementari”</a:t>
            </a:r>
            <a:r>
              <a:rPr lang="it-IT" altLang="ja-JP" sz="1800">
                <a:latin typeface="Calibri" charset="0"/>
              </a:rPr>
              <a:t>;</a:t>
            </a:r>
          </a:p>
          <a:p>
            <a:pPr>
              <a:buFontTx/>
              <a:buChar char="-"/>
            </a:pPr>
            <a:endParaRPr lang="it-IT" sz="1800">
              <a:latin typeface="Calibri" charset="0"/>
            </a:endParaRPr>
          </a:p>
          <a:p>
            <a:pPr>
              <a:buFontTx/>
              <a:buChar char="-"/>
            </a:pPr>
            <a:r>
              <a:rPr lang="it-IT" sz="1800">
                <a:latin typeface="Calibri" charset="0"/>
              </a:rPr>
              <a:t>Il d.lgs. 50/2016 prevede invece all’art. 106 comma 1 lett.b) una delle fattispecie che legittimano la modifica del contratto per tali fattispecie</a:t>
            </a:r>
          </a:p>
          <a:p>
            <a:endParaRPr lang="it-IT">
              <a:latin typeface="Calibri" charset="0"/>
            </a:endParaRPr>
          </a:p>
          <a:p>
            <a:endParaRPr lang="it-IT">
              <a:latin typeface="Calibri" charset="0"/>
            </a:endParaRPr>
          </a:p>
        </p:txBody>
      </p:sp>
      <p:sp>
        <p:nvSpPr>
          <p:cNvPr id="3082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454037118"/>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925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Nell’assetto normativo attualmente in vigore, la fattispecie dei c.d. lavori/servizi complementari, a suo tempo prevista nel d.lgs. 163/2006 rappresenta uno dei casi in cui la SA può procedere a modifiche del contratto in corso di esecuzione </a:t>
            </a:r>
          </a:p>
          <a:p>
            <a:pPr>
              <a:buFontTx/>
              <a:buChar char="-"/>
            </a:pPr>
            <a:endParaRPr lang="it-IT" sz="1800">
              <a:latin typeface="Calibri" charset="0"/>
            </a:endParaRPr>
          </a:p>
          <a:p>
            <a:pPr>
              <a:buFontTx/>
              <a:buChar char="-"/>
            </a:pPr>
            <a:r>
              <a:rPr lang="it-IT" sz="1800">
                <a:latin typeface="Calibri" charset="0"/>
              </a:rPr>
              <a:t>Sia per gli appalti, sia per le concessioni, la fattispecie dei c.d. lavori/servizi complementari, è ricompresa nei lavori/servizi “supplementari” dell’art. 106 e dell’art. 175 .</a:t>
            </a:r>
          </a:p>
          <a:p>
            <a:pPr>
              <a:buFontTx/>
              <a:buChar char="-"/>
            </a:pPr>
            <a:endParaRPr lang="it-IT" sz="1800">
              <a:latin typeface="Calibri" charset="0"/>
            </a:endParaRPr>
          </a:p>
          <a:p>
            <a:pPr>
              <a:buFontTx/>
              <a:buChar char="-"/>
            </a:pPr>
            <a:r>
              <a:rPr lang="it-IT" sz="1800">
                <a:latin typeface="Calibri" charset="0"/>
              </a:rPr>
              <a:t>I lavori/servizi “supplementari” possono essere affidati al contraente originario senza fare riferimento, come nel previgente art. 57, co. 5, lett. a), a “circostanze impreviste” (che costituiscono autonoma causa di ricorso alle varianti).</a:t>
            </a:r>
            <a:endParaRPr lang="it-IT">
              <a:latin typeface="Calibri" charset="0"/>
            </a:endParaRPr>
          </a:p>
        </p:txBody>
      </p:sp>
      <p:sp>
        <p:nvSpPr>
          <p:cNvPr id="3092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487116508"/>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endParaRPr lang="it-IT" sz="1800" dirty="0" smtClean="0">
              <a:cs typeface="+mn-cs"/>
            </a:endParaRPr>
          </a:p>
          <a:p>
            <a:pPr>
              <a:buFontTx/>
              <a:buChar char="-"/>
              <a:defRPr/>
            </a:pPr>
            <a:r>
              <a:rPr lang="it-IT" sz="1800" dirty="0" smtClean="0">
                <a:cs typeface="+mn-cs"/>
              </a:rPr>
              <a:t>I lavori/servizi supplementari non devono apportare una modifica sostanziale al contratto (la modifica è sostanziale qualora </a:t>
            </a:r>
            <a:r>
              <a:rPr lang="it-IT" sz="1800" dirty="0">
                <a:cs typeface="+mn-cs"/>
              </a:rPr>
              <a:t> introduca condizioni che, se fossero state previste nella procedura di  aggiudicazione originaria, avrebbero consentito l’ammissione di offerenti  diversi rispetto a quelli originariamente ammessi o avrebbero consentito di accettare  un’offerta diversa rispetto a quella originariamente </a:t>
            </a:r>
            <a:r>
              <a:rPr lang="it-IT" sz="1800" dirty="0" smtClean="0">
                <a:cs typeface="+mn-cs"/>
              </a:rPr>
              <a:t>accettata</a:t>
            </a:r>
            <a:endParaRPr lang="it-IT" sz="1800" dirty="0">
              <a:cs typeface="+mn-cs"/>
            </a:endParaRPr>
          </a:p>
          <a:p>
            <a:pPr marL="0" indent="0">
              <a:buFont typeface="Times New Roman" charset="0"/>
              <a:buNone/>
              <a:defRPr/>
            </a:pPr>
            <a:endParaRPr lang="it-IT" sz="1800" dirty="0" smtClean="0">
              <a:cs typeface="+mn-cs"/>
            </a:endParaRPr>
          </a:p>
        </p:txBody>
      </p:sp>
      <p:sp>
        <p:nvSpPr>
          <p:cNvPr id="3102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72744427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In altre parole secondo </a:t>
            </a:r>
            <a:r>
              <a:rPr lang="it-IT" sz="1800" dirty="0" err="1" smtClean="0">
                <a:cs typeface="+mn-cs"/>
              </a:rPr>
              <a:t>l’Anac</a:t>
            </a:r>
            <a:r>
              <a:rPr lang="it-IT" sz="1800" dirty="0" smtClean="0">
                <a:cs typeface="+mn-cs"/>
              </a:rPr>
              <a:t> l’amministrazione per poter affidare direttamente ai sensi dell’art. 106 comma 1 </a:t>
            </a:r>
            <a:r>
              <a:rPr lang="it-IT" sz="1800" dirty="0" err="1" smtClean="0">
                <a:cs typeface="+mn-cs"/>
              </a:rPr>
              <a:t>lett</a:t>
            </a:r>
            <a:r>
              <a:rPr lang="it-IT" sz="1800" dirty="0" smtClean="0">
                <a:cs typeface="+mn-cs"/>
              </a:rPr>
              <a:t>. B dovrebbe seguire la seguente procedura</a:t>
            </a:r>
            <a:endParaRPr lang="it-IT" sz="1800" dirty="0">
              <a:cs typeface="+mn-cs"/>
            </a:endParaRPr>
          </a:p>
          <a:p>
            <a:pPr marL="0" indent="0">
              <a:buFont typeface="Times New Roman" charset="0"/>
              <a:buNone/>
              <a:defRPr/>
            </a:pPr>
            <a:endParaRPr lang="it-IT" sz="1800" dirty="0" smtClean="0">
              <a:cs typeface="+mn-cs"/>
            </a:endParaRPr>
          </a:p>
          <a:p>
            <a:pPr>
              <a:buFontTx/>
              <a:buChar char="-"/>
              <a:defRPr/>
            </a:pPr>
            <a:r>
              <a:rPr lang="it-IT" sz="1800" dirty="0" smtClean="0">
                <a:cs typeface="+mn-cs"/>
              </a:rPr>
              <a:t>la </a:t>
            </a:r>
            <a:r>
              <a:rPr lang="it-IT" sz="1800" dirty="0">
                <a:cs typeface="+mn-cs"/>
              </a:rPr>
              <a:t>SA è tenuta a valutare in concreto le  reali esigenze sottese al ricorso all’istituto di cui all’art. </a:t>
            </a:r>
            <a:r>
              <a:rPr lang="it-IT" sz="1800" dirty="0" smtClean="0">
                <a:cs typeface="+mn-cs"/>
              </a:rPr>
              <a:t>106 comma 1 </a:t>
            </a:r>
            <a:r>
              <a:rPr lang="it-IT" sz="1800" dirty="0" err="1" smtClean="0">
                <a:cs typeface="+mn-cs"/>
              </a:rPr>
              <a:t>lett</a:t>
            </a:r>
            <a:r>
              <a:rPr lang="it-IT" sz="1800" dirty="0" smtClean="0">
                <a:cs typeface="+mn-cs"/>
              </a:rPr>
              <a:t>. b </a:t>
            </a:r>
            <a:r>
              <a:rPr lang="it-IT" sz="1800" dirty="0">
                <a:cs typeface="+mn-cs"/>
              </a:rPr>
              <a:t>del Codice,  ivi inclusa la “necessità” degli interventi e la sussistenza delle insuperabili  interferenze derivanti da </a:t>
            </a:r>
            <a:r>
              <a:rPr lang="it-IT" sz="1800" dirty="0" err="1">
                <a:cs typeface="+mn-cs"/>
              </a:rPr>
              <a:t>interconnesioni</a:t>
            </a:r>
            <a:r>
              <a:rPr lang="it-IT" sz="1800" dirty="0">
                <a:cs typeface="+mn-cs"/>
              </a:rPr>
              <a:t> tecniche degli interventi, tali da  non consentire l’affidamento degli stessi mediante appalti separati;</a:t>
            </a:r>
          </a:p>
          <a:p>
            <a:pPr>
              <a:buFontTx/>
              <a:buChar char="-"/>
              <a:defRPr/>
            </a:pPr>
            <a:endParaRPr lang="it-IT" sz="1800" dirty="0" smtClean="0">
              <a:cs typeface="+mn-cs"/>
            </a:endParaRPr>
          </a:p>
          <a:p>
            <a:pPr>
              <a:buFontTx/>
              <a:buChar char="-"/>
              <a:defRPr/>
            </a:pPr>
            <a:r>
              <a:rPr lang="it-IT" sz="1800" dirty="0" smtClean="0">
                <a:cs typeface="+mn-cs"/>
              </a:rPr>
              <a:t>la </a:t>
            </a:r>
            <a:r>
              <a:rPr lang="it-IT" sz="1800" dirty="0">
                <a:cs typeface="+mn-cs"/>
              </a:rPr>
              <a:t>SA è chiamata ad accertare  l’impraticabilità del cambiamento del concessionario per motivi  economici o tecnici “quali il rispetto dei requisiti di intercambiabilità o  </a:t>
            </a:r>
            <a:r>
              <a:rPr lang="it-IT" sz="1800" dirty="0" err="1">
                <a:cs typeface="+mn-cs"/>
              </a:rPr>
              <a:t>interoperatività</a:t>
            </a:r>
            <a:r>
              <a:rPr lang="it-IT" sz="1800" dirty="0">
                <a:cs typeface="+mn-cs"/>
              </a:rPr>
              <a:t> tra apparecchiature, servizi o impianti esistenti forniti  nell’ambito della concessione iniziale”; </a:t>
            </a:r>
          </a:p>
          <a:p>
            <a:pPr marL="0" indent="0">
              <a:buFont typeface="Times New Roman" charset="0"/>
              <a:buNone/>
              <a:defRPr/>
            </a:pPr>
            <a:r>
              <a:rPr lang="it-IT" sz="1800" dirty="0">
                <a:cs typeface="+mn-cs"/>
              </a:rPr>
              <a:t>   </a:t>
            </a:r>
          </a:p>
        </p:txBody>
      </p:sp>
      <p:sp>
        <p:nvSpPr>
          <p:cNvPr id="3112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301675804"/>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r>
              <a:rPr lang="it-IT" sz="1800" dirty="0" smtClean="0">
                <a:cs typeface="+mn-cs"/>
              </a:rPr>
              <a:t>la </a:t>
            </a:r>
            <a:r>
              <a:rPr lang="it-IT" sz="1800" dirty="0">
                <a:cs typeface="+mn-cs"/>
              </a:rPr>
              <a:t>SA è  chiamata altresì a valutare se tale cambiamento comporti per la stessa un  notevole ritardo o un significativo aggravio dei </a:t>
            </a:r>
            <a:r>
              <a:rPr lang="it-IT" sz="1800" dirty="0" smtClean="0">
                <a:cs typeface="+mn-cs"/>
              </a:rPr>
              <a:t>costi</a:t>
            </a: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La SA deve </a:t>
            </a:r>
            <a:r>
              <a:rPr lang="it-IT" sz="1800" dirty="0">
                <a:cs typeface="+mn-cs"/>
              </a:rPr>
              <a:t>accertare,  mediante adeguata motivazione, se la modifica del rapporto </a:t>
            </a:r>
            <a:r>
              <a:rPr lang="it-IT" sz="1800" dirty="0" smtClean="0">
                <a:cs typeface="+mn-cs"/>
              </a:rPr>
              <a:t>contrattuale </a:t>
            </a:r>
            <a:r>
              <a:rPr lang="it-IT" sz="1800" dirty="0">
                <a:cs typeface="+mn-cs"/>
              </a:rPr>
              <a:t>si  configuri come “sostanziale”, ossia se alteri considerevolmente gli elementi  essenziali del contratto con riferimento ai seguenti </a:t>
            </a:r>
            <a:r>
              <a:rPr lang="it-IT" sz="1800" dirty="0" smtClean="0">
                <a:cs typeface="+mn-cs"/>
              </a:rPr>
              <a:t>aspetti:</a:t>
            </a:r>
          </a:p>
          <a:p>
            <a:pPr>
              <a:buFontTx/>
              <a:buChar char="-"/>
              <a:defRPr/>
            </a:pPr>
            <a:endParaRPr lang="it-IT" sz="1800" dirty="0" smtClean="0">
              <a:cs typeface="+mn-cs"/>
            </a:endParaRPr>
          </a:p>
          <a:p>
            <a:pPr>
              <a:buFontTx/>
              <a:buChar char="-"/>
              <a:defRPr/>
            </a:pPr>
            <a:r>
              <a:rPr lang="it-IT" sz="1800" dirty="0" smtClean="0">
                <a:cs typeface="+mn-cs"/>
              </a:rPr>
              <a:t>a</a:t>
            </a:r>
            <a:r>
              <a:rPr lang="it-IT" sz="1800" dirty="0">
                <a:cs typeface="+mn-cs"/>
              </a:rPr>
              <a:t>. se la modifica  introduce condizioni che, ove originariamente previste, avrebbero consentito l’ammissione  di candidati diversi da quelli inizialmente selezionati o l’accettazione di un’offerta  diversa da quella accettata, oppure avrebbero consentito una maggiore  partecipazione alla procedura di aggiudicazione; </a:t>
            </a:r>
          </a:p>
          <a:p>
            <a:pPr marL="0" indent="0">
              <a:buFont typeface="Times New Roman" charset="0"/>
              <a:buNone/>
              <a:defRPr/>
            </a:pPr>
            <a:endParaRPr lang="it-IT" sz="1800" dirty="0">
              <a:cs typeface="+mn-cs"/>
            </a:endParaRPr>
          </a:p>
        </p:txBody>
      </p:sp>
      <p:sp>
        <p:nvSpPr>
          <p:cNvPr id="3123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3059013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35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Arial" charset="0"/>
                <a:cs typeface="Arial" charset="0"/>
              </a:rPr>
              <a:t>Direttiva 2014/24/UE (“Nuova direttiva”) Considerando 42: </a:t>
            </a:r>
            <a:endParaRPr lang="it-IT" sz="1800" dirty="0" smtClean="0">
              <a:latin typeface="Arial" charset="0"/>
              <a:cs typeface="Arial" charset="0"/>
            </a:endParaRPr>
          </a:p>
          <a:p>
            <a:pPr>
              <a:buFont typeface="Wingdings" charset="0"/>
              <a:buChar char="Ø"/>
            </a:pPr>
            <a:endParaRPr lang="it-IT" sz="1800" dirty="0">
              <a:latin typeface="Arial" charset="0"/>
              <a:cs typeface="Arial" charset="0"/>
            </a:endParaRPr>
          </a:p>
          <a:p>
            <a:pPr>
              <a:buFontTx/>
              <a:buChar char="-"/>
            </a:pPr>
            <a:r>
              <a:rPr lang="it-IT" sz="1800" dirty="0" smtClean="0">
                <a:latin typeface="Arial" charset="0"/>
                <a:cs typeface="Arial" charset="0"/>
              </a:rPr>
              <a:t> </a:t>
            </a:r>
          </a:p>
          <a:p>
            <a:pPr>
              <a:buFontTx/>
              <a:buChar char="-"/>
            </a:pPr>
            <a:r>
              <a:rPr lang="it-IT" sz="1800" dirty="0" smtClean="0">
                <a:latin typeface="Arial" charset="0"/>
                <a:cs typeface="Arial" charset="0"/>
              </a:rPr>
              <a:t>È </a:t>
            </a:r>
            <a:r>
              <a:rPr lang="it-IT" sz="1800" dirty="0">
                <a:latin typeface="Arial" charset="0"/>
                <a:cs typeface="Arial" charset="0"/>
              </a:rPr>
              <a:t>opportuno che gli Stati membri abbiano la </a:t>
            </a:r>
            <a:r>
              <a:rPr lang="it-IT" sz="1800" dirty="0" err="1">
                <a:latin typeface="Arial" charset="0"/>
                <a:cs typeface="Arial" charset="0"/>
              </a:rPr>
              <a:t>facolta</a:t>
            </a:r>
            <a:r>
              <a:rPr lang="it-IT" sz="1800" dirty="0">
                <a:latin typeface="Arial" charset="0"/>
                <a:cs typeface="Arial" charset="0"/>
              </a:rPr>
              <a:t>̀ di ricorrere ad una procedura competitiva con negoziazione o al dialogo competitivo in varie situazioni qualora non risulti che procedure aperte o ristrette, senza negoziazione, possano portare a risultati soddisfacenti </a:t>
            </a:r>
            <a:endParaRPr lang="it-IT" sz="1800" dirty="0" smtClean="0">
              <a:latin typeface="Arial" charset="0"/>
              <a:cs typeface="Arial" charset="0"/>
            </a:endParaRPr>
          </a:p>
          <a:p>
            <a:pPr>
              <a:buFontTx/>
              <a:buChar char="-"/>
            </a:pPr>
            <a:endParaRPr lang="it-IT" sz="1800" dirty="0" smtClean="0">
              <a:latin typeface="Arial" charset="0"/>
              <a:cs typeface="Arial" charset="0"/>
            </a:endParaRPr>
          </a:p>
          <a:p>
            <a:pPr>
              <a:buFontTx/>
              <a:buChar char="-"/>
            </a:pPr>
            <a:r>
              <a:rPr lang="it-IT" sz="1800" dirty="0" smtClean="0">
                <a:latin typeface="Arial" charset="0"/>
                <a:cs typeface="Arial" charset="0"/>
              </a:rPr>
              <a:t>Ad </a:t>
            </a:r>
            <a:r>
              <a:rPr lang="it-IT" sz="1800" dirty="0">
                <a:latin typeface="Arial" charset="0"/>
                <a:cs typeface="Arial" charset="0"/>
              </a:rPr>
              <a:t>esempio: progetti innovativi, importanti infrastrutture di trasporto integrato, grandi reti informatiche, finanziamenti complessi e strutturati </a:t>
            </a:r>
          </a:p>
          <a:p>
            <a:endParaRPr lang="it-IT" dirty="0">
              <a:latin typeface="Calibri" charset="0"/>
            </a:endParaRPr>
          </a:p>
        </p:txBody>
      </p:sp>
    </p:spTree>
    <p:extLst>
      <p:ext uri="{BB962C8B-B14F-4D97-AF65-F5344CB8AC3E}">
        <p14:creationId xmlns:p14="http://schemas.microsoft.com/office/powerpoint/2010/main" val="3302021988"/>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33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b. se la modifica  altera l’equilibrio economico dell’appalto a favore dell’appaltatore in  modo non previsto dalla concessione iniziale; </a:t>
            </a:r>
          </a:p>
          <a:p>
            <a:pPr>
              <a:buFontTx/>
              <a:buChar char="-"/>
            </a:pPr>
            <a:endParaRPr lang="it-IT" sz="1800">
              <a:latin typeface="Calibri" charset="0"/>
            </a:endParaRPr>
          </a:p>
          <a:p>
            <a:pPr>
              <a:buFontTx/>
              <a:buChar char="-"/>
            </a:pPr>
            <a:r>
              <a:rPr lang="it-IT" sz="1800">
                <a:latin typeface="Calibri" charset="0"/>
              </a:rPr>
              <a:t>c. se la modifica  estende notevolmente l’ambito di applicazione dell’appalto; </a:t>
            </a:r>
          </a:p>
          <a:p>
            <a:pPr>
              <a:buFontTx/>
              <a:buChar char="-"/>
            </a:pPr>
            <a:endParaRPr lang="it-IT" sz="1800">
              <a:latin typeface="Calibri" charset="0"/>
            </a:endParaRPr>
          </a:p>
          <a:p>
            <a:pPr>
              <a:buFontTx/>
              <a:buChar char="-"/>
            </a:pPr>
            <a:r>
              <a:rPr lang="it-IT" sz="1800">
                <a:latin typeface="Calibri" charset="0"/>
              </a:rPr>
              <a:t>d. se un nuovo appaltatore sostituisce quello cui la stazione appaltante aveva inizialmente  aggiudicato l’appalto in casi diversi da quelli previsti al comma 1,  lettera d). </a:t>
            </a:r>
          </a:p>
        </p:txBody>
      </p:sp>
      <p:sp>
        <p:nvSpPr>
          <p:cNvPr id="3133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37453931"/>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just">
              <a:lnSpc>
                <a:spcPct val="90000"/>
              </a:lnSpc>
            </a:pPr>
            <a:endParaRPr lang="it-IT" dirty="0" smtClean="0">
              <a:latin typeface="Arial" charset="0"/>
            </a:endParaRPr>
          </a:p>
          <a:p>
            <a:pPr algn="just">
              <a:lnSpc>
                <a:spcPct val="90000"/>
              </a:lnSpc>
            </a:pPr>
            <a:endParaRPr lang="it-IT" dirty="0">
              <a:latin typeface="Arial" charset="0"/>
            </a:endParaRPr>
          </a:p>
          <a:p>
            <a:pPr algn="just">
              <a:lnSpc>
                <a:spcPct val="90000"/>
              </a:lnSpc>
            </a:pPr>
            <a:r>
              <a:rPr lang="it-IT" dirty="0" smtClean="0">
                <a:latin typeface="Arial" charset="0"/>
              </a:rPr>
              <a:t>Le Consultazioni </a:t>
            </a:r>
            <a:r>
              <a:rPr lang="it-IT" dirty="0">
                <a:latin typeface="Arial" charset="0"/>
              </a:rPr>
              <a:t>preliminari di mercato</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1650261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normAutofit/>
          </a:bodyPr>
          <a:lstStyle/>
          <a:p>
            <a:pPr marL="0" indent="0">
              <a:lnSpc>
                <a:spcPct val="90000"/>
              </a:lnSpc>
              <a:buNone/>
            </a:pPr>
            <a:endParaRPr lang="it-IT" sz="1800" dirty="0">
              <a:latin typeface="Arial" charset="0"/>
            </a:endParaRPr>
          </a:p>
          <a:p>
            <a:pPr>
              <a:lnSpc>
                <a:spcPct val="90000"/>
              </a:lnSpc>
              <a:buFont typeface="Wingdings" charset="0"/>
              <a:buChar char="Ø"/>
            </a:pPr>
            <a:r>
              <a:rPr lang="it-IT" sz="1800" dirty="0">
                <a:latin typeface="Arial" charset="0"/>
              </a:rPr>
              <a:t>Ai sensi dell’art. 40 della Direttiva:</a:t>
            </a:r>
          </a:p>
          <a:p>
            <a:pPr>
              <a:lnSpc>
                <a:spcPct val="90000"/>
              </a:lnSpc>
              <a:buFontTx/>
              <a:buChar char="-"/>
            </a:pPr>
            <a:endParaRPr lang="it-IT" sz="1800" dirty="0">
              <a:latin typeface="Arial" charset="0"/>
            </a:endParaRPr>
          </a:p>
          <a:p>
            <a:pPr>
              <a:lnSpc>
                <a:spcPct val="90000"/>
              </a:lnSpc>
              <a:buFontTx/>
              <a:buChar char="-"/>
            </a:pPr>
            <a:r>
              <a:rPr lang="it-IT" sz="1800" dirty="0">
                <a:latin typeface="Arial" charset="0"/>
              </a:rPr>
              <a:t>«</a:t>
            </a:r>
            <a:r>
              <a:rPr lang="it-IT" sz="1800" i="1" dirty="0">
                <a:latin typeface="Arial" charset="0"/>
              </a:rPr>
              <a:t>Prima dell’avvio di una procedura di appalto, le amministrazioni aggiudicatrici possono svolgere consultazioni di mercato ai fini della preparazione dell’appalto e per informare gli operatori economici degli appalti da essi programmati e dei requisiti relativi a questi ultimi</a:t>
            </a:r>
          </a:p>
          <a:p>
            <a:pPr>
              <a:lnSpc>
                <a:spcPct val="90000"/>
              </a:lnSpc>
              <a:buFontTx/>
              <a:buChar char="-"/>
            </a:pPr>
            <a:endParaRPr lang="it-IT" sz="1800" i="1" dirty="0">
              <a:latin typeface="Arial" charset="0"/>
            </a:endParaRPr>
          </a:p>
          <a:p>
            <a:pPr>
              <a:lnSpc>
                <a:spcPct val="90000"/>
              </a:lnSpc>
              <a:buFontTx/>
              <a:buChar char="-"/>
            </a:pPr>
            <a:r>
              <a:rPr lang="it-IT" sz="1800" i="1" dirty="0">
                <a:latin typeface="Arial" charset="0"/>
              </a:rPr>
              <a:t>A tal fine, le amministrazioni aggiudicatrici possono ad esempio sollecitare o accettare consulenze da parte di esperti o autorità indipendenti o di partecipanti al mercato. Tali consulenze possono essere utilizzate nella pianificazione e nello svolgimento della procedura di appalto, a condizione che non abbiano l’effetto di falsare la concorrenza e non comportino una violazione dei principi di non discriminazione e di trasparenza»</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292087541"/>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Consultazioni preliminari di mercato (art. 66)</a:t>
            </a:r>
          </a:p>
          <a:p>
            <a:pPr>
              <a:buFont typeface="Wingdings" charset="2"/>
              <a:buChar char="Ø"/>
            </a:pPr>
            <a:endParaRPr lang="it-IT" sz="1800" dirty="0"/>
          </a:p>
          <a:p>
            <a:pPr>
              <a:buFont typeface="Wingdings" charset="2"/>
              <a:buChar char="Ø"/>
            </a:pPr>
            <a:r>
              <a:rPr lang="it-IT" sz="1800" dirty="0"/>
              <a:t>Prima dell'avvio di una procedura di appalto, le amministrazioni aggiudicatrici possono svolgere consultazioni di mercato </a:t>
            </a:r>
          </a:p>
          <a:p>
            <a:pPr>
              <a:buFontTx/>
              <a:buChar char="-"/>
            </a:pPr>
            <a:endParaRPr lang="it-IT" sz="1800" dirty="0"/>
          </a:p>
          <a:p>
            <a:pPr>
              <a:buFontTx/>
              <a:buChar char="-"/>
            </a:pPr>
            <a:r>
              <a:rPr lang="it-IT" sz="1800" dirty="0"/>
              <a:t>per la preparazione dell'appalto </a:t>
            </a:r>
          </a:p>
          <a:p>
            <a:pPr>
              <a:buFontTx/>
              <a:buChar char="-"/>
            </a:pPr>
            <a:endParaRPr lang="it-IT" sz="1800" dirty="0"/>
          </a:p>
          <a:p>
            <a:pPr>
              <a:buFontTx/>
              <a:buChar char="-"/>
            </a:pPr>
            <a:r>
              <a:rPr lang="it-IT" sz="1800" dirty="0"/>
              <a:t>e per lo svolgimento della relativa procedura </a:t>
            </a:r>
          </a:p>
          <a:p>
            <a:pPr>
              <a:buFontTx/>
              <a:buChar char="-"/>
            </a:pPr>
            <a:endParaRPr lang="it-IT" sz="1800" dirty="0"/>
          </a:p>
          <a:p>
            <a:pPr>
              <a:buFontTx/>
              <a:buChar char="-"/>
            </a:pPr>
            <a:r>
              <a:rPr lang="it-IT" sz="1800" dirty="0"/>
              <a:t>e per informare gli operatori economici degli appalti da essi programmati e dei requisiti relativi a questi ultimi. </a:t>
            </a:r>
          </a:p>
          <a:p>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898693897"/>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A questo fine le amministrazioni aggiudicatrici possono acquisire consulenze, relazioni o altra documentazione tecnica</a:t>
            </a:r>
          </a:p>
          <a:p>
            <a:pPr>
              <a:buFont typeface="Wingdings" charset="2"/>
              <a:buChar char="Ø"/>
            </a:pPr>
            <a:endParaRPr lang="it-IT" sz="1800" dirty="0"/>
          </a:p>
          <a:p>
            <a:pPr>
              <a:buFontTx/>
              <a:buChar char="-"/>
            </a:pPr>
            <a:r>
              <a:rPr lang="it-IT" sz="1800" dirty="0"/>
              <a:t>da parte di esperti o di partecipanti al mercato (nel rispetto delle disposizioni stabilite nel presente codice)</a:t>
            </a:r>
          </a:p>
          <a:p>
            <a:pPr>
              <a:buFontTx/>
              <a:buChar char="-"/>
            </a:pPr>
            <a:endParaRPr lang="it-IT" sz="1800" dirty="0"/>
          </a:p>
          <a:p>
            <a:pPr>
              <a:buFontTx/>
              <a:buChar char="-"/>
            </a:pPr>
            <a:r>
              <a:rPr lang="it-IT" sz="1800" dirty="0"/>
              <a:t>oppure da parte di </a:t>
            </a:r>
            <a:r>
              <a:rPr lang="it-IT" sz="1800" dirty="0" err="1"/>
              <a:t>autorita</a:t>
            </a:r>
            <a:r>
              <a:rPr lang="it-IT" sz="1800" dirty="0"/>
              <a:t>̀ indipendenti. </a:t>
            </a:r>
          </a:p>
          <a:p>
            <a:pPr>
              <a:buFontTx/>
              <a:buChar char="-"/>
            </a:pPr>
            <a:endParaRPr lang="it-IT" sz="1800" dirty="0"/>
          </a:p>
          <a:p>
            <a:pPr>
              <a:buFontTx/>
              <a:buChar char="-"/>
            </a:pPr>
            <a:r>
              <a:rPr lang="it-IT" sz="1800" dirty="0"/>
              <a:t>“</a:t>
            </a:r>
            <a:r>
              <a:rPr lang="it-IT" sz="1800" i="1" dirty="0"/>
              <a:t>Tale documentazione </a:t>
            </a:r>
            <a:r>
              <a:rPr lang="it-IT" sz="1800" i="1" dirty="0" err="1"/>
              <a:t>puo</a:t>
            </a:r>
            <a:r>
              <a:rPr lang="it-IT" sz="1800" i="1" dirty="0"/>
              <a:t>̀ essere utilizzata nella pianificazione e nello svolgimento della procedura di appalto, a condizione che non abbia l'effetto di falsare la concorrenza e non comporti una violazione dei principi di non discriminazione e di trasparenza</a:t>
            </a:r>
            <a:r>
              <a:rPr lang="it-IT" sz="1800" dirty="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707946985"/>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 </a:t>
            </a:r>
            <a:r>
              <a:rPr lang="it-IT" sz="1800" dirty="0"/>
              <a:t>consultazione preliminare di </a:t>
            </a:r>
            <a:r>
              <a:rPr lang="it-IT" sz="1800" dirty="0" smtClean="0"/>
              <a:t>mercato  </a:t>
            </a:r>
            <a:r>
              <a:rPr lang="it-IT" sz="1800" dirty="0"/>
              <a:t>non costituisce una procedura di aggiudicazione di un </a:t>
            </a:r>
            <a:r>
              <a:rPr lang="it-IT" sz="1800" dirty="0" smtClean="0"/>
              <a:t>contratto</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r>
              <a:rPr lang="it-IT" sz="1800" dirty="0" smtClean="0"/>
              <a:t>Essa consiste in </a:t>
            </a:r>
            <a:r>
              <a:rPr lang="it-IT" sz="1800" dirty="0"/>
              <a:t>un momento di scambio di informazioni, una </a:t>
            </a:r>
            <a:r>
              <a:rPr lang="it-IT" sz="1800" dirty="0" smtClean="0"/>
              <a:t>consulenza sollecitata </a:t>
            </a:r>
            <a:r>
              <a:rPr lang="it-IT" sz="1800" dirty="0"/>
              <a:t>dalle stazioni appaltanti, o proposta da un operatore economico, un esperto o una autorità indipendente, che non vincola in alcun modo l’amministrazione procedente all’eventuale procedura </a:t>
            </a:r>
            <a:r>
              <a:rPr lang="it-IT" sz="1800" dirty="0" smtClean="0"/>
              <a:t>successiva</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748580745"/>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L’art. 66 del Codice non specifica</a:t>
            </a:r>
            <a:r>
              <a:rPr lang="it-IT" sz="1800" dirty="0"/>
              <a:t> </a:t>
            </a:r>
            <a:r>
              <a:rPr lang="it-IT" sz="1800" dirty="0" smtClean="0"/>
              <a:t>in </a:t>
            </a:r>
            <a:r>
              <a:rPr lang="it-IT" sz="1800" dirty="0"/>
              <a:t>che modo la consultazione debba avvenire, lasciando all’autonoma regolamentazione dell’ente procedente la scelta del modus </a:t>
            </a:r>
            <a:r>
              <a:rPr lang="it-IT" sz="1800" dirty="0" smtClean="0"/>
              <a:t>operandi</a:t>
            </a:r>
            <a:endParaRPr lang="it-IT" sz="1800" dirty="0"/>
          </a:p>
          <a:p>
            <a:pPr>
              <a:buFont typeface="Wingdings" charset="2"/>
              <a:buChar char="Ø"/>
            </a:pPr>
            <a:endParaRPr lang="it-IT" sz="1800" dirty="0" smtClean="0"/>
          </a:p>
          <a:p>
            <a:pPr>
              <a:buFont typeface="Wingdings" charset="2"/>
              <a:buChar char="Ø"/>
            </a:pPr>
            <a:r>
              <a:rPr lang="it-IT" sz="1800" dirty="0" smtClean="0"/>
              <a:t>Elementi fondamentali di qualsiasi consultazione:</a:t>
            </a:r>
          </a:p>
          <a:p>
            <a:pPr>
              <a:buFontTx/>
              <a:buChar char="-"/>
            </a:pPr>
            <a:endParaRPr lang="it-IT" sz="1800" dirty="0" smtClean="0"/>
          </a:p>
          <a:p>
            <a:pPr>
              <a:buFontTx/>
              <a:buChar char="-"/>
            </a:pPr>
            <a:r>
              <a:rPr lang="it-IT" sz="1800" dirty="0" smtClean="0"/>
              <a:t>divieto di </a:t>
            </a:r>
            <a:r>
              <a:rPr lang="it-IT" sz="1800" dirty="0"/>
              <a:t>falsare la </a:t>
            </a:r>
            <a:r>
              <a:rPr lang="it-IT" sz="1800" dirty="0" smtClean="0"/>
              <a:t>concorrenza</a:t>
            </a:r>
          </a:p>
          <a:p>
            <a:pPr>
              <a:buFontTx/>
              <a:buChar char="-"/>
            </a:pPr>
            <a:endParaRPr lang="it-IT" sz="1800" dirty="0" smtClean="0"/>
          </a:p>
          <a:p>
            <a:pPr>
              <a:buFontTx/>
              <a:buChar char="-"/>
            </a:pPr>
            <a:r>
              <a:rPr lang="it-IT" sz="1800" dirty="0" smtClean="0"/>
              <a:t>svolgimento </a:t>
            </a:r>
            <a:r>
              <a:rPr lang="it-IT" sz="1800" dirty="0"/>
              <a:t>nel rispetto dei principi di non discriminazione e di trasparenza sia nei confronti dei partecipanti al dialogo, sia dei potenziali futuri partecipanti alla </a:t>
            </a:r>
            <a:r>
              <a:rPr lang="it-IT" sz="1800" dirty="0" smtClean="0"/>
              <a:t>gara</a:t>
            </a:r>
            <a:endParaRPr lang="it-IT" sz="1800" dirty="0"/>
          </a:p>
          <a:p>
            <a:pPr marL="0" indent="0">
              <a:buNone/>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246358474"/>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Si ritiene che la </a:t>
            </a:r>
            <a:r>
              <a:rPr lang="it-IT" sz="1800" dirty="0"/>
              <a:t>consultazione </a:t>
            </a:r>
            <a:r>
              <a:rPr lang="it-IT" sz="1800" dirty="0" smtClean="0"/>
              <a:t>possa avvenire:</a:t>
            </a:r>
          </a:p>
          <a:p>
            <a:pPr>
              <a:buFont typeface="Wingdings" charset="2"/>
              <a:buChar char="Ø"/>
            </a:pPr>
            <a:endParaRPr lang="it-IT" sz="1800" dirty="0"/>
          </a:p>
          <a:p>
            <a:pPr>
              <a:buFontTx/>
              <a:buChar char="-"/>
            </a:pPr>
            <a:r>
              <a:rPr lang="it-IT" sz="1800" dirty="0" smtClean="0"/>
              <a:t>sulla </a:t>
            </a:r>
            <a:r>
              <a:rPr lang="it-IT" sz="1800" dirty="0"/>
              <a:t>base di un </a:t>
            </a:r>
            <a:r>
              <a:rPr lang="it-IT" sz="1800"/>
              <a:t>avviso (</a:t>
            </a:r>
            <a:r>
              <a:rPr lang="it-IT" sz="1800" smtClean="0"/>
              <a:t>pubblicato</a:t>
            </a:r>
            <a:r>
              <a:rPr lang="it-IT" sz="1800" dirty="0"/>
              <a:t>, ad esempio, sul sito </a:t>
            </a:r>
            <a:r>
              <a:rPr lang="it-IT" sz="1800"/>
              <a:t>web </a:t>
            </a:r>
            <a:r>
              <a:rPr lang="it-IT" sz="1800" smtClean="0"/>
              <a:t>istituzionale) </a:t>
            </a:r>
            <a:endParaRPr lang="it-IT" sz="1800" dirty="0"/>
          </a:p>
          <a:p>
            <a:pPr>
              <a:buFontTx/>
              <a:buChar char="-"/>
            </a:pPr>
            <a:r>
              <a:rPr lang="it-IT" sz="1800" dirty="0" smtClean="0"/>
              <a:t>su invito</a:t>
            </a:r>
          </a:p>
          <a:p>
            <a:pPr>
              <a:buFontTx/>
              <a:buChar char="-"/>
            </a:pPr>
            <a:endParaRPr lang="it-IT" sz="1800" dirty="0"/>
          </a:p>
          <a:p>
            <a:pPr>
              <a:buFont typeface="Wingdings" charset="2"/>
              <a:buChar char="Ø"/>
            </a:pPr>
            <a:r>
              <a:rPr lang="it-IT" sz="1800" dirty="0" smtClean="0"/>
              <a:t>Per </a:t>
            </a:r>
            <a:r>
              <a:rPr lang="it-IT" sz="1800" dirty="0"/>
              <a:t>stimolare la partecipazione occorre sempre tutelare la riservatezza sui segreti commerciali, altrimenti si rischia o la mancata partecipazione, oppure di non ottenere informazioni rilevanti.</a:t>
            </a: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78399167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Diverse amministrazioni si </a:t>
            </a:r>
            <a:r>
              <a:rPr lang="it-IT" sz="1800" dirty="0"/>
              <a:t>sono avvalse dello </a:t>
            </a:r>
            <a:r>
              <a:rPr lang="it-IT" sz="1800" dirty="0" smtClean="0"/>
              <a:t>strumento delle consultazioni preliminari di mercato nelle </a:t>
            </a:r>
            <a:r>
              <a:rPr lang="it-IT" sz="1800" dirty="0"/>
              <a:t>ipotesi di beni o servizi particolarmente complessi o sperimentali, a forte componente tecnologica, come </a:t>
            </a:r>
            <a:r>
              <a:rPr lang="it-IT" sz="1800" dirty="0" smtClean="0"/>
              <a:t>ad esempio</a:t>
            </a:r>
          </a:p>
          <a:p>
            <a:pPr>
              <a:buFontTx/>
              <a:buChar char="-"/>
            </a:pPr>
            <a:endParaRPr lang="it-IT" sz="1800" dirty="0" smtClean="0"/>
          </a:p>
          <a:p>
            <a:pPr>
              <a:buFontTx/>
              <a:buChar char="-"/>
            </a:pPr>
            <a:r>
              <a:rPr lang="it-IT" sz="1800" dirty="0" smtClean="0"/>
              <a:t>nel </a:t>
            </a:r>
            <a:r>
              <a:rPr lang="it-IT" sz="1800" dirty="0"/>
              <a:t>campo sanitario </a:t>
            </a:r>
          </a:p>
          <a:p>
            <a:pPr>
              <a:buFontTx/>
              <a:buChar char="-"/>
            </a:pPr>
            <a:endParaRPr lang="it-IT" sz="1800" dirty="0" smtClean="0"/>
          </a:p>
          <a:p>
            <a:pPr>
              <a:buFontTx/>
              <a:buChar char="-"/>
            </a:pPr>
            <a:r>
              <a:rPr lang="it-IT" sz="1800" dirty="0"/>
              <a:t>n</a:t>
            </a:r>
            <a:r>
              <a:rPr lang="it-IT" sz="1800" dirty="0" smtClean="0"/>
              <a:t>ell’ambito spaziale</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557577431"/>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lgn="ctr">
              <a:buNone/>
            </a:pPr>
            <a:endParaRPr lang="it-IT" dirty="0" smtClean="0">
              <a:latin typeface="Arial" charset="0"/>
            </a:endParaRPr>
          </a:p>
          <a:p>
            <a:pPr algn="ctr"/>
            <a:endParaRPr lang="it-IT" dirty="0">
              <a:latin typeface="Arial" charset="0"/>
            </a:endParaRPr>
          </a:p>
          <a:p>
            <a:pPr algn="ctr"/>
            <a:r>
              <a:rPr lang="it-IT" dirty="0" smtClean="0">
                <a:latin typeface="Arial" charset="0"/>
              </a:rPr>
              <a:t>Il Dibattito pubblico per le grandi opere infrastrutturali</a:t>
            </a:r>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999151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45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Arial" charset="0"/>
                <a:cs typeface="Arial" charset="0"/>
              </a:rPr>
              <a:t>Considerando 43 – esempi in cui la negoziazione </a:t>
            </a:r>
            <a:r>
              <a:rPr lang="it-IT" sz="1800" dirty="0" err="1">
                <a:latin typeface="Arial" charset="0"/>
                <a:cs typeface="Arial" charset="0"/>
              </a:rPr>
              <a:t>puo</a:t>
            </a:r>
            <a:r>
              <a:rPr lang="it-IT" sz="1800" dirty="0">
                <a:latin typeface="Arial" charset="0"/>
                <a:cs typeface="Arial" charset="0"/>
              </a:rPr>
              <a:t>̀ risultare necessaria: </a:t>
            </a:r>
          </a:p>
          <a:p>
            <a:endParaRPr lang="it-IT" sz="1800" dirty="0">
              <a:latin typeface="Arial" charset="0"/>
              <a:cs typeface="Arial" charset="0"/>
            </a:endParaRPr>
          </a:p>
          <a:p>
            <a:pPr>
              <a:buFontTx/>
              <a:buChar char="-"/>
            </a:pPr>
            <a:r>
              <a:rPr lang="it-IT" sz="1800" dirty="0" smtClean="0">
                <a:latin typeface="Arial" charset="0"/>
                <a:cs typeface="Arial" charset="0"/>
              </a:rPr>
              <a:t>Lavori</a:t>
            </a:r>
            <a:r>
              <a:rPr lang="it-IT" sz="1800" dirty="0">
                <a:latin typeface="Arial" charset="0"/>
                <a:cs typeface="Arial" charset="0"/>
              </a:rPr>
              <a:t>: opere che richiedono progettazione o soluzioni innovative   </a:t>
            </a:r>
          </a:p>
          <a:p>
            <a:pPr>
              <a:buFontTx/>
              <a:buChar char="-"/>
            </a:pPr>
            <a:endParaRPr lang="it-IT" sz="1800" dirty="0">
              <a:latin typeface="Arial" charset="0"/>
              <a:cs typeface="Arial" charset="0"/>
            </a:endParaRPr>
          </a:p>
          <a:p>
            <a:pPr>
              <a:buFontTx/>
              <a:buChar char="-"/>
            </a:pPr>
            <a:r>
              <a:rPr lang="it-IT" sz="1800" dirty="0" smtClean="0">
                <a:latin typeface="Arial" charset="0"/>
                <a:cs typeface="Arial" charset="0"/>
              </a:rPr>
              <a:t>Servizi </a:t>
            </a:r>
            <a:r>
              <a:rPr lang="it-IT" sz="1800" dirty="0">
                <a:latin typeface="Arial" charset="0"/>
                <a:cs typeface="Arial" charset="0"/>
              </a:rPr>
              <a:t>o forniture: che richiedono adattamento o progettazione, ad es. prodotti sofisticati, servizi intellettuali (consulenza, architettura o d’ingegneria), grandi progetti nell’ambito delle tecnologie dell’informazione e della comunicazione </a:t>
            </a:r>
          </a:p>
          <a:p>
            <a:endParaRPr lang="it-IT" dirty="0">
              <a:latin typeface="Calibri" charset="0"/>
            </a:endParaRPr>
          </a:p>
        </p:txBody>
      </p:sp>
    </p:spTree>
    <p:extLst>
      <p:ext uri="{BB962C8B-B14F-4D97-AF65-F5344CB8AC3E}">
        <p14:creationId xmlns:p14="http://schemas.microsoft.com/office/powerpoint/2010/main" val="2490647832"/>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Ai sensi dell’art. 22</a:t>
            </a:r>
            <a:r>
              <a:rPr lang="it-IT" sz="1800" dirty="0"/>
              <a:t> </a:t>
            </a:r>
            <a:r>
              <a:rPr lang="it-IT" sz="1800" dirty="0" smtClean="0"/>
              <a:t>del Codice (Trasparenza </a:t>
            </a:r>
            <a:r>
              <a:rPr lang="it-IT" sz="1800" dirty="0"/>
              <a:t>nella partecipazione di portatori di interessi e dibattito pubblico)</a:t>
            </a:r>
          </a:p>
          <a:p>
            <a:endParaRPr lang="it-IT" sz="1800" dirty="0"/>
          </a:p>
          <a:p>
            <a:pPr>
              <a:buFontTx/>
              <a:buChar char="-"/>
            </a:pPr>
            <a:r>
              <a:rPr lang="it-IT" sz="1800" dirty="0" smtClean="0"/>
              <a:t>“</a:t>
            </a:r>
            <a:r>
              <a:rPr lang="it-IT" sz="1800" i="1" dirty="0" smtClean="0"/>
              <a:t>Le </a:t>
            </a:r>
            <a:r>
              <a:rPr lang="it-IT" sz="1800" i="1" dirty="0"/>
              <a:t>amministrazioni aggiudicatrici e gli enti aggiudicatori </a:t>
            </a:r>
            <a:r>
              <a:rPr lang="it-IT" sz="1800" b="1" i="1" u="sng" dirty="0"/>
              <a:t>pubblicano</a:t>
            </a:r>
            <a:r>
              <a:rPr lang="it-IT" sz="1800" i="1" dirty="0"/>
              <a:t>, nel proprio profilo del committente, i progetti di fattibilità relativi alle grandi opere infrastrutturali e di architettura di rilevanza sociale, aventi impatto sull’ambiente, sulla città o sull’assetto del territorio, nonché </a:t>
            </a:r>
            <a:r>
              <a:rPr lang="it-IT" sz="1800" b="1" i="1" u="sng" dirty="0"/>
              <a:t>gli esiti della consultazione pubblica</a:t>
            </a:r>
            <a:r>
              <a:rPr lang="it-IT" sz="1800" i="1" dirty="0"/>
              <a:t>, comprensivi dei resoconti degli incontri e dei dibattiti con i portatori di interesse. I contributi e i resoconti sono pubblicati, con pari evidenza, unitamente ai documenti predisposti dall’amministrazione e relativi agli stessi </a:t>
            </a:r>
            <a:r>
              <a:rPr lang="it-IT" sz="1800" i="1" dirty="0" smtClean="0"/>
              <a:t>lavori</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485850465"/>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Trattasi in sostanza</a:t>
            </a:r>
          </a:p>
          <a:p>
            <a:pPr marL="0" indent="0">
              <a:buNone/>
            </a:pPr>
            <a:endParaRPr lang="it-IT" sz="1800" dirty="0" smtClean="0"/>
          </a:p>
          <a:p>
            <a:pPr marL="0" indent="0">
              <a:buNone/>
            </a:pPr>
            <a:endParaRPr lang="it-IT" sz="1800" dirty="0"/>
          </a:p>
          <a:p>
            <a:pPr>
              <a:buFontTx/>
              <a:buChar char="-"/>
            </a:pPr>
            <a:r>
              <a:rPr lang="it-IT" sz="1800" dirty="0" smtClean="0"/>
              <a:t>di un meccanismo </a:t>
            </a:r>
            <a:r>
              <a:rPr lang="it-IT" sz="1800" dirty="0"/>
              <a:t>di partecipazione delle comunità e dei portatori di interesse legittimo alla definizione delle grandi Opere </a:t>
            </a:r>
            <a:r>
              <a:rPr lang="it-IT" sz="1800" dirty="0" smtClean="0"/>
              <a:t>Pubbliche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947300907"/>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La procedura del dibattito pubblico nonché i casi in cui sarà obbligatorio verrà disciplinato con D.P.C.M. (art. 22 comma 2)</a:t>
            </a:r>
          </a:p>
          <a:p>
            <a:pPr>
              <a:buFont typeface="Wingdings" charset="2"/>
              <a:buChar char="Ø"/>
            </a:pPr>
            <a:endParaRPr lang="it-IT" sz="1800" dirty="0" smtClean="0"/>
          </a:p>
          <a:p>
            <a:pPr>
              <a:buFont typeface="Wingdings" charset="2"/>
              <a:buChar char="Ø"/>
            </a:pPr>
            <a:r>
              <a:rPr lang="it-IT" sz="1800" dirty="0" smtClean="0"/>
              <a:t>La disciplina prevista dal predetto D.P.C.M. </a:t>
            </a:r>
            <a:r>
              <a:rPr lang="it-IT" sz="1800" dirty="0"/>
              <a:t>(</a:t>
            </a:r>
            <a:r>
              <a:rPr lang="it-IT" sz="1800" dirty="0" smtClean="0"/>
              <a:t>non altre) dovrà essere utilizzata dall'amministrazione </a:t>
            </a:r>
            <a:r>
              <a:rPr lang="it-IT" sz="1800" dirty="0"/>
              <a:t>aggiudicatrice o </a:t>
            </a:r>
            <a:r>
              <a:rPr lang="it-IT" sz="1800" dirty="0" smtClean="0"/>
              <a:t>dall'ente </a:t>
            </a:r>
            <a:r>
              <a:rPr lang="it-IT" sz="1800" dirty="0"/>
              <a:t>aggiudicatore proponente l'opera soggetta a dibattito pubblico </a:t>
            </a:r>
            <a:r>
              <a:rPr lang="it-IT" sz="1800" dirty="0" smtClean="0"/>
              <a:t>(art. 22 comma 3)</a:t>
            </a:r>
            <a:endParaRPr lang="it-IT" sz="1800" dirty="0"/>
          </a:p>
          <a:p>
            <a:pPr>
              <a:buFont typeface="Wingdings" charset="2"/>
              <a:buChar char="Ø"/>
            </a:pPr>
            <a:endParaRPr lang="it-IT" sz="1800" dirty="0"/>
          </a:p>
          <a:p>
            <a:pPr>
              <a:buFont typeface="Wingdings" charset="2"/>
              <a:buChar char="Ø"/>
            </a:pPr>
            <a:r>
              <a:rPr lang="it-IT" sz="1800" dirty="0" smtClean="0"/>
              <a:t>Gli </a:t>
            </a:r>
            <a:r>
              <a:rPr lang="it-IT" sz="1800" dirty="0"/>
              <a:t>esiti del dibattito pubblico e le osservazioni raccolte </a:t>
            </a:r>
            <a:r>
              <a:rPr lang="it-IT" sz="1800" dirty="0" smtClean="0"/>
              <a:t>saranno </a:t>
            </a:r>
            <a:r>
              <a:rPr lang="it-IT" sz="1800" dirty="0"/>
              <a:t>valutate in sede di predisposizione del progetto definitivo </a:t>
            </a:r>
            <a:r>
              <a:rPr lang="it-IT" sz="1800" dirty="0" smtClean="0"/>
              <a:t>e </a:t>
            </a:r>
            <a:r>
              <a:rPr lang="it-IT" sz="1800" dirty="0"/>
              <a:t>discusse in sede di conferenze di servizi relative all'opera sottoposta al dibattito </a:t>
            </a:r>
            <a:r>
              <a:rPr lang="it-IT" sz="1800" dirty="0" smtClean="0"/>
              <a:t>pubblico (art. 22 comma 4)</a:t>
            </a:r>
            <a:endParaRPr lang="it-IT" sz="1800" dirty="0"/>
          </a:p>
          <a:p>
            <a:pPr>
              <a:buFont typeface="Wingdings" charset="2"/>
              <a:buChar char="Ø"/>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449251434"/>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600200"/>
            <a:ext cx="8229600" cy="5410200"/>
          </a:xfrm>
        </p:spPr>
        <p:txBody>
          <a:bodyPr/>
          <a:lstStyle/>
          <a:p>
            <a:pPr>
              <a:buFont typeface="Wingdings" charset="2"/>
              <a:buChar char="Ø"/>
            </a:pPr>
            <a:r>
              <a:rPr lang="it-IT" sz="1800" dirty="0" smtClean="0"/>
              <a:t>In caso di opere soggette a dibattito pubblico (art. 23)</a:t>
            </a:r>
          </a:p>
          <a:p>
            <a:pPr>
              <a:buFont typeface="Wingdings" charset="2"/>
              <a:buChar char="Ø"/>
            </a:pPr>
            <a:endParaRPr lang="it-IT" sz="1800" dirty="0"/>
          </a:p>
          <a:p>
            <a:pPr>
              <a:buFont typeface="Wingdings" charset="2"/>
              <a:buChar char="Ø"/>
            </a:pPr>
            <a:r>
              <a:rPr lang="it-IT" sz="1800" dirty="0" smtClean="0"/>
              <a:t>Il </a:t>
            </a:r>
            <a:r>
              <a:rPr lang="it-IT" sz="1800" dirty="0"/>
              <a:t>progetto di fattibilità può essere articolato in due fasi successive di </a:t>
            </a:r>
            <a:r>
              <a:rPr lang="it-IT" sz="1800" dirty="0" smtClean="0"/>
              <a:t>elaborazione (mentre  negli </a:t>
            </a:r>
            <a:r>
              <a:rPr lang="it-IT" sz="1800" dirty="0"/>
              <a:t>altri casi, il progetto di fattibilità è sempre redatto in un'unica fase di </a:t>
            </a:r>
            <a:r>
              <a:rPr lang="it-IT" sz="1800" dirty="0" smtClean="0"/>
              <a:t>elaborazione)</a:t>
            </a:r>
          </a:p>
          <a:p>
            <a:pPr>
              <a:buFont typeface="Wingdings" charset="2"/>
              <a:buChar char="Ø"/>
            </a:pPr>
            <a:endParaRPr lang="it-IT" sz="1800" dirty="0"/>
          </a:p>
          <a:p>
            <a:pPr>
              <a:buFont typeface="Wingdings" charset="2"/>
              <a:buChar char="Ø"/>
            </a:pPr>
            <a:r>
              <a:rPr lang="it-IT" sz="1800" dirty="0" smtClean="0"/>
              <a:t>Nel </a:t>
            </a:r>
            <a:r>
              <a:rPr lang="it-IT" sz="1800" dirty="0"/>
              <a:t>caso di elaborazione in due </a:t>
            </a:r>
            <a:r>
              <a:rPr lang="it-IT" sz="1800" dirty="0" smtClean="0"/>
              <a:t>fasi</a:t>
            </a:r>
            <a:endParaRPr lang="it-IT" sz="1800" dirty="0"/>
          </a:p>
          <a:p>
            <a:pPr>
              <a:buFontTx/>
              <a:buChar char="-"/>
            </a:pPr>
            <a:endParaRPr lang="it-IT" sz="1800" dirty="0" smtClean="0"/>
          </a:p>
          <a:p>
            <a:pPr>
              <a:buFontTx/>
              <a:buChar char="-"/>
            </a:pPr>
            <a:r>
              <a:rPr lang="it-IT" sz="1800" dirty="0" smtClean="0"/>
              <a:t>1°fase: </a:t>
            </a:r>
            <a:r>
              <a:rPr lang="it-IT" sz="1800" dirty="0"/>
              <a:t>il progettista, individua ed analizza le possibili soluzioni progettuali alternative, ove esistenti</a:t>
            </a:r>
            <a:r>
              <a:rPr lang="it-IT" sz="1800" dirty="0" smtClean="0"/>
              <a:t>, e </a:t>
            </a:r>
            <a:r>
              <a:rPr lang="it-IT" sz="1800" dirty="0"/>
              <a:t>redige il documento di fattibilità delle alternative </a:t>
            </a:r>
            <a:r>
              <a:rPr lang="it-IT" sz="1800" dirty="0" smtClean="0"/>
              <a:t>progettuali;</a:t>
            </a:r>
          </a:p>
          <a:p>
            <a:pPr>
              <a:buFontTx/>
              <a:buChar char="-"/>
            </a:pPr>
            <a:r>
              <a:rPr lang="it-IT" sz="1800" dirty="0" smtClean="0"/>
              <a:t>2° fase: nella </a:t>
            </a:r>
            <a:r>
              <a:rPr lang="it-IT" sz="1800" dirty="0"/>
              <a:t>seconda fase di </a:t>
            </a:r>
            <a:r>
              <a:rPr lang="it-IT" sz="1800" dirty="0" smtClean="0"/>
              <a:t>elaborazione (ma anche in caso di unica fase) il </a:t>
            </a:r>
            <a:r>
              <a:rPr lang="it-IT" sz="1800" dirty="0"/>
              <a:t>progettista incaricato </a:t>
            </a:r>
            <a:r>
              <a:rPr lang="it-IT" sz="1800" dirty="0" smtClean="0"/>
              <a:t>sviluppa</a:t>
            </a:r>
            <a:r>
              <a:rPr lang="it-IT" sz="1800" dirty="0"/>
              <a:t> </a:t>
            </a:r>
            <a:r>
              <a:rPr lang="it-IT" sz="1800" dirty="0" smtClean="0"/>
              <a:t>tutte </a:t>
            </a:r>
            <a:r>
              <a:rPr lang="it-IT" sz="1800" dirty="0"/>
              <a:t>le indagini e gli studi necessari per la definizione degli aspetti di cui al comma </a:t>
            </a:r>
            <a:r>
              <a:rPr lang="it-IT" sz="1800" dirty="0" smtClean="0"/>
              <a:t>1 dell’art. 23, </a:t>
            </a:r>
            <a:r>
              <a:rPr lang="it-IT" sz="1800" dirty="0"/>
              <a:t>nonché elaborati grafici per l'individuazione delle caratteristiche dimensionali, volumetriche, tipologiche, funzionali e tecnologiche dei lavori da realizzare e le relative stime economiche, ivi compresa la scelta in merito alla possibile suddivisione in lotti </a:t>
            </a:r>
            <a:r>
              <a:rPr lang="it-IT" sz="1800" dirty="0" smtClean="0"/>
              <a:t>funzionali.</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11857815"/>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buFont typeface="Wingdings" charset="2"/>
              <a:buChar char="Ø"/>
            </a:pPr>
            <a:r>
              <a:rPr lang="it-IT" sz="1800" dirty="0" smtClean="0"/>
              <a:t>La bozza del D.P.C.M.</a:t>
            </a:r>
          </a:p>
          <a:p>
            <a:pPr marL="0" indent="0">
              <a:buNone/>
            </a:pPr>
            <a:r>
              <a:rPr lang="it-IT" sz="1800" dirty="0"/>
              <a:t> </a:t>
            </a:r>
            <a:endParaRPr lang="it-IT" sz="1800" dirty="0" smtClean="0"/>
          </a:p>
          <a:p>
            <a:pPr>
              <a:buFont typeface="Wingdings" charset="2"/>
              <a:buChar char="Ø"/>
            </a:pPr>
            <a:endParaRPr lang="it-IT" sz="1800" dirty="0" smtClean="0"/>
          </a:p>
          <a:p>
            <a:pPr>
              <a:buFont typeface="Wingdings" charset="2"/>
              <a:buChar char="Ø"/>
            </a:pPr>
            <a:r>
              <a:rPr lang="it-IT" sz="1800" dirty="0" smtClean="0"/>
              <a:t>QUANDO </a:t>
            </a:r>
            <a:r>
              <a:rPr lang="it-IT" sz="1800" dirty="0"/>
              <a:t>SI APRE IL DIBATTITO PUBBLICO: </a:t>
            </a:r>
            <a:endParaRPr lang="it-IT" sz="1800" dirty="0" smtClean="0"/>
          </a:p>
          <a:p>
            <a:pPr>
              <a:buFontTx/>
              <a:buChar char="-"/>
            </a:pPr>
            <a:endParaRPr lang="it-IT" sz="1800" dirty="0" smtClean="0"/>
          </a:p>
          <a:p>
            <a:pPr>
              <a:buFontTx/>
              <a:buChar char="-"/>
            </a:pPr>
            <a:r>
              <a:rPr lang="it-IT" sz="1800" dirty="0" smtClean="0"/>
              <a:t>Il dibattito </a:t>
            </a:r>
            <a:r>
              <a:rPr lang="it-IT" sz="1800" dirty="0"/>
              <a:t>pubblico si </a:t>
            </a:r>
            <a:r>
              <a:rPr lang="it-IT" sz="1800" dirty="0" smtClean="0"/>
              <a:t>apre </a:t>
            </a:r>
            <a:r>
              <a:rPr lang="it-IT" sz="1800" dirty="0"/>
              <a:t>nella fase di elaborazione del progetto di fattibilità quando le alternative progettuali sono ancora aperte e il proponente può ancora modificare il </a:t>
            </a:r>
            <a:r>
              <a:rPr lang="it-IT" sz="1800" dirty="0" smtClean="0"/>
              <a:t>progetto</a:t>
            </a:r>
            <a:endParaRPr lang="it-IT" sz="1800" dirty="0"/>
          </a:p>
          <a:p>
            <a:pPr>
              <a:buFontTx/>
              <a:buChar char="-"/>
            </a:pPr>
            <a:endParaRPr lang="it-IT" sz="1800" dirty="0" smtClean="0"/>
          </a:p>
          <a:p>
            <a:pPr>
              <a:buFontTx/>
              <a:buChar char="-"/>
            </a:pPr>
            <a:r>
              <a:rPr lang="it-IT" sz="1800" dirty="0" smtClean="0"/>
              <a:t>In </a:t>
            </a:r>
            <a:r>
              <a:rPr lang="it-IT" sz="1800" dirty="0"/>
              <a:t>particolare si apre sul Documento delle alternative progettuali e i risultati del Dibattito pubblico concorrono all’elaborazione del Progetti di fattibilità.</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017144206"/>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SU QUALI </a:t>
            </a:r>
            <a:r>
              <a:rPr lang="it-IT" sz="1800" dirty="0" smtClean="0"/>
              <a:t>OPERE</a:t>
            </a:r>
          </a:p>
          <a:p>
            <a:pPr marL="0" indent="0">
              <a:buNone/>
            </a:pPr>
            <a:endParaRPr lang="it-IT" sz="1800" dirty="0"/>
          </a:p>
          <a:p>
            <a:pPr>
              <a:buFontTx/>
              <a:buChar char="-"/>
            </a:pPr>
            <a:r>
              <a:rPr lang="it-IT" sz="1800" dirty="0" smtClean="0"/>
              <a:t>il </a:t>
            </a:r>
            <a:r>
              <a:rPr lang="it-IT" sz="1800" dirty="0"/>
              <a:t>dibattito pubblico è obbligatorio per opere di una certa consistenza, tra i 200 e 500 milioni di euro a secondo della tipologia di </a:t>
            </a:r>
            <a:r>
              <a:rPr lang="it-IT" sz="1800" dirty="0" smtClean="0"/>
              <a:t>intervento</a:t>
            </a:r>
          </a:p>
          <a:p>
            <a:pPr>
              <a:buFontTx/>
              <a:buChar char="-"/>
            </a:pPr>
            <a:endParaRPr lang="it-IT" sz="1800" dirty="0"/>
          </a:p>
          <a:p>
            <a:pPr>
              <a:buFontTx/>
              <a:buChar char="-"/>
            </a:pPr>
            <a:r>
              <a:rPr lang="it-IT" sz="1800" dirty="0" smtClean="0"/>
              <a:t>Il </a:t>
            </a:r>
            <a:r>
              <a:rPr lang="it-IT" sz="1800" dirty="0"/>
              <a:t>dibattito pubblico è obbligatorio anche su richiesta delle amministrazioni centrali (Presidenza del Consiglio e Ministeri), degli enti locali (un consiglio regionale, una provincia, una città metropolitana, un numero di consigli comunali rappresentativi di almeno 100.000 abitanti) o dei cittadini (almeno 50.000 elettori</a:t>
            </a:r>
            <a:r>
              <a:rPr lang="it-IT" sz="1800" dirty="0" smtClean="0"/>
              <a:t>)</a:t>
            </a:r>
            <a:endParaRPr lang="it-IT" sz="1800" dirty="0"/>
          </a:p>
          <a:p>
            <a:pPr>
              <a:buFontTx/>
              <a:buChar char="-"/>
            </a:pPr>
            <a:endParaRPr lang="it-IT" sz="1800" dirty="0" smtClean="0"/>
          </a:p>
          <a:p>
            <a:pPr>
              <a:buFontTx/>
              <a:buChar char="-"/>
            </a:pPr>
            <a:r>
              <a:rPr lang="it-IT" sz="1800" dirty="0" smtClean="0"/>
              <a:t>Il </a:t>
            </a:r>
            <a:r>
              <a:rPr lang="it-IT" sz="1800" dirty="0"/>
              <a:t>proponente è sempre libero di aprire un dibattito pubblico quando lo ritiene necessario.</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4787422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QUANTO DURA</a:t>
            </a:r>
            <a:endParaRPr lang="it-IT" sz="1800" dirty="0"/>
          </a:p>
          <a:p>
            <a:pPr>
              <a:buFont typeface="Wingdings" charset="2"/>
              <a:buChar char="Ø"/>
            </a:pPr>
            <a:endParaRPr lang="it-IT" sz="1800" dirty="0" smtClean="0"/>
          </a:p>
          <a:p>
            <a:pPr>
              <a:buFontTx/>
              <a:buChar char="-"/>
            </a:pPr>
            <a:r>
              <a:rPr lang="it-IT" sz="1800" dirty="0" smtClean="0"/>
              <a:t>4 </a:t>
            </a:r>
            <a:r>
              <a:rPr lang="it-IT" sz="1800" dirty="0"/>
              <a:t>mesi (prorogabili di ulteriori due mesi nel caso di comprovata necessità</a:t>
            </a:r>
            <a:r>
              <a:rPr lang="it-IT" sz="1800" dirty="0" smtClean="0"/>
              <a:t>)</a:t>
            </a:r>
          </a:p>
          <a:p>
            <a:pPr>
              <a:buFontTx/>
              <a:buChar char="-"/>
            </a:pPr>
            <a:endParaRPr lang="it-IT" sz="1800" dirty="0" smtClean="0"/>
          </a:p>
          <a:p>
            <a:pPr>
              <a:buFontTx/>
              <a:buChar char="-"/>
            </a:pPr>
            <a:r>
              <a:rPr lang="it-IT" sz="1800" dirty="0" smtClean="0"/>
              <a:t>Il </a:t>
            </a:r>
            <a:r>
              <a:rPr lang="it-IT" sz="1800" dirty="0"/>
              <a:t>dibattito pubblico è preceduto da una fase dedicata alla progettazione del processo decisionale della durata massima di 3 mesi.</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43603065"/>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COME SI </a:t>
            </a:r>
            <a:r>
              <a:rPr lang="it-IT" sz="1800" dirty="0" smtClean="0"/>
              <a:t>SVOLGE</a:t>
            </a:r>
          </a:p>
          <a:p>
            <a:pPr>
              <a:buFont typeface="Wingdings" charset="2"/>
              <a:buChar char="Ø"/>
            </a:pPr>
            <a:endParaRPr lang="it-IT" sz="1800" dirty="0"/>
          </a:p>
          <a:p>
            <a:pPr>
              <a:buFontTx/>
              <a:buChar char="-"/>
            </a:pPr>
            <a:r>
              <a:rPr lang="it-IT" sz="1800" dirty="0" smtClean="0"/>
              <a:t>il </a:t>
            </a:r>
            <a:r>
              <a:rPr lang="it-IT" sz="1800" dirty="0"/>
              <a:t>dibattito pubblico, organizzato e gestito in relazione alle caratteristiche dell’intervento e alle peculiarità del contesto sociale e territoriale di riferimento, consiste in incontri di informazione, approfondimento, discussione e gestione dei conflitti, in particolare nei territori direttamente interessati dall’opera e nella raccolta di proposte e posizioni da parte di cittadini, associazioni, </a:t>
            </a:r>
            <a:r>
              <a:rPr lang="it-IT" sz="1800" dirty="0" smtClean="0"/>
              <a:t>istituzioni</a:t>
            </a:r>
          </a:p>
          <a:p>
            <a:pPr>
              <a:buFontTx/>
              <a:buChar char="-"/>
            </a:pPr>
            <a:endParaRPr lang="it-IT" sz="1800" dirty="0"/>
          </a:p>
          <a:p>
            <a:pPr>
              <a:buFont typeface="Wingdings" charset="2"/>
              <a:buChar char="Ø"/>
            </a:pPr>
            <a:r>
              <a:rPr lang="it-IT" sz="1800" dirty="0" smtClean="0"/>
              <a:t>CHI </a:t>
            </a:r>
            <a:r>
              <a:rPr lang="it-IT" sz="1800" dirty="0"/>
              <a:t>LO </a:t>
            </a:r>
            <a:r>
              <a:rPr lang="it-IT" sz="1800" dirty="0" smtClean="0"/>
              <a:t>GESTISCE</a:t>
            </a:r>
          </a:p>
          <a:p>
            <a:pPr>
              <a:buFontTx/>
              <a:buChar char="-"/>
            </a:pPr>
            <a:endParaRPr lang="it-IT" sz="1800" dirty="0"/>
          </a:p>
          <a:p>
            <a:pPr>
              <a:buFontTx/>
              <a:buChar char="-"/>
            </a:pPr>
            <a:r>
              <a:rPr lang="it-IT" sz="1800" dirty="0" smtClean="0"/>
              <a:t>il </a:t>
            </a:r>
            <a:r>
              <a:rPr lang="it-IT" sz="1800" dirty="0"/>
              <a:t>dibattito pubblico è gestito da una figura indipendente che svolge il proprio compito in autonomia e coordina le proprie attività con il proponente dell’opera e il Comitato di monitoraggio (formato dagli enti locali su cui insiste l’opera).</a:t>
            </a:r>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967674151"/>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COME VIENE SELEZIONATO IL RESPONSABILE DEL DIBATTITO PUBBLICO: </a:t>
            </a:r>
            <a:endParaRPr lang="it-IT" sz="1800" dirty="0" smtClean="0"/>
          </a:p>
          <a:p>
            <a:pPr marL="0" indent="0">
              <a:buNone/>
            </a:pPr>
            <a:endParaRPr lang="it-IT" sz="1800" dirty="0" smtClean="0"/>
          </a:p>
          <a:p>
            <a:pPr>
              <a:buFontTx/>
              <a:buChar char="-"/>
            </a:pPr>
            <a:r>
              <a:rPr lang="it-IT" sz="1800" dirty="0" smtClean="0"/>
              <a:t>il </a:t>
            </a:r>
            <a:r>
              <a:rPr lang="it-IT" sz="1800" dirty="0"/>
              <a:t>responsabile è selezionato dal proponente dell’opera attraverso procedure di evidenza pubblica che invita alla gara i soggetti idonei ricompresi nell’elenco dei fornitori elaborato dalla  Commissione nazionale per il dibattito pubblico (soggetti di comprovata esperienza e competenza nella gestione di processi partecipativi, ovvero di gestione ed esecuzione di attività di progettazione e pianificazione in materia infrastrutturale, urbanistica e territoriale).</a:t>
            </a:r>
          </a:p>
          <a:p>
            <a:pPr marL="0" indent="0">
              <a:buNone/>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312901358"/>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COME SI </a:t>
            </a:r>
            <a:r>
              <a:rPr lang="it-IT" sz="1800" dirty="0" smtClean="0"/>
              <a:t>CONCLUDE</a:t>
            </a:r>
          </a:p>
          <a:p>
            <a:pPr>
              <a:buFont typeface="Wingdings" charset="2"/>
              <a:buChar char="Ø"/>
            </a:pPr>
            <a:endParaRPr lang="it-IT" sz="1800" dirty="0"/>
          </a:p>
          <a:p>
            <a:pPr>
              <a:buFontTx/>
              <a:buChar char="-"/>
            </a:pPr>
            <a:r>
              <a:rPr lang="it-IT" sz="1800" dirty="0" smtClean="0"/>
              <a:t>il </a:t>
            </a:r>
            <a:r>
              <a:rPr lang="it-IT" sz="1800" dirty="0"/>
              <a:t>proponente, terminato il dibattito pubblico, ha tre mesi di tempo per presentare un proprio dossier conclusivo in cui evidenzia: la volontà o meno di realizzare  l’intervento, le eventuali modifiche apportate al progetto e le ragioni che hanno condotto a non accogliere eventuali </a:t>
            </a:r>
            <a:r>
              <a:rPr lang="it-IT" sz="1800" dirty="0" smtClean="0"/>
              <a:t>proposte</a:t>
            </a:r>
          </a:p>
          <a:p>
            <a:pPr>
              <a:buFontTx/>
              <a:buChar char="-"/>
            </a:pP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79430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1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latin typeface="Calibri" charset="0"/>
            </a:endParaRPr>
          </a:p>
          <a:p>
            <a:pPr algn="ctr"/>
            <a:endParaRPr lang="it-IT" sz="2400">
              <a:latin typeface="Arial" charset="0"/>
              <a:cs typeface="Arial" charset="0"/>
            </a:endParaRPr>
          </a:p>
          <a:p>
            <a:pPr algn="ctr"/>
            <a:r>
              <a:rPr lang="it-IT" sz="2400">
                <a:latin typeface="Arial" charset="0"/>
                <a:cs typeface="Arial" charset="0"/>
              </a:rPr>
              <a:t>Le procedure negoziate disciplinate dalla direttiva 2014/24/UE del Parlamento Europeo e del Consiglio </a:t>
            </a:r>
          </a:p>
        </p:txBody>
      </p:sp>
    </p:spTree>
    <p:extLst>
      <p:ext uri="{BB962C8B-B14F-4D97-AF65-F5344CB8AC3E}">
        <p14:creationId xmlns:p14="http://schemas.microsoft.com/office/powerpoint/2010/main" val="1958649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256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0"/>
              <a:buChar char="Ø"/>
            </a:pPr>
            <a:r>
              <a:rPr lang="it-IT" sz="1800">
                <a:latin typeface="Arial" charset="0"/>
                <a:cs typeface="Arial" charset="0"/>
              </a:rPr>
              <a:t>La procedura competitiva con negoziazione (al pari di quella senza bando) è facoltativa e non obbligatoria</a:t>
            </a:r>
          </a:p>
          <a:p>
            <a:pPr>
              <a:lnSpc>
                <a:spcPct val="80000"/>
              </a:lnSpc>
              <a:buFontTx/>
              <a:buChar char="-"/>
            </a:pPr>
            <a:endParaRPr lang="it-IT" sz="1800">
              <a:latin typeface="Arial" charset="0"/>
              <a:cs typeface="Arial" charset="0"/>
            </a:endParaRPr>
          </a:p>
          <a:p>
            <a:pPr>
              <a:lnSpc>
                <a:spcPct val="80000"/>
              </a:lnSpc>
              <a:buFontTx/>
              <a:buChar char="-"/>
            </a:pPr>
            <a:r>
              <a:rPr lang="it-IT" sz="1800" i="1">
                <a:latin typeface="Arial" charset="0"/>
                <a:cs typeface="Arial" charset="0"/>
              </a:rPr>
              <a:t>«le stazioni appaltanti, allorché una precedente procedura aperta o ristretta o un dialogo competitivo non si sia concluso con l'aggiudicazione a causa della irregolarità o inammissibilità delle offerte presentate, non sono obbligate ad attivare una procedura negoziata, ma sono solo autorizzate a tanto (in deroga, come si è visto, alla regola generale che impone l'espletamento di una procedura aperta o ristretta), nulla ostando pertanto che possano, per esempio, anche decidere di espletare nuovamente una procedura ristretta o aperta»</a:t>
            </a:r>
            <a:r>
              <a:rPr lang="it-IT" sz="1800">
                <a:latin typeface="Arial" charset="0"/>
                <a:cs typeface="Arial" charset="0"/>
              </a:rPr>
              <a:t> (Consiglio di Stato  sez. V 22/02/2011 n. 1090)</a:t>
            </a:r>
            <a:endParaRPr lang="it-IT" sz="1800" i="1">
              <a:latin typeface="Arial" charset="0"/>
              <a:cs typeface="Arial" charset="0"/>
            </a:endParaRPr>
          </a:p>
          <a:p>
            <a:endParaRPr lang="it-IT" sz="1800">
              <a:latin typeface="Arial" charset="0"/>
              <a:cs typeface="Arial" charset="0"/>
            </a:endParaRPr>
          </a:p>
        </p:txBody>
      </p:sp>
    </p:spTree>
    <p:extLst>
      <p:ext uri="{BB962C8B-B14F-4D97-AF65-F5344CB8AC3E}">
        <p14:creationId xmlns:p14="http://schemas.microsoft.com/office/powerpoint/2010/main" val="3165021457"/>
      </p:ext>
    </p:extLst>
  </p:cSld>
  <p:clrMapOvr>
    <a:masterClrMapping/>
  </p:clrMapOvr>
  <p:timing>
    <p:tnLst>
      <p:par>
        <p:cTn xmlns:p14="http://schemas.microsoft.com/office/powerpoint/2010/mai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IL COMITATO DI </a:t>
            </a:r>
            <a:r>
              <a:rPr lang="it-IT" sz="1800" dirty="0" smtClean="0"/>
              <a:t>MONITORAGGIO</a:t>
            </a:r>
          </a:p>
          <a:p>
            <a:pPr>
              <a:buFont typeface="Wingdings" charset="2"/>
              <a:buChar char="Ø"/>
            </a:pPr>
            <a:endParaRPr lang="it-IT" sz="1800" dirty="0"/>
          </a:p>
          <a:p>
            <a:pPr>
              <a:buFontTx/>
              <a:buChar char="-"/>
            </a:pPr>
            <a:r>
              <a:rPr lang="it-IT" sz="1800" dirty="0" smtClean="0"/>
              <a:t>il </a:t>
            </a:r>
            <a:r>
              <a:rPr lang="it-IT" sz="1800" dirty="0"/>
              <a:t>proponente non è lasciato solo durante il dibattito ma è assistito da un comitato di monitoraggio (composto dagli enti locali direttamente coinvolti dall’intervento) che ha il compito di: a) contribuire alla definizione delle modalità di svolgimento del dibattito pubblico; b) collaborare alla realizzazione e alla supervisione del dibattito;  c) concorrere alla soluzione dei problemi e delle criticità che eventualmente si manifestino durante il dibattito; d) contribuire alla discussione e alla valutazione delle proposte emerse nel corso del dibattito </a:t>
            </a:r>
            <a:r>
              <a:rPr lang="it-IT" sz="1800" dirty="0" smtClean="0"/>
              <a:t>pubblico</a:t>
            </a:r>
          </a:p>
          <a:p>
            <a:pPr>
              <a:buFontTx/>
              <a:buChar char="-"/>
            </a:pPr>
            <a:endParaRPr lang="it-IT" sz="1800" dirty="0"/>
          </a:p>
          <a:p>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549822018"/>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Prima dell’entrata in vigore del </a:t>
            </a:r>
            <a:r>
              <a:rPr lang="it-IT" sz="1800" dirty="0" err="1" smtClean="0"/>
              <a:t>D.Lgs.</a:t>
            </a:r>
            <a:r>
              <a:rPr lang="it-IT" sz="1800" dirty="0" smtClean="0"/>
              <a:t> 50/2016 la Regione Toscana aveva già disciplinato l’istituto del Dibattito pubblico con L.R. 46/2013</a:t>
            </a:r>
          </a:p>
          <a:p>
            <a:pPr>
              <a:buFont typeface="Wingdings" charset="2"/>
              <a:buChar char="Ø"/>
            </a:pPr>
            <a:endParaRPr lang="it-IT" sz="1800" dirty="0"/>
          </a:p>
          <a:p>
            <a:pPr>
              <a:buFont typeface="Wingdings" charset="2"/>
              <a:buChar char="Ø"/>
            </a:pPr>
            <a:endParaRPr lang="it-IT" sz="1800" dirty="0" smtClean="0"/>
          </a:p>
          <a:p>
            <a:pPr>
              <a:buFont typeface="Wingdings" charset="2"/>
              <a:buChar char="Ø"/>
            </a:pPr>
            <a:endParaRPr lang="it-IT" sz="1800" dirty="0"/>
          </a:p>
          <a:p>
            <a:pPr>
              <a:buFont typeface="Wingdings" charset="2"/>
              <a:buChar char="Ø"/>
            </a:pPr>
            <a:r>
              <a:rPr lang="it-IT" sz="1800" dirty="0" smtClean="0"/>
              <a:t>Anche la Regione </a:t>
            </a:r>
            <a:r>
              <a:rPr lang="it-IT" sz="1800" dirty="0"/>
              <a:t>Puglia </a:t>
            </a:r>
            <a:r>
              <a:rPr lang="it-IT" sz="1800" dirty="0" smtClean="0"/>
              <a:t>con la Legge “sulla </a:t>
            </a:r>
            <a:r>
              <a:rPr lang="it-IT" sz="1800" dirty="0"/>
              <a:t>partecipazione” </a:t>
            </a:r>
            <a:r>
              <a:rPr lang="it-IT" sz="1800" dirty="0" smtClean="0"/>
              <a:t>n</a:t>
            </a:r>
            <a:r>
              <a:rPr lang="it-IT" sz="1800" dirty="0"/>
              <a:t>. 28/</a:t>
            </a:r>
            <a:r>
              <a:rPr lang="it-IT" sz="1800" dirty="0" smtClean="0"/>
              <a:t>2017 ha disciplinato </a:t>
            </a:r>
            <a:r>
              <a:rPr lang="it-IT" sz="1800" dirty="0"/>
              <a:t>le modalità e gli strumenti di partecipazione al dibattito pubblico </a:t>
            </a:r>
            <a:r>
              <a:rPr lang="it-IT" sz="1800" dirty="0" smtClean="0"/>
              <a:t>(La legge è stata però impugnata dal Governo davanti alla Corte Costituzionale)</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288839722"/>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43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latin typeface="Calibri" charset="0"/>
            </a:endParaRPr>
          </a:p>
          <a:p>
            <a:endParaRPr lang="it-IT">
              <a:latin typeface="Calibri" charset="0"/>
            </a:endParaRPr>
          </a:p>
          <a:p>
            <a:pPr algn="ctr"/>
            <a:r>
              <a:rPr lang="it-IT">
                <a:latin typeface="Calibri" charset="0"/>
              </a:rPr>
              <a:t>Gli affidamenti in caso di somma urgenza</a:t>
            </a:r>
          </a:p>
        </p:txBody>
      </p:sp>
      <p:sp>
        <p:nvSpPr>
          <p:cNvPr id="3143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647381456"/>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Gli affidamenti in caso di somma urgenza sono disciplinati dall’art. 163 </a:t>
            </a:r>
            <a:r>
              <a:rPr lang="it-IT" sz="1800" dirty="0" err="1" smtClean="0">
                <a:cs typeface="+mn-cs"/>
              </a:rPr>
              <a:t>D.Lgs.</a:t>
            </a:r>
            <a:r>
              <a:rPr lang="it-IT" sz="1800" dirty="0" smtClean="0">
                <a:cs typeface="+mn-cs"/>
              </a:rPr>
              <a:t> 50/2016 </a:t>
            </a:r>
          </a:p>
          <a:p>
            <a:pPr>
              <a:buFont typeface="Wingdings" charset="2"/>
              <a:buChar char="Ø"/>
              <a:defRPr/>
            </a:pPr>
            <a:endParaRPr lang="it-IT" sz="1800" dirty="0" smtClean="0">
              <a:cs typeface="+mn-cs"/>
            </a:endParaRPr>
          </a:p>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La </a:t>
            </a:r>
            <a:r>
              <a:rPr lang="it-IT" sz="1800" dirty="0">
                <a:cs typeface="+mn-cs"/>
              </a:rPr>
              <a:t>nuova </a:t>
            </a:r>
            <a:r>
              <a:rPr lang="it-IT" sz="1800" dirty="0" smtClean="0">
                <a:cs typeface="+mn-cs"/>
              </a:rPr>
              <a:t>disciplina </a:t>
            </a:r>
            <a:r>
              <a:rPr lang="it-IT" sz="1800" dirty="0">
                <a:cs typeface="+mn-cs"/>
              </a:rPr>
              <a:t>sostituisce gli abrogati artt. 175 e 176 del </a:t>
            </a:r>
            <a:r>
              <a:rPr lang="it-IT" sz="1800" dirty="0" err="1">
                <a:cs typeface="+mn-cs"/>
              </a:rPr>
              <a:t>d.P.R.</a:t>
            </a:r>
            <a:r>
              <a:rPr lang="it-IT" sz="1800" dirty="0">
                <a:cs typeface="+mn-cs"/>
              </a:rPr>
              <a:t> n. 207/2010 (cfr. art. 217, comma, 1 </a:t>
            </a:r>
            <a:r>
              <a:rPr lang="it-IT" sz="1800" dirty="0" err="1">
                <a:cs typeface="+mn-cs"/>
              </a:rPr>
              <a:t>lett</a:t>
            </a:r>
            <a:r>
              <a:rPr lang="it-IT" sz="1800" dirty="0">
                <a:cs typeface="+mn-cs"/>
              </a:rPr>
              <a:t>. u) del nuovo codice).</a:t>
            </a:r>
          </a:p>
          <a:p>
            <a:pPr marL="0" indent="0">
              <a:buFont typeface="Times New Roman" charset="0"/>
              <a:buNone/>
              <a:defRPr/>
            </a:pPr>
            <a:endParaRPr lang="it-IT" sz="1800" dirty="0" smtClean="0">
              <a:cs typeface="+mn-cs"/>
            </a:endParaRPr>
          </a:p>
        </p:txBody>
      </p:sp>
      <p:sp>
        <p:nvSpPr>
          <p:cNvPr id="3153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737940332"/>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641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Il Consiglio di Stato con il Parere n.855 del 1° Aprile 2016 ha indicato la linea interpretativa da seguire affermando che</a:t>
            </a:r>
          </a:p>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Rispetto all</a:t>
            </a:r>
            <a:r>
              <a:rPr lang="it-IT" sz="1800" i="1">
                <a:latin typeface="Calibri" charset="0"/>
              </a:rPr>
              <a:t>’</a:t>
            </a:r>
            <a:r>
              <a:rPr lang="it-IT" altLang="ja-JP" sz="1800" i="1">
                <a:latin typeface="Calibri" charset="0"/>
              </a:rPr>
              <a:t>art. 63, gli affidamenti di cui all</a:t>
            </a:r>
            <a:r>
              <a:rPr lang="it-IT" sz="1800" i="1">
                <a:latin typeface="Calibri" charset="0"/>
              </a:rPr>
              <a:t>’</a:t>
            </a:r>
            <a:r>
              <a:rPr lang="it-IT" altLang="ja-JP" sz="1800" i="1">
                <a:latin typeface="Calibri" charset="0"/>
              </a:rPr>
              <a:t>art. 163 devono essere considerati ulteriormente eccezionali (secondo una </a:t>
            </a:r>
            <a:r>
              <a:rPr lang="it-IT" sz="1800" i="1">
                <a:latin typeface="Calibri" charset="0"/>
              </a:rPr>
              <a:t>“</a:t>
            </a:r>
            <a:r>
              <a:rPr lang="it-IT" altLang="ja-JP" sz="1800" i="1">
                <a:latin typeface="Calibri" charset="0"/>
              </a:rPr>
              <a:t>progressione di eccezionalità</a:t>
            </a:r>
            <a:r>
              <a:rPr lang="it-IT" sz="1800" i="1">
                <a:latin typeface="Calibri" charset="0"/>
              </a:rPr>
              <a:t>”</a:t>
            </a:r>
            <a:r>
              <a:rPr lang="it-IT" altLang="ja-JP" sz="1800" i="1">
                <a:latin typeface="Calibri" charset="0"/>
              </a:rPr>
              <a:t>, se così si può dire) e quindi, tale ultima disposizione deve essere interpretata ed applicata in senso assolutamente rigoroso e restrittivo. E, invero, la previsione del legislatore delegante (</a:t>
            </a:r>
            <a:r>
              <a:rPr lang="it-IT" sz="1800" i="1">
                <a:latin typeface="Calibri" charset="0"/>
              </a:rPr>
              <a:t>“</a:t>
            </a:r>
            <a:r>
              <a:rPr lang="it-IT" altLang="ja-JP" sz="1800" i="1">
                <a:latin typeface="Calibri" charset="0"/>
              </a:rPr>
              <a:t>ad eccezione di singole fattispecie connesse a particolari esigenze dovute a situazioni emergenziali</a:t>
            </a:r>
            <a:r>
              <a:rPr lang="it-IT" sz="1800" i="1">
                <a:latin typeface="Calibri" charset="0"/>
              </a:rPr>
              <a:t>”</a:t>
            </a:r>
            <a:r>
              <a:rPr lang="it-IT" altLang="ja-JP" sz="1800" i="1">
                <a:latin typeface="Calibri" charset="0"/>
              </a:rPr>
              <a:t>) </a:t>
            </a:r>
            <a:r>
              <a:rPr lang="it-IT" altLang="ja-JP" sz="1800" b="1" i="1" u="sng">
                <a:latin typeface="Calibri" charset="0"/>
              </a:rPr>
              <a:t>non sembra ancorare l</a:t>
            </a:r>
            <a:r>
              <a:rPr lang="it-IT" sz="1800" b="1" i="1" u="sng">
                <a:latin typeface="Calibri" charset="0"/>
              </a:rPr>
              <a:t>’</a:t>
            </a:r>
            <a:r>
              <a:rPr lang="it-IT" altLang="ja-JP" sz="1800" b="1" i="1" u="sng">
                <a:latin typeface="Calibri" charset="0"/>
              </a:rPr>
              <a:t>eccezionalità alla semplice situazione emergenziale, ma piuttosto alle (ulteriori e peculiari) esigenze collegate alle situazioni emergenziali</a:t>
            </a:r>
            <a:r>
              <a:rPr lang="it-IT" sz="1800" b="1" u="sng">
                <a:latin typeface="Calibri" charset="0"/>
              </a:rPr>
              <a:t>”</a:t>
            </a:r>
            <a:endParaRPr lang="it-IT" altLang="ja-JP" sz="1800" b="1" u="sng">
              <a:latin typeface="Calibri" charset="0"/>
            </a:endParaRPr>
          </a:p>
          <a:p>
            <a:pPr>
              <a:buFontTx/>
              <a:buChar char="-"/>
            </a:pPr>
            <a:endParaRPr lang="it-IT" sz="3200">
              <a:latin typeface="Calibri" charset="0"/>
            </a:endParaRPr>
          </a:p>
          <a:p>
            <a:pPr>
              <a:buFont typeface="Wingdings" charset="0"/>
              <a:buChar char="Ø"/>
            </a:pPr>
            <a:endParaRPr lang="it-IT" sz="3200">
              <a:latin typeface="Calibri" charset="0"/>
            </a:endParaRPr>
          </a:p>
          <a:p>
            <a:pPr>
              <a:buFont typeface="Wingdings" charset="0"/>
              <a:buChar char="Ø"/>
            </a:pPr>
            <a:endParaRPr lang="it-IT" sz="3200">
              <a:latin typeface="Calibri" charset="0"/>
            </a:endParaRPr>
          </a:p>
          <a:p>
            <a:pPr>
              <a:buFontTx/>
              <a:buChar char="-"/>
            </a:pPr>
            <a:endParaRPr lang="it-IT">
              <a:latin typeface="Calibri" charset="0"/>
            </a:endParaRPr>
          </a:p>
          <a:p>
            <a:endParaRPr lang="it-IT">
              <a:latin typeface="Calibri" charset="0"/>
            </a:endParaRPr>
          </a:p>
        </p:txBody>
      </p:sp>
    </p:spTree>
    <p:extLst>
      <p:ext uri="{BB962C8B-B14F-4D97-AF65-F5344CB8AC3E}">
        <p14:creationId xmlns:p14="http://schemas.microsoft.com/office/powerpoint/2010/main" val="2537205440"/>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74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L’art. 163 stabilisce con riferimento alle procedure in caso di somma urgenza :</a:t>
            </a:r>
          </a:p>
          <a:p>
            <a:pPr>
              <a:buFontTx/>
              <a:buChar char="-"/>
            </a:pPr>
            <a:endParaRPr lang="it-IT" sz="1800">
              <a:latin typeface="Calibri" charset="0"/>
            </a:endParaRPr>
          </a:p>
          <a:p>
            <a:pPr>
              <a:buFontTx/>
              <a:buChar char="-"/>
            </a:pPr>
            <a:r>
              <a:rPr lang="it-IT" sz="1800">
                <a:latin typeface="Calibri" charset="0"/>
              </a:rPr>
              <a:t>L’ambito di applicazione</a:t>
            </a:r>
          </a:p>
          <a:p>
            <a:pPr>
              <a:buFontTx/>
              <a:buChar char="-"/>
            </a:pPr>
            <a:endParaRPr lang="it-IT" sz="1800">
              <a:latin typeface="Calibri" charset="0"/>
            </a:endParaRPr>
          </a:p>
          <a:p>
            <a:pPr>
              <a:buFontTx/>
              <a:buChar char="-"/>
            </a:pPr>
            <a:r>
              <a:rPr lang="it-IT" sz="1800">
                <a:latin typeface="Calibri" charset="0"/>
              </a:rPr>
              <a:t>Il limite di importo</a:t>
            </a:r>
          </a:p>
          <a:p>
            <a:pPr>
              <a:buFontTx/>
              <a:buChar char="-"/>
            </a:pPr>
            <a:endParaRPr lang="it-IT" sz="1800">
              <a:latin typeface="Calibri" charset="0"/>
            </a:endParaRPr>
          </a:p>
          <a:p>
            <a:pPr>
              <a:buFontTx/>
              <a:buChar char="-"/>
            </a:pPr>
            <a:r>
              <a:rPr lang="it-IT" sz="1800">
                <a:latin typeface="Calibri" charset="0"/>
              </a:rPr>
              <a:t>Il soggetto competente per tale affidamento</a:t>
            </a:r>
          </a:p>
          <a:p>
            <a:pPr>
              <a:buFontTx/>
              <a:buChar char="-"/>
            </a:pPr>
            <a:endParaRPr lang="it-IT" sz="1800">
              <a:latin typeface="Calibri" charset="0"/>
            </a:endParaRPr>
          </a:p>
          <a:p>
            <a:pPr>
              <a:buFontTx/>
              <a:buChar char="-"/>
            </a:pPr>
            <a:r>
              <a:rPr lang="it-IT" sz="1800">
                <a:latin typeface="Calibri" charset="0"/>
              </a:rPr>
              <a:t>La determinazione del corrispettivo</a:t>
            </a:r>
          </a:p>
          <a:p>
            <a:pPr>
              <a:buFontTx/>
              <a:buChar char="-"/>
            </a:pPr>
            <a:endParaRPr lang="it-IT" sz="1800">
              <a:latin typeface="Calibri" charset="0"/>
            </a:endParaRPr>
          </a:p>
          <a:p>
            <a:pPr>
              <a:buFontTx/>
              <a:buChar char="-"/>
            </a:pPr>
            <a:r>
              <a:rPr lang="it-IT" sz="1800">
                <a:latin typeface="Calibri" charset="0"/>
              </a:rPr>
              <a:t>La pubblicazione dei relativi atti e le comunicazione all’Anac</a:t>
            </a:r>
          </a:p>
          <a:p>
            <a:pPr>
              <a:buFontTx/>
              <a:buChar char="-"/>
            </a:pPr>
            <a:endParaRPr lang="it-IT">
              <a:latin typeface="Calibri" charset="0"/>
            </a:endParaRPr>
          </a:p>
        </p:txBody>
      </p:sp>
      <p:sp>
        <p:nvSpPr>
          <p:cNvPr id="3174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546974451"/>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846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Ambito oggettivo di applicazione</a:t>
            </a:r>
          </a:p>
          <a:p>
            <a:pPr>
              <a:buFont typeface="Wingdings" charset="0"/>
              <a:buChar char="Ø"/>
            </a:pPr>
            <a:endParaRPr lang="it-IT" sz="1800">
              <a:latin typeface="Calibri" charset="0"/>
            </a:endParaRPr>
          </a:p>
          <a:p>
            <a:pPr>
              <a:buFont typeface="Wingdings" charset="0"/>
              <a:buChar char="Ø"/>
            </a:pPr>
            <a:r>
              <a:rPr lang="it-IT" sz="1800">
                <a:latin typeface="Calibri" charset="0"/>
              </a:rPr>
              <a:t>L’art. 163 comma stabilisce che questo particolare affidamento possa essere utilizzato</a:t>
            </a: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In circostanze di somma urgenza che non consentono alcun indugio</a:t>
            </a:r>
            <a:r>
              <a:rPr lang="it-IT" sz="1800" i="1">
                <a:latin typeface="Calibri" charset="0"/>
              </a:rPr>
              <a:t>”</a:t>
            </a:r>
            <a:endParaRPr lang="it-IT" altLang="ja-JP" sz="1800" i="1">
              <a:latin typeface="Calibri" charset="0"/>
            </a:endParaRPr>
          </a:p>
          <a:p>
            <a:pPr>
              <a:buFontTx/>
              <a:buChar char="-"/>
            </a:pPr>
            <a:endParaRPr lang="it-IT" sz="1800" i="1">
              <a:latin typeface="Calibri" charset="0"/>
            </a:endParaRPr>
          </a:p>
          <a:p>
            <a:pPr>
              <a:buFontTx/>
              <a:buChar char="-"/>
            </a:pPr>
            <a:r>
              <a:rPr lang="it-IT" sz="1800">
                <a:latin typeface="Calibri" charset="0"/>
              </a:rPr>
              <a:t>L’amministrazione, pertanto, dovrà valutare attentamente se il caso specifico rientri in tale fattispecie astratta anche in considerazione di quanto affermato dal Consiglio di Stato con il Parere 855/2016 </a:t>
            </a:r>
          </a:p>
          <a:p>
            <a:pPr>
              <a:buFontTx/>
              <a:buChar char="-"/>
            </a:pPr>
            <a:endParaRPr lang="it-IT" sz="1800">
              <a:latin typeface="Calibri" charset="0"/>
            </a:endParaRPr>
          </a:p>
        </p:txBody>
      </p:sp>
      <p:sp>
        <p:nvSpPr>
          <p:cNvPr id="3184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50984139"/>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949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Sono considerate circostanza di somma urgenza anche:</a:t>
            </a:r>
          </a:p>
          <a:p>
            <a:pPr>
              <a:buFont typeface="Wingdings" charset="0"/>
              <a:buChar char="Ø"/>
            </a:pPr>
            <a:endParaRPr lang="it-IT" sz="1800">
              <a:latin typeface="Calibri" charset="0"/>
            </a:endParaRPr>
          </a:p>
          <a:p>
            <a:pPr>
              <a:buFontTx/>
              <a:buChar char="-"/>
            </a:pPr>
            <a:r>
              <a:rPr lang="it-IT" sz="1800">
                <a:latin typeface="Calibri" charset="0"/>
              </a:rPr>
              <a:t>il verificarsi degli eventi di cui all'articolo 2, comma 1, lettera c), della legge 24 febbraio 1992, n. 225</a:t>
            </a:r>
          </a:p>
          <a:p>
            <a:pPr>
              <a:buFontTx/>
              <a:buChar char="-"/>
            </a:pPr>
            <a:endParaRPr lang="it-IT" sz="1800">
              <a:latin typeface="Calibri" charset="0"/>
            </a:endParaRPr>
          </a:p>
          <a:p>
            <a:pPr>
              <a:buFontTx/>
              <a:buChar char="-"/>
            </a:pPr>
            <a:r>
              <a:rPr lang="it-IT" sz="1800">
                <a:latin typeface="Calibri" charset="0"/>
              </a:rPr>
              <a:t>“c) calamita' naturali o connesse con l'attivita' dell'uomo che in ragione della loro intensita' ed estensione debbono, con immediatezza d'intervento, essere fronteggiate con mezzi e poteri straordinari da impiegare durante limitati e predefiniti periodi di tempo”</a:t>
            </a:r>
            <a:endParaRPr lang="it-IT" altLang="ja-JP" sz="1800">
              <a:latin typeface="Calibri" charset="0"/>
            </a:endParaRPr>
          </a:p>
          <a:p>
            <a:pPr>
              <a:buFont typeface="Times New Roman" charset="0"/>
              <a:buNone/>
            </a:pPr>
            <a:endParaRPr lang="it-IT" sz="1800">
              <a:latin typeface="Calibri" charset="0"/>
            </a:endParaRPr>
          </a:p>
          <a:p>
            <a:pPr>
              <a:buFontTx/>
              <a:buChar char="-"/>
            </a:pPr>
            <a:r>
              <a:rPr lang="it-IT" sz="1800">
                <a:latin typeface="Calibri" charset="0"/>
              </a:rPr>
              <a:t> </a:t>
            </a:r>
          </a:p>
          <a:p>
            <a:pPr>
              <a:buFontTx/>
              <a:buChar char="-"/>
            </a:pPr>
            <a:endParaRPr lang="it-IT" sz="1800">
              <a:latin typeface="Calibri" charset="0"/>
            </a:endParaRPr>
          </a:p>
        </p:txBody>
      </p:sp>
      <p:sp>
        <p:nvSpPr>
          <p:cNvPr id="3194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175651498"/>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205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ovvero la ragionevole previsione, ai sensi dell'articolo 3 della medesima legge, dell'imminente verificarsi di detti eventi</a:t>
            </a:r>
          </a:p>
          <a:p>
            <a:pPr>
              <a:buFont typeface="Wingdings" charset="0"/>
              <a:buChar char="Ø"/>
            </a:pPr>
            <a:endParaRPr lang="it-IT" sz="1800">
              <a:latin typeface="Calibri" charset="0"/>
            </a:endParaRPr>
          </a:p>
          <a:p>
            <a:pPr>
              <a:buFontTx/>
              <a:buChar char="-"/>
            </a:pPr>
            <a:r>
              <a:rPr lang="it-IT" sz="1800">
                <a:latin typeface="Calibri" charset="0"/>
              </a:rPr>
              <a:t>A condizione che sia necessario adottare misure indilazionabili</a:t>
            </a:r>
          </a:p>
          <a:p>
            <a:pPr>
              <a:buFontTx/>
              <a:buChar char="-"/>
            </a:pPr>
            <a:endParaRPr lang="it-IT" sz="1800">
              <a:latin typeface="Calibri" charset="0"/>
            </a:endParaRPr>
          </a:p>
          <a:p>
            <a:pPr>
              <a:buFontTx/>
              <a:buChar char="-"/>
            </a:pPr>
            <a:r>
              <a:rPr lang="it-IT" sz="1800">
                <a:latin typeface="Calibri" charset="0"/>
              </a:rPr>
              <a:t>E nei limiti dello stretto necessario imposto da tali misure.</a:t>
            </a:r>
          </a:p>
        </p:txBody>
      </p:sp>
    </p:spTree>
    <p:extLst>
      <p:ext uri="{BB962C8B-B14F-4D97-AF65-F5344CB8AC3E}">
        <p14:creationId xmlns:p14="http://schemas.microsoft.com/office/powerpoint/2010/main" val="767789127"/>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In tali casi la circostanza di somma urgenza è ritenuta persistente </a:t>
            </a:r>
          </a:p>
          <a:p>
            <a:pPr marL="0" indent="0">
              <a:buFont typeface="Times New Roman" charset="0"/>
              <a:buNone/>
              <a:defRPr/>
            </a:pPr>
            <a:endParaRPr lang="it-IT" sz="1800" dirty="0">
              <a:cs typeface="+mn-cs"/>
            </a:endParaRPr>
          </a:p>
          <a:p>
            <a:pPr>
              <a:buFontTx/>
              <a:buChar char="-"/>
              <a:defRPr/>
            </a:pPr>
            <a:r>
              <a:rPr lang="it-IT" sz="1800" dirty="0" smtClean="0">
                <a:cs typeface="+mn-cs"/>
              </a:rPr>
              <a:t>“</a:t>
            </a:r>
            <a:r>
              <a:rPr lang="it-IT" sz="1800" i="1" dirty="0" smtClean="0">
                <a:cs typeface="+mn-cs"/>
              </a:rPr>
              <a:t> finché non risultino eliminate le situazioni dannose o pericolose per la pubblica o privata incolumità derivanti dall'evento, e comunque per un termine non superiore a quindici giorni dall’insorgere dell’evento, ovvero entro il termine stabilito dalla eventuale declaratoria dello stato di emergenza di cui all'articolo 5 della medesima legge n. 225 del 1992</a:t>
            </a:r>
          </a:p>
          <a:p>
            <a:pPr>
              <a:buFontTx/>
              <a:buChar char="-"/>
              <a:defRPr/>
            </a:pPr>
            <a:endParaRPr lang="it-IT" sz="1800" i="1" dirty="0">
              <a:cs typeface="+mn-cs"/>
            </a:endParaRPr>
          </a:p>
          <a:p>
            <a:pPr>
              <a:buFont typeface="Wingdings" charset="2"/>
              <a:buChar char="Ø"/>
              <a:defRPr/>
            </a:pPr>
            <a:r>
              <a:rPr lang="it-IT" sz="1800" i="1" dirty="0" smtClean="0">
                <a:cs typeface="+mn-cs"/>
              </a:rPr>
              <a:t>In tali circostanze </a:t>
            </a:r>
            <a:r>
              <a:rPr lang="it-IT" sz="1800" dirty="0" smtClean="0">
                <a:cs typeface="+mn-cs"/>
              </a:rPr>
              <a:t> ed entro i medesimi limiti temporali </a:t>
            </a:r>
          </a:p>
          <a:p>
            <a:pPr>
              <a:buFontTx/>
              <a:buChar char="-"/>
              <a:defRPr/>
            </a:pPr>
            <a:r>
              <a:rPr lang="it-IT" sz="1800" dirty="0" smtClean="0">
                <a:cs typeface="+mn-cs"/>
              </a:rPr>
              <a:t>“</a:t>
            </a:r>
            <a:r>
              <a:rPr lang="it-IT" sz="1800" i="1" dirty="0" smtClean="0">
                <a:cs typeface="+mn-cs"/>
              </a:rPr>
              <a:t>le amministrazioni aggiudicatrici possono procedere all'affidamento di appalti pubblici di lavori, servizi e forniture con le procedure previste nel presente articolo</a:t>
            </a:r>
            <a:r>
              <a:rPr lang="it-IT" sz="1800" dirty="0" smtClean="0">
                <a:cs typeface="+mn-cs"/>
              </a:rPr>
              <a:t>”</a:t>
            </a:r>
          </a:p>
          <a:p>
            <a:pPr>
              <a:buFontTx/>
              <a:buChar char="-"/>
              <a:defRPr/>
            </a:pPr>
            <a:endParaRPr lang="it-IT" sz="1800" dirty="0">
              <a:cs typeface="+mn-cs"/>
            </a:endParaRPr>
          </a:p>
          <a:p>
            <a:pPr>
              <a:buFontTx/>
              <a:buChar char="-"/>
              <a:defRPr/>
            </a:pPr>
            <a:endParaRPr lang="it-IT" dirty="0">
              <a:cs typeface="+mn-cs"/>
            </a:endParaRPr>
          </a:p>
          <a:p>
            <a:pPr>
              <a:defRPr/>
            </a:pPr>
            <a:endParaRPr lang="it-IT" dirty="0">
              <a:cs typeface="+mn-cs"/>
            </a:endParaRPr>
          </a:p>
        </p:txBody>
      </p:sp>
      <p:sp>
        <p:nvSpPr>
          <p:cNvPr id="32153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35609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673100" y="1417638"/>
            <a:ext cx="7742238" cy="4078287"/>
          </a:xfrm>
        </p:spPr>
        <p:txBody>
          <a:bodyPr/>
          <a:lstStyle/>
          <a:p>
            <a:pPr algn="just">
              <a:buFont typeface="Wingdings" charset="2"/>
              <a:buChar char="Ø"/>
              <a:defRPr/>
            </a:pPr>
            <a:r>
              <a:rPr lang="it-IT" sz="1800" dirty="0">
                <a:latin typeface="Arial"/>
                <a:cs typeface="Arial"/>
              </a:rPr>
              <a:t>Le amministrazioni aggiudicatrici utilizzano la procedura competitiva con negoziazione </a:t>
            </a:r>
            <a:r>
              <a:rPr lang="it-IT" sz="1800" dirty="0" smtClean="0">
                <a:latin typeface="Arial"/>
                <a:cs typeface="Arial"/>
              </a:rPr>
              <a:t>qualora per l’aggiudicazione dell’appalto sussistano una o più delle seguenti condizioni </a:t>
            </a:r>
            <a:r>
              <a:rPr lang="it-IT" sz="1800" dirty="0">
                <a:latin typeface="Arial"/>
                <a:cs typeface="Arial"/>
              </a:rPr>
              <a:t>(art. 59 comma 2) </a:t>
            </a:r>
          </a:p>
          <a:p>
            <a:pPr marL="0" indent="0">
              <a:buFont typeface="Times New Roman" charset="0"/>
              <a:buNone/>
              <a:defRPr/>
            </a:pPr>
            <a:endParaRPr lang="it-IT" sz="1800" dirty="0">
              <a:latin typeface="Arial"/>
              <a:cs typeface="Arial"/>
            </a:endParaRPr>
          </a:p>
          <a:p>
            <a:pPr>
              <a:buFontTx/>
              <a:buChar char="-"/>
              <a:defRPr/>
            </a:pPr>
            <a:r>
              <a:rPr lang="it-IT" sz="1800" dirty="0">
                <a:latin typeface="Arial"/>
                <a:cs typeface="Arial"/>
              </a:rPr>
              <a:t>1) le esigenze dell'amministrazione aggiudicatrice perseguite con l’appalto non possono essere soddisfatte senza adattare soluzioni immediatamente disponibili; </a:t>
            </a:r>
          </a:p>
          <a:p>
            <a:pPr>
              <a:buFontTx/>
              <a:buChar char="-"/>
              <a:defRPr/>
            </a:pPr>
            <a:endParaRPr lang="it-IT" sz="1800" dirty="0">
              <a:latin typeface="Arial"/>
              <a:cs typeface="Arial"/>
            </a:endParaRPr>
          </a:p>
          <a:p>
            <a:pPr>
              <a:buFontTx/>
              <a:buChar char="-"/>
              <a:defRPr/>
            </a:pPr>
            <a:r>
              <a:rPr lang="it-IT" sz="1800" dirty="0">
                <a:latin typeface="Arial"/>
                <a:cs typeface="Arial"/>
              </a:rPr>
              <a:t>2)  implicano progettazione o soluzioni innovative; </a:t>
            </a:r>
          </a:p>
          <a:p>
            <a:pPr>
              <a:defRPr/>
            </a:pPr>
            <a:endParaRPr lang="it-IT" sz="1800" dirty="0" smtClean="0">
              <a:latin typeface="Arial"/>
              <a:cs typeface="Arial"/>
            </a:endParaRPr>
          </a:p>
        </p:txBody>
      </p:sp>
      <p:sp>
        <p:nvSpPr>
          <p:cNvPr id="266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45624645"/>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457200" y="1196975"/>
            <a:ext cx="8229600" cy="4533900"/>
          </a:xfrm>
        </p:spPr>
        <p:txBody>
          <a:bodyPr/>
          <a:lstStyle/>
          <a:p>
            <a:pPr>
              <a:buFont typeface="Wingdings" charset="2"/>
              <a:buChar char="Ø"/>
              <a:defRPr/>
            </a:pPr>
            <a:r>
              <a:rPr lang="it-IT" sz="1800" dirty="0">
                <a:cs typeface="+mn-cs"/>
              </a:rPr>
              <a:t>L</a:t>
            </a:r>
            <a:r>
              <a:rPr lang="it-IT" sz="1800" dirty="0" smtClean="0">
                <a:cs typeface="+mn-cs"/>
              </a:rPr>
              <a:t>’avvio della procedura</a:t>
            </a:r>
          </a:p>
          <a:p>
            <a:pPr>
              <a:buFont typeface="Wingdings" charset="2"/>
              <a:buChar char="Ø"/>
              <a:defRPr/>
            </a:pPr>
            <a:endParaRPr lang="it-IT" sz="1800" dirty="0">
              <a:cs typeface="+mn-cs"/>
            </a:endParaRPr>
          </a:p>
          <a:p>
            <a:pPr>
              <a:buFont typeface="Wingdings" charset="2"/>
              <a:buChar char="Ø"/>
              <a:defRPr/>
            </a:pPr>
            <a:r>
              <a:rPr lang="it-IT" sz="1800" dirty="0" smtClean="0">
                <a:cs typeface="+mn-cs"/>
              </a:rPr>
              <a:t>Qualora si dovesse verificare la condizione di somma urgenza l’immediata esecuzione dei lavori potrà essere disposta</a:t>
            </a:r>
          </a:p>
          <a:p>
            <a:pPr marL="0" indent="0">
              <a:buFont typeface="Times New Roman" charset="0"/>
              <a:buNone/>
              <a:defRPr/>
            </a:pPr>
            <a:endParaRPr lang="it-IT" sz="1800" dirty="0">
              <a:cs typeface="+mn-cs"/>
            </a:endParaRPr>
          </a:p>
          <a:p>
            <a:pPr>
              <a:buFontTx/>
              <a:buChar char="-"/>
              <a:defRPr/>
            </a:pPr>
            <a:r>
              <a:rPr lang="it-IT" sz="1800" dirty="0">
                <a:cs typeface="+mn-cs"/>
              </a:rPr>
              <a:t>D</a:t>
            </a:r>
            <a:r>
              <a:rPr lang="it-IT" sz="1800" dirty="0" smtClean="0">
                <a:cs typeface="+mn-cs"/>
              </a:rPr>
              <a:t>al </a:t>
            </a:r>
            <a:r>
              <a:rPr lang="it-IT" sz="1800" dirty="0">
                <a:cs typeface="+mn-cs"/>
              </a:rPr>
              <a:t>responsabile del </a:t>
            </a:r>
            <a:r>
              <a:rPr lang="it-IT" sz="1800" dirty="0" smtClean="0">
                <a:cs typeface="+mn-cs"/>
              </a:rPr>
              <a:t>procedimento oppure da un tecnico dell'amministrazione </a:t>
            </a:r>
            <a:r>
              <a:rPr lang="it-IT" sz="1800" dirty="0">
                <a:cs typeface="+mn-cs"/>
              </a:rPr>
              <a:t>competente </a:t>
            </a:r>
            <a:endParaRPr lang="it-IT" sz="1800" dirty="0" smtClean="0">
              <a:cs typeface="+mn-cs"/>
            </a:endParaRPr>
          </a:p>
          <a:p>
            <a:pPr>
              <a:buFontTx/>
              <a:buChar char="-"/>
              <a:defRPr/>
            </a:pPr>
            <a:endParaRPr lang="it-IT" sz="1800" dirty="0">
              <a:cs typeface="+mn-cs"/>
            </a:endParaRPr>
          </a:p>
          <a:p>
            <a:pPr>
              <a:buFontTx/>
              <a:buChar char="-"/>
              <a:defRPr/>
            </a:pPr>
            <a:r>
              <a:rPr lang="it-IT" sz="1800" dirty="0" smtClean="0">
                <a:cs typeface="+mn-cs"/>
              </a:rPr>
              <a:t>In ragione di chi per primo si rechi sul luogo</a:t>
            </a:r>
            <a:endParaRPr lang="it-IT" sz="1800" dirty="0">
              <a:cs typeface="+mn-cs"/>
            </a:endParaRPr>
          </a:p>
          <a:p>
            <a:pPr>
              <a:buFontTx/>
              <a:buChar char="-"/>
              <a:defRPr/>
            </a:pPr>
            <a:r>
              <a:rPr lang="it-IT" sz="1800" dirty="0" smtClean="0">
                <a:cs typeface="+mn-cs"/>
              </a:rPr>
              <a:t>“</a:t>
            </a:r>
            <a:r>
              <a:rPr lang="it-IT" sz="1800" i="1" dirty="0" smtClean="0">
                <a:cs typeface="+mn-cs"/>
              </a:rPr>
              <a:t>il </a:t>
            </a:r>
            <a:r>
              <a:rPr lang="it-IT" sz="1800" i="1" dirty="0">
                <a:cs typeface="+mn-cs"/>
              </a:rPr>
              <a:t>soggetto fra il responsabile del procedimento e il tecnico dell'amministrazione competente che si reca prima sul luogo, può disporre, contemporaneamente alla redazione del verbale, in cui sono indicati i motivi dello stato di urgenza, le cause che lo hanno provocato e i lavori necessari per rimuoverlo, la immediata esecuzione dei lavori entro il limite di 200.000 euro o di quanto indispensabile per rimuovere lo stato di pregiudizio alla pubblica </a:t>
            </a:r>
            <a:r>
              <a:rPr lang="it-IT" sz="1800" i="1" dirty="0" smtClean="0">
                <a:cs typeface="+mn-cs"/>
              </a:rPr>
              <a:t>incolumità</a:t>
            </a:r>
            <a:r>
              <a:rPr lang="it-IT" sz="1800" dirty="0" smtClean="0">
                <a:cs typeface="+mn-cs"/>
              </a:rPr>
              <a:t>” (art. 163 comma 1)</a:t>
            </a:r>
          </a:p>
          <a:p>
            <a:pPr>
              <a:buFontTx/>
              <a:buChar char="-"/>
              <a:defRPr/>
            </a:pPr>
            <a:endParaRPr lang="it-IT" sz="1800" dirty="0">
              <a:cs typeface="+mn-cs"/>
            </a:endParaRPr>
          </a:p>
        </p:txBody>
      </p:sp>
      <p:sp>
        <p:nvSpPr>
          <p:cNvPr id="32256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23681993"/>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 procedura di affidamento</a:t>
            </a:r>
          </a:p>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Il </a:t>
            </a:r>
            <a:r>
              <a:rPr lang="it-IT" sz="1800" dirty="0" err="1" smtClean="0">
                <a:cs typeface="+mn-cs"/>
              </a:rPr>
              <a:t>Rup</a:t>
            </a:r>
            <a:r>
              <a:rPr lang="it-IT" sz="1800" dirty="0" smtClean="0">
                <a:cs typeface="+mn-cs"/>
              </a:rPr>
              <a:t> o il tecnico recati sul luogo redigono un </a:t>
            </a:r>
            <a:r>
              <a:rPr lang="it-IT" sz="1800" dirty="0">
                <a:cs typeface="+mn-cs"/>
              </a:rPr>
              <a:t>verbale, in cui sono </a:t>
            </a:r>
            <a:r>
              <a:rPr lang="it-IT" sz="1800" dirty="0" smtClean="0">
                <a:cs typeface="+mn-cs"/>
              </a:rPr>
              <a:t>indicati</a:t>
            </a:r>
          </a:p>
          <a:p>
            <a:pPr>
              <a:buFontTx/>
              <a:buChar char="-"/>
              <a:defRPr/>
            </a:pPr>
            <a:r>
              <a:rPr lang="it-IT" sz="1800" dirty="0" smtClean="0">
                <a:cs typeface="+mn-cs"/>
              </a:rPr>
              <a:t>I motivi </a:t>
            </a:r>
            <a:r>
              <a:rPr lang="it-IT" sz="1800" dirty="0">
                <a:cs typeface="+mn-cs"/>
              </a:rPr>
              <a:t>dello stato di </a:t>
            </a:r>
            <a:r>
              <a:rPr lang="it-IT" sz="1800" dirty="0" smtClean="0">
                <a:cs typeface="+mn-cs"/>
              </a:rPr>
              <a:t>urgenza</a:t>
            </a:r>
            <a:endParaRPr lang="it-IT" sz="1800" dirty="0">
              <a:cs typeface="+mn-cs"/>
            </a:endParaRPr>
          </a:p>
          <a:p>
            <a:pPr>
              <a:buFontTx/>
              <a:buChar char="-"/>
              <a:defRPr/>
            </a:pPr>
            <a:r>
              <a:rPr lang="it-IT" sz="1800" dirty="0" smtClean="0">
                <a:cs typeface="+mn-cs"/>
              </a:rPr>
              <a:t>le </a:t>
            </a:r>
            <a:r>
              <a:rPr lang="it-IT" sz="1800" dirty="0">
                <a:cs typeface="+mn-cs"/>
              </a:rPr>
              <a:t>cause che lo hanno provocato </a:t>
            </a:r>
          </a:p>
          <a:p>
            <a:pPr>
              <a:buFontTx/>
              <a:buChar char="-"/>
              <a:defRPr/>
            </a:pPr>
            <a:r>
              <a:rPr lang="it-IT" sz="1800" dirty="0" smtClean="0">
                <a:cs typeface="+mn-cs"/>
              </a:rPr>
              <a:t>i </a:t>
            </a:r>
            <a:r>
              <a:rPr lang="it-IT" sz="1800" dirty="0">
                <a:cs typeface="+mn-cs"/>
              </a:rPr>
              <a:t>lavori necessari per rimuoverlo, </a:t>
            </a:r>
          </a:p>
          <a:p>
            <a:pPr>
              <a:defRPr/>
            </a:pPr>
            <a:endParaRPr lang="it-IT" sz="1800" dirty="0" smtClean="0">
              <a:cs typeface="+mn-cs"/>
            </a:endParaRPr>
          </a:p>
          <a:p>
            <a:pPr>
              <a:buFont typeface="Wingdings" charset="2"/>
              <a:buChar char="Ø"/>
              <a:defRPr/>
            </a:pPr>
            <a:r>
              <a:rPr lang="it-IT" sz="1800" dirty="0" smtClean="0">
                <a:cs typeface="+mn-cs"/>
              </a:rPr>
              <a:t>Il </a:t>
            </a:r>
            <a:r>
              <a:rPr lang="it-IT" sz="1800" dirty="0" err="1" smtClean="0">
                <a:cs typeface="+mn-cs"/>
              </a:rPr>
              <a:t>Rup</a:t>
            </a:r>
            <a:r>
              <a:rPr lang="it-IT" sz="1800" dirty="0" smtClean="0">
                <a:cs typeface="+mn-cs"/>
              </a:rPr>
              <a:t> o il tecnico possono se lo ritengono necessario</a:t>
            </a:r>
          </a:p>
          <a:p>
            <a:pPr>
              <a:buFont typeface="Wingdings" charset="2"/>
              <a:buChar char="Ø"/>
              <a:defRPr/>
            </a:pPr>
            <a:endParaRPr lang="it-IT" sz="1800" dirty="0">
              <a:cs typeface="+mn-cs"/>
            </a:endParaRPr>
          </a:p>
          <a:p>
            <a:pPr>
              <a:buFontTx/>
              <a:buChar char="-"/>
              <a:defRPr/>
            </a:pPr>
            <a:r>
              <a:rPr lang="it-IT" sz="1800" dirty="0" smtClean="0">
                <a:cs typeface="+mn-cs"/>
              </a:rPr>
              <a:t>Disporre la </a:t>
            </a:r>
            <a:r>
              <a:rPr lang="it-IT" sz="1800" dirty="0">
                <a:cs typeface="+mn-cs"/>
              </a:rPr>
              <a:t>immediata esecuzione dei lavori entro il limite di 200.000 euro o di quanto indispensabile per rimuovere lo stato di pregiudizio alla pubblica </a:t>
            </a:r>
            <a:r>
              <a:rPr lang="it-IT" sz="1800" dirty="0" smtClean="0">
                <a:cs typeface="+mn-cs"/>
              </a:rPr>
              <a:t>incolumità</a:t>
            </a:r>
            <a:endParaRPr lang="it-IT" sz="1800" dirty="0">
              <a:cs typeface="+mn-cs"/>
            </a:endParaRPr>
          </a:p>
          <a:p>
            <a:pPr marL="0" indent="0">
              <a:buFont typeface="Times New Roman" charset="0"/>
              <a:buNone/>
              <a:defRPr/>
            </a:pPr>
            <a:endParaRPr lang="it-IT" sz="1800" dirty="0" smtClean="0">
              <a:cs typeface="+mn-cs"/>
            </a:endParaRPr>
          </a:p>
        </p:txBody>
      </p:sp>
      <p:sp>
        <p:nvSpPr>
          <p:cNvPr id="32358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5437779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Il </a:t>
            </a:r>
            <a:r>
              <a:rPr lang="it-IT" sz="1800" dirty="0" err="1" smtClean="0">
                <a:cs typeface="+mn-cs"/>
              </a:rPr>
              <a:t>Rup</a:t>
            </a:r>
            <a:r>
              <a:rPr lang="it-IT" sz="1800" dirty="0" smtClean="0">
                <a:cs typeface="+mn-cs"/>
              </a:rPr>
              <a:t> o il tecnico possono affidare l'esecuzione </a:t>
            </a:r>
            <a:r>
              <a:rPr lang="it-IT" sz="1800" dirty="0">
                <a:cs typeface="+mn-cs"/>
              </a:rPr>
              <a:t>dei lavori di somma </a:t>
            </a:r>
            <a:r>
              <a:rPr lang="it-IT" sz="1800" dirty="0" smtClean="0">
                <a:cs typeface="+mn-cs"/>
              </a:rPr>
              <a:t>urgenza:</a:t>
            </a:r>
          </a:p>
          <a:p>
            <a:pPr>
              <a:buFontTx/>
              <a:buChar char="-"/>
              <a:defRPr/>
            </a:pPr>
            <a:endParaRPr lang="it-IT" sz="1800" dirty="0" smtClean="0">
              <a:cs typeface="+mn-cs"/>
            </a:endParaRPr>
          </a:p>
          <a:p>
            <a:pPr>
              <a:buFontTx/>
              <a:buChar char="-"/>
              <a:defRPr/>
            </a:pPr>
            <a:r>
              <a:rPr lang="it-IT" sz="1800" dirty="0" smtClean="0">
                <a:cs typeface="+mn-cs"/>
              </a:rPr>
              <a:t>in </a:t>
            </a:r>
            <a:r>
              <a:rPr lang="it-IT" sz="1800" dirty="0">
                <a:cs typeface="+mn-cs"/>
              </a:rPr>
              <a:t>forma </a:t>
            </a:r>
            <a:r>
              <a:rPr lang="it-IT" sz="1800" dirty="0" smtClean="0">
                <a:cs typeface="+mn-cs"/>
              </a:rPr>
              <a:t>diretta</a:t>
            </a:r>
          </a:p>
          <a:p>
            <a:pPr>
              <a:buFontTx/>
              <a:buChar char="-"/>
              <a:defRPr/>
            </a:pPr>
            <a:endParaRPr lang="it-IT" sz="1800" dirty="0" smtClean="0">
              <a:cs typeface="+mn-cs"/>
            </a:endParaRPr>
          </a:p>
          <a:p>
            <a:pPr>
              <a:buFontTx/>
              <a:buChar char="-"/>
              <a:defRPr/>
            </a:pPr>
            <a:r>
              <a:rPr lang="it-IT" sz="1800" dirty="0" smtClean="0">
                <a:cs typeface="+mn-cs"/>
              </a:rPr>
              <a:t>ad </a:t>
            </a:r>
            <a:r>
              <a:rPr lang="it-IT" sz="1800" dirty="0">
                <a:cs typeface="+mn-cs"/>
              </a:rPr>
              <a:t>uno o più operatori economici </a:t>
            </a:r>
            <a:r>
              <a:rPr lang="it-IT" sz="1800" dirty="0" smtClean="0">
                <a:cs typeface="+mn-cs"/>
              </a:rPr>
              <a:t>da loro individuati  </a:t>
            </a:r>
            <a:endParaRPr lang="it-IT" sz="1800" dirty="0">
              <a:cs typeface="+mn-cs"/>
            </a:endParaRPr>
          </a:p>
          <a:p>
            <a:pPr>
              <a:defRPr/>
            </a:pPr>
            <a:endParaRPr lang="it-IT" sz="1800" dirty="0">
              <a:cs typeface="+mn-cs"/>
            </a:endParaRPr>
          </a:p>
          <a:p>
            <a:pPr marL="0" indent="0">
              <a:buFont typeface="Times New Roman" charset="0"/>
              <a:buNone/>
              <a:defRPr/>
            </a:pPr>
            <a:endParaRPr lang="it-IT" dirty="0">
              <a:cs typeface="+mn-cs"/>
            </a:endParaRPr>
          </a:p>
          <a:p>
            <a:pPr>
              <a:defRPr/>
            </a:pPr>
            <a:endParaRPr lang="it-IT" dirty="0">
              <a:cs typeface="+mn-cs"/>
            </a:endParaRPr>
          </a:p>
        </p:txBody>
      </p:sp>
      <p:sp>
        <p:nvSpPr>
          <p:cNvPr id="3246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853658758"/>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Il corrispettivo delle prestazioni </a:t>
            </a:r>
          </a:p>
          <a:p>
            <a:pPr>
              <a:buFontTx/>
              <a:buChar char="-"/>
              <a:defRPr/>
            </a:pPr>
            <a:endParaRPr lang="it-IT" sz="1800" dirty="0" smtClean="0">
              <a:cs typeface="+mn-cs"/>
            </a:endParaRPr>
          </a:p>
          <a:p>
            <a:pPr>
              <a:buFontTx/>
              <a:buChar char="-"/>
              <a:defRPr/>
            </a:pPr>
            <a:r>
              <a:rPr lang="it-IT" sz="1800" dirty="0" smtClean="0">
                <a:cs typeface="+mn-cs"/>
              </a:rPr>
              <a:t>è </a:t>
            </a:r>
            <a:r>
              <a:rPr lang="it-IT" sz="1800" dirty="0">
                <a:cs typeface="+mn-cs"/>
              </a:rPr>
              <a:t>definito consensualmente con </a:t>
            </a:r>
            <a:r>
              <a:rPr lang="it-IT" sz="1800" dirty="0" smtClean="0">
                <a:cs typeface="+mn-cs"/>
              </a:rPr>
              <a:t>l'affidatario</a:t>
            </a:r>
            <a:endParaRPr lang="it-IT" sz="1800" dirty="0">
              <a:cs typeface="+mn-cs"/>
            </a:endParaRPr>
          </a:p>
          <a:p>
            <a:pPr marL="0" indent="0">
              <a:buFont typeface="Times New Roman" charset="0"/>
              <a:buNone/>
              <a:defRPr/>
            </a:pPr>
            <a:endParaRPr lang="it-IT" sz="1800" dirty="0">
              <a:cs typeface="+mn-cs"/>
            </a:endParaRPr>
          </a:p>
          <a:p>
            <a:pPr>
              <a:buFont typeface="Wingdings" charset="2"/>
              <a:buChar char="Ø"/>
              <a:defRPr/>
            </a:pPr>
            <a:r>
              <a:rPr lang="it-IT" sz="1800" dirty="0" smtClean="0">
                <a:cs typeface="+mn-cs"/>
              </a:rPr>
              <a:t>In </a:t>
            </a:r>
            <a:r>
              <a:rPr lang="it-IT" sz="1800" dirty="0">
                <a:cs typeface="+mn-cs"/>
              </a:rPr>
              <a:t>difetto di preventivo </a:t>
            </a:r>
            <a:r>
              <a:rPr lang="it-IT" sz="1800" dirty="0" smtClean="0">
                <a:cs typeface="+mn-cs"/>
              </a:rPr>
              <a:t>accordo</a:t>
            </a:r>
          </a:p>
          <a:p>
            <a:pPr>
              <a:buFontTx/>
              <a:buChar char="-"/>
              <a:defRPr/>
            </a:pPr>
            <a:endParaRPr lang="it-IT" sz="1800" dirty="0" smtClean="0">
              <a:cs typeface="+mn-cs"/>
            </a:endParaRPr>
          </a:p>
          <a:p>
            <a:pPr>
              <a:buFontTx/>
              <a:buChar char="-"/>
              <a:defRPr/>
            </a:pPr>
            <a:r>
              <a:rPr lang="it-IT" sz="1800" dirty="0" smtClean="0">
                <a:cs typeface="+mn-cs"/>
              </a:rPr>
              <a:t>la </a:t>
            </a:r>
            <a:r>
              <a:rPr lang="it-IT" sz="1800" dirty="0">
                <a:cs typeface="+mn-cs"/>
              </a:rPr>
              <a:t>stazione appaltante può ingiungere all'affidatario l'esecuzione delle lavorazioni o la somministrazione dei materiali sulla base di prezzi definiti mediante l'utilizzo di prezzari ufficiali di riferimento, ridotti del 20 per cento, comunque ammessi nella </a:t>
            </a:r>
            <a:r>
              <a:rPr lang="it-IT" sz="1800" dirty="0" smtClean="0">
                <a:cs typeface="+mn-cs"/>
              </a:rPr>
              <a:t>contabilità</a:t>
            </a:r>
            <a:endParaRPr lang="it-IT" sz="1800" dirty="0">
              <a:cs typeface="+mn-cs"/>
            </a:endParaRPr>
          </a:p>
          <a:p>
            <a:pPr>
              <a:buFontTx/>
              <a:buChar char="-"/>
              <a:defRPr/>
            </a:pPr>
            <a:r>
              <a:rPr lang="it-IT" sz="1800" dirty="0" smtClean="0">
                <a:cs typeface="+mn-cs"/>
              </a:rPr>
              <a:t>ove </a:t>
            </a:r>
            <a:r>
              <a:rPr lang="it-IT" sz="1800" dirty="0">
                <a:cs typeface="+mn-cs"/>
              </a:rPr>
              <a:t>l'esecutore non iscriva riserva negli atti contabili, i prezzi si intendono definitivamente accettati.</a:t>
            </a:r>
          </a:p>
        </p:txBody>
      </p:sp>
      <p:sp>
        <p:nvSpPr>
          <p:cNvPr id="3256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60672192"/>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2665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Adempimenti successivi all’ordine di esecuzione dei lavori</a:t>
            </a:r>
          </a:p>
          <a:p>
            <a:endParaRPr lang="it-IT" sz="1800">
              <a:latin typeface="Calibri" charset="0"/>
            </a:endParaRPr>
          </a:p>
          <a:p>
            <a:pPr>
              <a:buFontTx/>
              <a:buChar char="-"/>
            </a:pPr>
            <a:r>
              <a:rPr lang="it-IT" sz="1800">
                <a:latin typeface="Calibri" charset="0"/>
              </a:rPr>
              <a:t>Il responsabile del procedimento o il tecnico dell'amministrazione competente compila entro dieci giorni dall'ordine di esecuzione dei lavori una perizia giustificativa degli stessi </a:t>
            </a:r>
          </a:p>
          <a:p>
            <a:pPr>
              <a:buFontTx/>
              <a:buChar char="-"/>
            </a:pPr>
            <a:endParaRPr lang="it-IT" sz="1800">
              <a:latin typeface="Calibri" charset="0"/>
            </a:endParaRPr>
          </a:p>
          <a:p>
            <a:pPr>
              <a:buFontTx/>
              <a:buChar char="-"/>
            </a:pPr>
            <a:r>
              <a:rPr lang="it-IT" sz="1800">
                <a:latin typeface="Calibri" charset="0"/>
              </a:rPr>
              <a:t>La perizia, unitamente al verbale di somma urgenza, vengono trasmessi alla stazione appaltante </a:t>
            </a:r>
          </a:p>
          <a:p>
            <a:pPr>
              <a:buFontTx/>
              <a:buChar char="-"/>
            </a:pPr>
            <a:endParaRPr lang="it-IT" sz="1800">
              <a:latin typeface="Calibri" charset="0"/>
            </a:endParaRPr>
          </a:p>
          <a:p>
            <a:pPr>
              <a:buFontTx/>
              <a:buChar char="-"/>
            </a:pPr>
            <a:r>
              <a:rPr lang="it-IT" sz="1800">
                <a:latin typeface="Calibri" charset="0"/>
              </a:rPr>
              <a:t>La stazione appaltante provvede alla copertura della spesa e alla approvazione dei lavori. </a:t>
            </a:r>
          </a:p>
        </p:txBody>
      </p:sp>
      <p:sp>
        <p:nvSpPr>
          <p:cNvPr id="32665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11653829"/>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27682" name="Segnaposto contenuto 2"/>
          <p:cNvSpPr>
            <a:spLocks noGrp="1"/>
          </p:cNvSpPr>
          <p:nvPr>
            <p:ph idx="1"/>
          </p:nvPr>
        </p:nvSpPr>
        <p:spPr bwMode="auto">
          <a:xfrm>
            <a:off x="423863" y="1052513"/>
            <a:ext cx="8229600" cy="45339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endParaRPr lang="it-IT" sz="1800">
              <a:latin typeface="Calibri" charset="0"/>
            </a:endParaRPr>
          </a:p>
          <a:p>
            <a:pPr>
              <a:buFont typeface="Wingdings" charset="0"/>
              <a:buChar char="Ø"/>
            </a:pPr>
            <a:r>
              <a:rPr lang="it-IT" sz="1800">
                <a:latin typeface="Calibri" charset="0"/>
              </a:rPr>
              <a:t>L’art. 163 comma 4 precisa che</a:t>
            </a:r>
          </a:p>
          <a:p>
            <a:pPr>
              <a:buFontTx/>
              <a:buChar char="-"/>
            </a:pPr>
            <a:r>
              <a:rPr lang="it-IT" sz="1800">
                <a:latin typeface="Calibri" charset="0"/>
              </a:rPr>
              <a:t>“Qualora l'amministrazione competente sia un ente locale, la copertura della spesa viene assicurata con le modalità previste dall'articoli 191, comma 3, e 194 comma 1, lettera e), del decreto legislativo 18 agosto 2000 n. 267 e successive modificazioni e integrazioni”</a:t>
            </a:r>
          </a:p>
          <a:p>
            <a:pPr>
              <a:buFontTx/>
              <a:buChar char="-"/>
            </a:pPr>
            <a:endParaRPr lang="it-IT" sz="1800">
              <a:latin typeface="Calibri" charset="0"/>
            </a:endParaRPr>
          </a:p>
          <a:p>
            <a:pPr algn="just">
              <a:buFont typeface="Wingdings" charset="0"/>
              <a:buChar char="Ø"/>
            </a:pPr>
            <a:r>
              <a:rPr lang="it-IT" sz="1600">
                <a:latin typeface="Calibri" charset="0"/>
              </a:rPr>
              <a:t>Ai sensi dell’art. 191 comma 3 del D.Lgs. 267/2000</a:t>
            </a:r>
          </a:p>
          <a:p>
            <a:pPr algn="just">
              <a:buFontTx/>
              <a:buChar char="-"/>
            </a:pPr>
            <a:r>
              <a:rPr lang="it-IT" sz="1600">
                <a:latin typeface="Calibri" charset="0"/>
              </a:rPr>
              <a:t>“</a:t>
            </a:r>
            <a:r>
              <a:rPr lang="it-IT" altLang="ja-JP" sz="1600" i="1">
                <a:latin typeface="Calibri" charset="0"/>
              </a:rPr>
              <a:t>Per i lavori pubblici di somma urgenza, cagionati dal verificarsi di un evento eccezionale o imprevedibile, la Giunta, qualora i fondi specificamente previsti in bilancio si dimostrino insufficienti, entro venti giorni dall'ordinazione fatta a terzi, su proposta del responsabile del procedimento, sottopone al Consiglio il provvedimento di riconoscimento della spesa con le modalità previste dall'articolo 194, comma 1, lettera e), prevedendo la relativa copertura finanziaria nei limiti delle accertate necessità per la rimozione dello stato di pregiudizio alla pubblica incolumità. Il provvedimento di riconoscimento è adottato entro 30 giorni dalla data di deliberazione della proposta da parte della Giunta, e comunque entro il 31 dicembre dell'anno in corso se a tale data non sia scaduto il predetto termine. La comunicazione al terzo interessato è data contestualmente all'adozione della deliberazione consiliare</a:t>
            </a:r>
            <a:r>
              <a:rPr lang="it-IT" altLang="ja-JP" sz="1600">
                <a:latin typeface="Calibri" charset="0"/>
              </a:rPr>
              <a:t>.</a:t>
            </a:r>
            <a:r>
              <a:rPr lang="it-IT" sz="1600">
                <a:latin typeface="Calibri" charset="0"/>
              </a:rPr>
              <a:t>”</a:t>
            </a:r>
            <a:endParaRPr lang="it-IT" altLang="ja-JP" sz="1600">
              <a:latin typeface="Calibri" charset="0"/>
            </a:endParaRPr>
          </a:p>
          <a:p>
            <a:pPr>
              <a:buFont typeface="Times New Roman" charset="0"/>
              <a:buNone/>
            </a:pPr>
            <a:endParaRPr lang="it-IT" sz="1800">
              <a:latin typeface="Calibri" charset="0"/>
            </a:endParaRPr>
          </a:p>
        </p:txBody>
      </p:sp>
      <p:sp>
        <p:nvSpPr>
          <p:cNvPr id="3276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511919814"/>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2870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Sospensione dei lavori in caso di mancata approvazione della spesa</a:t>
            </a:r>
          </a:p>
          <a:p>
            <a:pPr>
              <a:buFont typeface="Wingdings" charset="0"/>
              <a:buChar char="Ø"/>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Qualora un'opera o un lavoro, ordinato per motivi di somma urgenza, non riporti l'approvazione del competente organo dell'amministrazione, la relativa realizzazione è sospesa immediatamente e si procede, previa messa in sicurezza del cantiere, alla sospensione dei lavori e alla liquidazione dei corrispettivi dovuti per la parte realizzata</a:t>
            </a:r>
            <a:r>
              <a:rPr lang="it-IT" sz="1800" i="1">
                <a:latin typeface="Calibri" charset="0"/>
              </a:rPr>
              <a:t>”</a:t>
            </a:r>
            <a:r>
              <a:rPr lang="it-IT" altLang="ja-JP" sz="1800" i="1">
                <a:latin typeface="Calibri" charset="0"/>
              </a:rPr>
              <a:t> (Art. 163 comma 5)</a:t>
            </a:r>
          </a:p>
          <a:p>
            <a:pPr>
              <a:buFontTx/>
              <a:buChar char="-"/>
            </a:pPr>
            <a:endParaRPr lang="it-IT" sz="1800" i="1">
              <a:latin typeface="Calibri" charset="0"/>
            </a:endParaRPr>
          </a:p>
        </p:txBody>
      </p:sp>
      <p:sp>
        <p:nvSpPr>
          <p:cNvPr id="3287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84517736"/>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Gli adempimenti dell’operatore economico</a:t>
            </a:r>
          </a:p>
          <a:p>
            <a:pPr>
              <a:buFont typeface="Wingdings" charset="2"/>
              <a:buChar char="Ø"/>
              <a:defRPr/>
            </a:pPr>
            <a:endParaRPr lang="it-IT" sz="1800" dirty="0">
              <a:cs typeface="+mn-cs"/>
            </a:endParaRPr>
          </a:p>
          <a:p>
            <a:pPr>
              <a:buFontTx/>
              <a:buChar char="-"/>
              <a:defRPr/>
            </a:pPr>
            <a:r>
              <a:rPr lang="it-IT" sz="1800" dirty="0" smtClean="0">
                <a:cs typeface="+mn-cs"/>
              </a:rPr>
              <a:t>Gli </a:t>
            </a:r>
            <a:r>
              <a:rPr lang="it-IT" sz="1800" dirty="0">
                <a:cs typeface="+mn-cs"/>
              </a:rPr>
              <a:t>affidatari </a:t>
            </a:r>
            <a:r>
              <a:rPr lang="it-IT" sz="1800" dirty="0" smtClean="0">
                <a:cs typeface="+mn-cs"/>
              </a:rPr>
              <a:t>dichiarano</a:t>
            </a:r>
            <a:r>
              <a:rPr lang="it-IT" sz="1800" dirty="0">
                <a:cs typeface="+mn-cs"/>
              </a:rPr>
              <a:t> </a:t>
            </a:r>
            <a:r>
              <a:rPr lang="it-IT" sz="1800" dirty="0" smtClean="0">
                <a:cs typeface="+mn-cs"/>
              </a:rPr>
              <a:t>il </a:t>
            </a:r>
            <a:r>
              <a:rPr lang="it-IT" sz="1800" dirty="0">
                <a:cs typeface="+mn-cs"/>
              </a:rPr>
              <a:t>possesso dei requisiti </a:t>
            </a:r>
            <a:r>
              <a:rPr lang="it-IT" sz="1800" dirty="0" smtClean="0">
                <a:cs typeface="+mn-cs"/>
              </a:rPr>
              <a:t>di partecipazione previsti per l’affidamento di contratti di uguale importo mediante procedura ordinaria mediante </a:t>
            </a:r>
            <a:r>
              <a:rPr lang="it-IT" sz="1800" dirty="0">
                <a:cs typeface="+mn-cs"/>
              </a:rPr>
              <a:t>autocertificazione, resa ai sensi del decreto del Presidente della Repubblica 28 dicembre 2000 n. </a:t>
            </a:r>
            <a:r>
              <a:rPr lang="it-IT" sz="1800" dirty="0" smtClean="0">
                <a:cs typeface="+mn-cs"/>
              </a:rPr>
              <a:t>445</a:t>
            </a: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L'amministrazione dovrà controllare tali dichiarazioni entro un </a:t>
            </a:r>
            <a:r>
              <a:rPr lang="it-IT" sz="1800" dirty="0">
                <a:cs typeface="+mn-cs"/>
              </a:rPr>
              <a:t>termine </a:t>
            </a:r>
            <a:r>
              <a:rPr lang="it-IT" sz="1800" dirty="0" smtClean="0">
                <a:cs typeface="+mn-cs"/>
              </a:rPr>
              <a:t>congruo</a:t>
            </a:r>
            <a:r>
              <a:rPr lang="it-IT" sz="1800" dirty="0">
                <a:cs typeface="+mn-cs"/>
              </a:rPr>
              <a:t> </a:t>
            </a:r>
            <a:r>
              <a:rPr lang="it-IT" sz="1800" dirty="0" smtClean="0">
                <a:cs typeface="+mn-cs"/>
              </a:rPr>
              <a:t>e comunque </a:t>
            </a:r>
            <a:r>
              <a:rPr lang="it-IT" sz="1800" dirty="0">
                <a:cs typeface="+mn-cs"/>
              </a:rPr>
              <a:t>non superiore a sessanta giorni </a:t>
            </a:r>
            <a:r>
              <a:rPr lang="it-IT" sz="1800" dirty="0" smtClean="0">
                <a:cs typeface="+mn-cs"/>
              </a:rPr>
              <a:t>dall'affidamento</a:t>
            </a:r>
          </a:p>
          <a:p>
            <a:pPr marL="0" indent="0">
              <a:buFont typeface="Times New Roman" charset="0"/>
              <a:buNone/>
              <a:defRPr/>
            </a:pPr>
            <a:endParaRPr lang="it-IT" sz="1800" dirty="0" smtClean="0">
              <a:cs typeface="+mn-cs"/>
            </a:endParaRPr>
          </a:p>
          <a:p>
            <a:pPr>
              <a:buFontTx/>
              <a:buChar char="-"/>
              <a:defRPr/>
            </a:pPr>
            <a:endParaRPr lang="it-IT" sz="1800" dirty="0" smtClean="0">
              <a:cs typeface="+mn-cs"/>
            </a:endParaRPr>
          </a:p>
        </p:txBody>
      </p:sp>
      <p:sp>
        <p:nvSpPr>
          <p:cNvPr id="3297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208509707"/>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07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Divieto di pagare fino all’esito positivo delle verifiche</a:t>
            </a:r>
          </a:p>
          <a:p>
            <a:pPr>
              <a:buFont typeface="Wingdings" charset="0"/>
              <a:buChar char="Ø"/>
            </a:pPr>
            <a:endParaRPr lang="it-IT" sz="1800">
              <a:latin typeface="Calibri" charset="0"/>
            </a:endParaRPr>
          </a:p>
          <a:p>
            <a:pPr>
              <a:buFont typeface="Wingdings" charset="0"/>
              <a:buChar char="Ø"/>
            </a:pPr>
            <a:r>
              <a:rPr lang="it-IT" sz="1800">
                <a:latin typeface="Calibri" charset="0"/>
              </a:rPr>
              <a:t>Ai sensi dell’art. 163 comma 7 </a:t>
            </a:r>
          </a:p>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L</a:t>
            </a:r>
            <a:r>
              <a:rPr lang="it-IT" sz="1800" i="1">
                <a:latin typeface="Calibri" charset="0"/>
              </a:rPr>
              <a:t>’</a:t>
            </a:r>
            <a:r>
              <a:rPr lang="it-IT" altLang="ja-JP" sz="1800" i="1">
                <a:latin typeface="Calibri" charset="0"/>
              </a:rPr>
              <a:t>amministrazione aggiudicatrice dà conto, con adeguata motivazione, nel primo atto successivo alle verifiche effettuate, della sussistenza dei relativi presupposti; in ogni caso non è possibile procedere al pagamento, anche parziale, in assenza delle relative verifiche positive</a:t>
            </a:r>
            <a:r>
              <a:rPr lang="it-IT" sz="1800" i="1">
                <a:latin typeface="Calibri" charset="0"/>
              </a:rPr>
              <a:t>”</a:t>
            </a:r>
            <a:endParaRPr lang="it-IT" altLang="ja-JP" sz="1800" i="1">
              <a:latin typeface="Calibri" charset="0"/>
            </a:endParaRPr>
          </a:p>
          <a:p>
            <a:pPr>
              <a:buFontTx/>
              <a:buChar char="-"/>
            </a:pPr>
            <a:endParaRPr lang="it-IT">
              <a:latin typeface="Calibri" charset="0"/>
            </a:endParaRPr>
          </a:p>
        </p:txBody>
      </p:sp>
    </p:spTree>
    <p:extLst>
      <p:ext uri="{BB962C8B-B14F-4D97-AF65-F5344CB8AC3E}">
        <p14:creationId xmlns:p14="http://schemas.microsoft.com/office/powerpoint/2010/main" val="2294024607"/>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17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In caso di accertata assenza del possesso dei requisiti dichiarati dall’operatore economico le amministrazioni aggiudicatrici </a:t>
            </a:r>
          </a:p>
          <a:p>
            <a:pPr>
              <a:buFont typeface="Wingdings" charset="0"/>
              <a:buChar char="Ø"/>
            </a:pPr>
            <a:endParaRPr lang="it-IT" sz="1800">
              <a:latin typeface="Calibri" charset="0"/>
            </a:endParaRPr>
          </a:p>
          <a:p>
            <a:pPr>
              <a:buFontTx/>
              <a:buChar char="-"/>
            </a:pPr>
            <a:r>
              <a:rPr lang="it-IT" sz="1800">
                <a:latin typeface="Calibri" charset="0"/>
              </a:rPr>
              <a:t>recedono dal contratto</a:t>
            </a:r>
          </a:p>
          <a:p>
            <a:pPr>
              <a:buFontTx/>
              <a:buChar char="-"/>
            </a:pPr>
            <a:endParaRPr lang="it-IT" sz="1800">
              <a:latin typeface="Calibri" charset="0"/>
            </a:endParaRPr>
          </a:p>
          <a:p>
            <a:pPr>
              <a:buFontTx/>
              <a:buChar char="-"/>
            </a:pPr>
            <a:r>
              <a:rPr lang="it-IT" sz="1800">
                <a:latin typeface="Calibri" charset="0"/>
              </a:rPr>
              <a:t>procedono al pagamento del valore delle opere già eseguite</a:t>
            </a:r>
          </a:p>
          <a:p>
            <a:pPr>
              <a:buFontTx/>
              <a:buChar char="-"/>
            </a:pPr>
            <a:endParaRPr lang="it-IT" sz="1800">
              <a:latin typeface="Calibri" charset="0"/>
            </a:endParaRPr>
          </a:p>
          <a:p>
            <a:pPr>
              <a:buFontTx/>
              <a:buChar char="-"/>
            </a:pPr>
            <a:r>
              <a:rPr lang="it-IT" sz="1800">
                <a:latin typeface="Calibri" charset="0"/>
              </a:rPr>
              <a:t>rimborsano le spese eventualmente già sostenute per l'esecuzione del rimanente</a:t>
            </a:r>
          </a:p>
          <a:p>
            <a:pPr>
              <a:buFontTx/>
              <a:buChar char="-"/>
            </a:pPr>
            <a:endParaRPr lang="it-IT" sz="1800">
              <a:latin typeface="Calibri" charset="0"/>
            </a:endParaRPr>
          </a:p>
          <a:p>
            <a:pPr>
              <a:buFontTx/>
              <a:buChar char="-"/>
            </a:pPr>
            <a:r>
              <a:rPr lang="it-IT" sz="1800">
                <a:latin typeface="Calibri" charset="0"/>
              </a:rPr>
              <a:t>procedono alle segnalazioni alle competenti autorità.</a:t>
            </a:r>
          </a:p>
          <a:p>
            <a:endParaRPr lang="it-IT">
              <a:latin typeface="Calibri" charset="0"/>
            </a:endParaRPr>
          </a:p>
        </p:txBody>
      </p:sp>
      <p:sp>
        <p:nvSpPr>
          <p:cNvPr id="33177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450466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765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Arial" charset="0"/>
                <a:cs typeface="Arial" charset="0"/>
              </a:rPr>
              <a:t>3)  l’appalto non può essere aggiudicato senza preventive negoziazioni a causa di circostanze particolari in relazione alla natura, complessità o impostazione finanziaria e giuridica dell’oggetto dell’appalto o a causa dei rischi a esso connessi; </a:t>
            </a:r>
          </a:p>
          <a:p>
            <a:pPr>
              <a:buFontTx/>
              <a:buChar char="-"/>
            </a:pPr>
            <a:endParaRPr lang="it-IT" sz="1800">
              <a:latin typeface="Arial" charset="0"/>
              <a:cs typeface="Arial" charset="0"/>
            </a:endParaRPr>
          </a:p>
          <a:p>
            <a:pPr>
              <a:buFontTx/>
              <a:buChar char="-"/>
            </a:pPr>
            <a:r>
              <a:rPr lang="it-IT" sz="1800">
                <a:latin typeface="Arial" charset="0"/>
                <a:cs typeface="Arial" charset="0"/>
              </a:rPr>
              <a:t>4) le specifiche tecniche non possono essere stabilite con sufficiente precisione dall’amministrazione aggiudicatrice con riferimento a una norma, una valutazione tecnica europea, una specifica tecnica comune o un riferimento tecnico ai sensi dei punti da 2 a 5 dell’allegato XIII; </a:t>
            </a:r>
          </a:p>
          <a:p>
            <a:pPr algn="just">
              <a:buFont typeface="Wingdings" charset="0"/>
              <a:buChar char="Ø"/>
            </a:pPr>
            <a:endParaRPr lang="it-IT">
              <a:latin typeface="Calibri" charset="0"/>
            </a:endParaRPr>
          </a:p>
          <a:p>
            <a:endParaRPr lang="it-IT">
              <a:latin typeface="Calibri" charset="0"/>
            </a:endParaRPr>
          </a:p>
          <a:p>
            <a:endParaRPr lang="it-IT">
              <a:latin typeface="Calibri" charset="0"/>
            </a:endParaRPr>
          </a:p>
        </p:txBody>
      </p:sp>
      <p:sp>
        <p:nvSpPr>
          <p:cNvPr id="276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39953209"/>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Deroga</a:t>
            </a:r>
          </a:p>
          <a:p>
            <a:pPr>
              <a:defRPr/>
            </a:pPr>
            <a:endParaRPr lang="it-IT" sz="1800" dirty="0">
              <a:cs typeface="+mn-cs"/>
            </a:endParaRPr>
          </a:p>
          <a:p>
            <a:pPr>
              <a:buFont typeface="Wingdings" charset="2"/>
              <a:buChar char="Ø"/>
              <a:defRPr/>
            </a:pPr>
            <a:r>
              <a:rPr lang="it-IT" sz="1800" dirty="0" smtClean="0">
                <a:cs typeface="+mn-cs"/>
              </a:rPr>
              <a:t>L’affidamento diretto può essere disposto anche per importi superiori a € 200.000 qualora si verifichino i seguenti presupposti:</a:t>
            </a:r>
          </a:p>
          <a:p>
            <a:pPr marL="0" indent="0">
              <a:buFont typeface="Times New Roman" charset="0"/>
              <a:buNone/>
              <a:defRPr/>
            </a:pPr>
            <a:endParaRPr lang="it-IT" sz="1800" dirty="0" smtClean="0">
              <a:cs typeface="+mn-cs"/>
            </a:endParaRPr>
          </a:p>
          <a:p>
            <a:pPr>
              <a:buFontTx/>
              <a:buChar char="-"/>
              <a:defRPr/>
            </a:pPr>
            <a:r>
              <a:rPr lang="it-IT" sz="1800" dirty="0">
                <a:cs typeface="+mn-cs"/>
              </a:rPr>
              <a:t>P</a:t>
            </a:r>
            <a:r>
              <a:rPr lang="it-IT" sz="1800" dirty="0" smtClean="0">
                <a:cs typeface="+mn-cs"/>
              </a:rPr>
              <a:t>er </a:t>
            </a:r>
            <a:r>
              <a:rPr lang="it-IT" sz="1800" dirty="0">
                <a:cs typeface="+mn-cs"/>
              </a:rPr>
              <a:t>un arco temporale limitato, </a:t>
            </a:r>
            <a:r>
              <a:rPr lang="it-IT" sz="1800" dirty="0" smtClean="0">
                <a:cs typeface="+mn-cs"/>
              </a:rPr>
              <a:t>e comunque </a:t>
            </a:r>
            <a:r>
              <a:rPr lang="it-IT" sz="1800" dirty="0">
                <a:cs typeface="+mn-cs"/>
              </a:rPr>
              <a:t>non superiore a trenta </a:t>
            </a:r>
            <a:r>
              <a:rPr lang="it-IT" sz="1800" dirty="0" smtClean="0">
                <a:cs typeface="+mn-cs"/>
              </a:rPr>
              <a:t>giorni</a:t>
            </a:r>
          </a:p>
          <a:p>
            <a:pPr>
              <a:buFontTx/>
              <a:buChar char="-"/>
              <a:defRPr/>
            </a:pPr>
            <a:endParaRPr lang="it-IT" sz="1800" dirty="0" smtClean="0">
              <a:cs typeface="+mn-cs"/>
            </a:endParaRPr>
          </a:p>
          <a:p>
            <a:pPr>
              <a:buFontTx/>
              <a:buChar char="-"/>
              <a:defRPr/>
            </a:pPr>
            <a:r>
              <a:rPr lang="it-IT" sz="1800" dirty="0">
                <a:cs typeface="+mn-cs"/>
              </a:rPr>
              <a:t>S</a:t>
            </a:r>
            <a:r>
              <a:rPr lang="it-IT" sz="1800" dirty="0" smtClean="0">
                <a:cs typeface="+mn-cs"/>
              </a:rPr>
              <a:t>olo </a:t>
            </a:r>
            <a:r>
              <a:rPr lang="it-IT" sz="1800" dirty="0">
                <a:cs typeface="+mn-cs"/>
              </a:rPr>
              <a:t>per singole specifiche fattispecie </a:t>
            </a:r>
            <a:r>
              <a:rPr lang="it-IT" sz="1800" dirty="0" smtClean="0">
                <a:cs typeface="+mn-cs"/>
              </a:rPr>
              <a:t>eccezionali e indilazionabili</a:t>
            </a:r>
          </a:p>
          <a:p>
            <a:pPr>
              <a:buFontTx/>
              <a:buChar char="-"/>
              <a:defRPr/>
            </a:pPr>
            <a:endParaRPr lang="it-IT" sz="1800" dirty="0" smtClean="0">
              <a:cs typeface="+mn-cs"/>
            </a:endParaRPr>
          </a:p>
        </p:txBody>
      </p:sp>
      <p:sp>
        <p:nvSpPr>
          <p:cNvPr id="33280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58151290"/>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382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Nei limiti massimi di importo stabiliti nelle Ordinanze adottate durante lo Stato di emergenza nei provvedimenti di cui alla legge n. 225 del 1992.</a:t>
            </a:r>
          </a:p>
          <a:p>
            <a:pPr>
              <a:buFontTx/>
              <a:buChar char="-"/>
            </a:pPr>
            <a:endParaRPr lang="it-IT" sz="1800">
              <a:latin typeface="Calibri" charset="0"/>
            </a:endParaRPr>
          </a:p>
          <a:p>
            <a:pPr>
              <a:buFontTx/>
              <a:buChar char="-"/>
            </a:pPr>
            <a:r>
              <a:rPr lang="it-IT" sz="1800">
                <a:latin typeface="Calibri" charset="0"/>
              </a:rPr>
              <a:t>L'affidamento diretto per i motivi di cui sopra non è comunque ammesso per appalti di valore pari o superiore alla soglia europea</a:t>
            </a:r>
            <a:r>
              <a:rPr lang="it-IT" sz="3200">
                <a:latin typeface="Calibri" charset="0"/>
              </a:rPr>
              <a:t>.</a:t>
            </a:r>
          </a:p>
          <a:p>
            <a:endParaRPr lang="it-IT">
              <a:latin typeface="Calibri" charset="0"/>
            </a:endParaRPr>
          </a:p>
        </p:txBody>
      </p:sp>
    </p:spTree>
    <p:extLst>
      <p:ext uri="{BB962C8B-B14F-4D97-AF65-F5344CB8AC3E}">
        <p14:creationId xmlns:p14="http://schemas.microsoft.com/office/powerpoint/2010/main" val="1036858143"/>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485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Pubblicazione</a:t>
            </a:r>
          </a:p>
          <a:p>
            <a:pPr>
              <a:buFont typeface="Wingdings" charset="0"/>
              <a:buChar char="Ø"/>
            </a:pPr>
            <a:endParaRPr lang="it-IT" sz="1800">
              <a:latin typeface="Calibri" charset="0"/>
            </a:endParaRPr>
          </a:p>
          <a:p>
            <a:pPr>
              <a:buFont typeface="Wingdings" charset="0"/>
              <a:buChar char="Ø"/>
            </a:pPr>
            <a:r>
              <a:rPr lang="it-IT" sz="1800">
                <a:latin typeface="Calibri" charset="0"/>
              </a:rPr>
              <a:t>La stazione appaltante pubblica sul profilo del committente</a:t>
            </a:r>
          </a:p>
          <a:p>
            <a:pPr>
              <a:buFont typeface="Wingdings" charset="0"/>
              <a:buChar char="Ø"/>
            </a:pPr>
            <a:endParaRPr lang="it-IT" sz="1800">
              <a:latin typeface="Calibri" charset="0"/>
            </a:endParaRPr>
          </a:p>
          <a:p>
            <a:pPr>
              <a:buFontTx/>
              <a:buChar char="-"/>
            </a:pPr>
            <a:r>
              <a:rPr lang="it-IT" sz="1800">
                <a:latin typeface="Calibri" charset="0"/>
              </a:rPr>
              <a:t>gli atti relativi agli affidamenti in caso di somma urgenza</a:t>
            </a:r>
          </a:p>
          <a:p>
            <a:pPr>
              <a:buFontTx/>
              <a:buChar char="-"/>
            </a:pPr>
            <a:endParaRPr lang="it-IT" sz="1800">
              <a:latin typeface="Calibri" charset="0"/>
            </a:endParaRPr>
          </a:p>
          <a:p>
            <a:pPr>
              <a:buFontTx/>
              <a:buChar char="-"/>
            </a:pPr>
            <a:r>
              <a:rPr lang="it-IT" sz="1800">
                <a:latin typeface="Calibri" charset="0"/>
              </a:rPr>
              <a:t>specifica i dati dell'affidatario, delle modalità della scelta e delle motivazioni che non hanno consentito il ricorso alle procedure ordinarie</a:t>
            </a:r>
          </a:p>
          <a:p>
            <a:pPr>
              <a:buFontTx/>
              <a:buChar char="-"/>
            </a:pPr>
            <a:endParaRPr lang="it-IT" sz="1800">
              <a:latin typeface="Calibri" charset="0"/>
            </a:endParaRPr>
          </a:p>
          <a:p>
            <a:pPr>
              <a:buFontTx/>
              <a:buChar char="-"/>
            </a:pPr>
            <a:r>
              <a:rPr lang="it-IT" sz="1800">
                <a:latin typeface="Calibri" charset="0"/>
              </a:rPr>
              <a:t>trasmette gli atti all'ANAC per i controlli di competenza</a:t>
            </a:r>
          </a:p>
        </p:txBody>
      </p:sp>
      <p:sp>
        <p:nvSpPr>
          <p:cNvPr id="3348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814345515"/>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5874" name="Segnaposto contenuto 2"/>
          <p:cNvSpPr>
            <a:spLocks noGrp="1"/>
          </p:cNvSpPr>
          <p:nvPr>
            <p:ph idx="1"/>
          </p:nvPr>
        </p:nvSpPr>
        <p:spPr bwMode="auto">
          <a:xfrm>
            <a:off x="457200" y="1600200"/>
            <a:ext cx="8229600" cy="47815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Ai sensi dell’Art. 24 del Regolamento Anac del 15 febbraio 2017 (Regolamento sull’esercizio dell’attività di vigilanza in materia di contratti pubblici)</a:t>
            </a:r>
          </a:p>
          <a:p>
            <a:endParaRPr lang="it-IT" sz="1800">
              <a:latin typeface="Calibri" charset="0"/>
            </a:endParaRPr>
          </a:p>
          <a:p>
            <a:pPr>
              <a:buFont typeface="Arial" charset="0"/>
              <a:buChar char="•"/>
            </a:pPr>
            <a:r>
              <a:rPr lang="it-IT" sz="1800">
                <a:latin typeface="Calibri" charset="0"/>
              </a:rPr>
              <a:t>La stazioni appaltante è tenuta a trasmettere all’Anac, contestualmente alla pubblicazione degli atti relativi agli affidamenti e, comunque, entro un termine congruo non superiore a 30 giorni dalla redazione del verbale di somma urgenza, i seguenti atti:</a:t>
            </a:r>
          </a:p>
          <a:p>
            <a:pPr>
              <a:buFontTx/>
              <a:buChar char="-"/>
            </a:pPr>
            <a:endParaRPr lang="it-IT" sz="1800">
              <a:latin typeface="Calibri" charset="0"/>
            </a:endParaRPr>
          </a:p>
          <a:p>
            <a:pPr>
              <a:buFontTx/>
              <a:buChar char="-"/>
            </a:pPr>
            <a:r>
              <a:rPr lang="it-IT" sz="1800">
                <a:latin typeface="Calibri" charset="0"/>
              </a:rPr>
              <a:t>a) verbale di somma urgenza e provvedimento di affidamento;</a:t>
            </a:r>
          </a:p>
          <a:p>
            <a:pPr>
              <a:buFontTx/>
              <a:buChar char="-"/>
            </a:pPr>
            <a:r>
              <a:rPr lang="it-IT" sz="1800">
                <a:latin typeface="Calibri" charset="0"/>
              </a:rPr>
              <a:t>b) perizia giustificativa;</a:t>
            </a:r>
          </a:p>
          <a:p>
            <a:pPr>
              <a:buFontTx/>
              <a:buChar char="-"/>
            </a:pPr>
            <a:r>
              <a:rPr lang="it-IT" sz="1800">
                <a:latin typeface="Calibri" charset="0"/>
              </a:rPr>
              <a:t>c) elenco prezzi unitari, con indicazione di quelli concordati tra le parti e di quelli dedotti da prezzari ufficiali;</a:t>
            </a:r>
          </a:p>
          <a:p>
            <a:pPr>
              <a:buFontTx/>
              <a:buChar char="-"/>
            </a:pPr>
            <a:r>
              <a:rPr lang="it-IT" sz="1800">
                <a:latin typeface="Calibri" charset="0"/>
              </a:rPr>
              <a:t>d) verbale di consegna dei lavori;</a:t>
            </a:r>
          </a:p>
          <a:p>
            <a:pPr>
              <a:buFontTx/>
              <a:buChar char="-"/>
            </a:pPr>
            <a:r>
              <a:rPr lang="it-IT" sz="1800">
                <a:latin typeface="Calibri" charset="0"/>
              </a:rPr>
              <a:t>e) contratto, ove stipulato.</a:t>
            </a:r>
          </a:p>
          <a:p>
            <a:pPr>
              <a:buFontTx/>
              <a:buChar char="-"/>
            </a:pPr>
            <a:endParaRPr lang="it-IT" sz="1800">
              <a:latin typeface="Calibri" charset="0"/>
            </a:endParaRPr>
          </a:p>
          <a:p>
            <a:pPr>
              <a:buFontTx/>
              <a:buChar char="-"/>
            </a:pPr>
            <a:endParaRPr lang="it-IT" sz="1800">
              <a:latin typeface="Calibri" charset="0"/>
            </a:endParaRPr>
          </a:p>
        </p:txBody>
      </p:sp>
      <p:sp>
        <p:nvSpPr>
          <p:cNvPr id="3358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50248658"/>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689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Qualora dall’attività di vigilanza dovessero emergere rilevanti irregolarità, non adeguatamente giustificate dall’urgenza della procedura</a:t>
            </a:r>
          </a:p>
          <a:p>
            <a:pPr>
              <a:buFont typeface="Wingdings" charset="0"/>
              <a:buChar char="Ø"/>
            </a:pPr>
            <a:endParaRPr lang="it-IT" sz="1800">
              <a:latin typeface="Calibri" charset="0"/>
            </a:endParaRP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a:t>
            </a:r>
            <a:r>
              <a:rPr lang="it-IT" altLang="ja-JP" sz="1800" i="1">
                <a:latin typeface="Calibri" charset="0"/>
              </a:rPr>
              <a:t>l</a:t>
            </a:r>
            <a:r>
              <a:rPr lang="it-IT" sz="1800" i="1">
                <a:latin typeface="Calibri" charset="0"/>
              </a:rPr>
              <a:t>’</a:t>
            </a:r>
            <a:r>
              <a:rPr lang="it-IT" altLang="ja-JP" sz="1800" i="1">
                <a:latin typeface="Calibri" charset="0"/>
              </a:rPr>
              <a:t>Anac avvia il procedimento di verifica e l</a:t>
            </a:r>
            <a:r>
              <a:rPr lang="it-IT" sz="1800" i="1">
                <a:latin typeface="Calibri" charset="0"/>
              </a:rPr>
              <a:t>’</a:t>
            </a:r>
            <a:r>
              <a:rPr lang="it-IT" altLang="ja-JP" sz="1800" i="1">
                <a:latin typeface="Calibri" charset="0"/>
              </a:rPr>
              <a:t>ufficio procede all</a:t>
            </a:r>
            <a:r>
              <a:rPr lang="it-IT" sz="1800" i="1">
                <a:latin typeface="Calibri" charset="0"/>
              </a:rPr>
              <a:t>’</a:t>
            </a:r>
            <a:r>
              <a:rPr lang="it-IT" altLang="ja-JP" sz="1800" i="1">
                <a:latin typeface="Calibri" charset="0"/>
              </a:rPr>
              <a:t>avvio del procedimento di vigilanza ai sensi dell</a:t>
            </a:r>
            <a:r>
              <a:rPr lang="it-IT" sz="1800" i="1">
                <a:latin typeface="Calibri" charset="0"/>
              </a:rPr>
              <a:t>’</a:t>
            </a:r>
            <a:r>
              <a:rPr lang="it-IT" altLang="ja-JP" sz="1800" i="1">
                <a:latin typeface="Calibri" charset="0"/>
              </a:rPr>
              <a:t>art. 13 del presente Regolamento</a:t>
            </a:r>
            <a:r>
              <a:rPr lang="it-IT" sz="1800">
                <a:latin typeface="Calibri" charset="0"/>
              </a:rPr>
              <a:t>”</a:t>
            </a:r>
            <a:endParaRPr lang="it-IT" altLang="ja-JP" sz="1800">
              <a:latin typeface="Calibri" charset="0"/>
            </a:endParaRPr>
          </a:p>
          <a:p>
            <a:pPr>
              <a:buFontTx/>
              <a:buChar char="-"/>
            </a:pPr>
            <a:endParaRPr lang="it-IT" sz="1800">
              <a:latin typeface="Calibri" charset="0"/>
            </a:endParaRPr>
          </a:p>
          <a:p>
            <a:endParaRPr lang="it-IT">
              <a:latin typeface="Calibri" charset="0"/>
            </a:endParaRPr>
          </a:p>
        </p:txBody>
      </p:sp>
      <p:sp>
        <p:nvSpPr>
          <p:cNvPr id="3368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85333360"/>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 procedura di somma urgenza in caso di eventi inerenti le attività di protezione civile </a:t>
            </a:r>
          </a:p>
          <a:p>
            <a:pPr>
              <a:buFont typeface="Wingdings" charset="2"/>
              <a:buChar char="Ø"/>
              <a:defRPr/>
            </a:pPr>
            <a:endParaRPr lang="it-IT" sz="1800" dirty="0">
              <a:cs typeface="+mn-cs"/>
            </a:endParaRPr>
          </a:p>
          <a:p>
            <a:pPr>
              <a:buFont typeface="Wingdings" charset="2"/>
              <a:buChar char="Ø"/>
              <a:defRPr/>
            </a:pPr>
            <a:r>
              <a:rPr lang="it-IT" sz="1800" dirty="0" smtClean="0">
                <a:cs typeface="+mn-cs"/>
              </a:rPr>
              <a:t>L’art. 163 comma 6 stabilisce che al </a:t>
            </a:r>
            <a:r>
              <a:rPr lang="it-IT" sz="1800" dirty="0">
                <a:cs typeface="+mn-cs"/>
              </a:rPr>
              <a:t>verificarsi degli eventi di cui all'articolo 2, comma 1, lettera c), della legge 24 febbraio 1992, n. 225, ovvero </a:t>
            </a:r>
            <a:r>
              <a:rPr lang="it-IT" sz="1800" dirty="0" smtClean="0">
                <a:cs typeface="+mn-cs"/>
              </a:rPr>
              <a:t>in caso di </a:t>
            </a:r>
            <a:r>
              <a:rPr lang="it-IT" sz="1800" dirty="0">
                <a:cs typeface="+mn-cs"/>
              </a:rPr>
              <a:t>ragionevole </a:t>
            </a:r>
            <a:r>
              <a:rPr lang="it-IT" sz="1800" dirty="0" smtClean="0">
                <a:cs typeface="+mn-cs"/>
              </a:rPr>
              <a:t>previsione dell'imminente </a:t>
            </a:r>
            <a:r>
              <a:rPr lang="it-IT" sz="1800" dirty="0">
                <a:cs typeface="+mn-cs"/>
              </a:rPr>
              <a:t>verificarsi di detti </a:t>
            </a:r>
            <a:r>
              <a:rPr lang="it-IT" sz="1800" dirty="0" smtClean="0">
                <a:cs typeface="+mn-cs"/>
              </a:rPr>
              <a:t>eventi</a:t>
            </a:r>
          </a:p>
          <a:p>
            <a:pPr marL="0" indent="0">
              <a:buFont typeface="Times New Roman" charset="0"/>
              <a:buNone/>
              <a:defRPr/>
            </a:pPr>
            <a:endParaRPr lang="it-IT" sz="1800" dirty="0" smtClean="0">
              <a:cs typeface="+mn-cs"/>
            </a:endParaRPr>
          </a:p>
          <a:p>
            <a:pPr>
              <a:buFont typeface="Wingdings" charset="2"/>
              <a:buChar char="Ø"/>
              <a:defRPr/>
            </a:pPr>
            <a:r>
              <a:rPr lang="it-IT" sz="1800" dirty="0" smtClean="0">
                <a:cs typeface="+mn-cs"/>
              </a:rPr>
              <a:t>Si </a:t>
            </a:r>
            <a:r>
              <a:rPr lang="it-IT" sz="1800" dirty="0">
                <a:cs typeface="+mn-cs"/>
              </a:rPr>
              <a:t>tratta </a:t>
            </a:r>
            <a:r>
              <a:rPr lang="it-IT" sz="1800" dirty="0" smtClean="0">
                <a:cs typeface="+mn-cs"/>
              </a:rPr>
              <a:t>di:</a:t>
            </a:r>
          </a:p>
          <a:p>
            <a:pPr>
              <a:buFontTx/>
              <a:buChar char="-"/>
              <a:defRPr/>
            </a:pPr>
            <a:endParaRPr lang="it-IT" sz="1800" dirty="0" smtClean="0">
              <a:cs typeface="+mn-cs"/>
            </a:endParaRPr>
          </a:p>
          <a:p>
            <a:pPr>
              <a:buFontTx/>
              <a:buChar char="-"/>
              <a:defRPr/>
            </a:pPr>
            <a:r>
              <a:rPr lang="it-IT" sz="1800" dirty="0" smtClean="0">
                <a:cs typeface="+mn-cs"/>
              </a:rPr>
              <a:t>“</a:t>
            </a:r>
            <a:r>
              <a:rPr lang="it-IT" sz="1800" i="1" dirty="0" smtClean="0">
                <a:cs typeface="+mn-cs"/>
              </a:rPr>
              <a:t>c</a:t>
            </a:r>
            <a:r>
              <a:rPr lang="it-IT" sz="1800" i="1" dirty="0">
                <a:cs typeface="+mn-cs"/>
              </a:rPr>
              <a:t>) calamità naturali o connesse con l’attività dell’uomo che,  in ragione della loro intensità ed estensione, debbono, con immediatezza  d’intervento, essere fronteggiate con mezzi e poteri straordinari da impiegare  durante limitati e predefiniti periodi di </a:t>
            </a:r>
            <a:r>
              <a:rPr lang="it-IT" sz="1800" i="1" dirty="0" smtClean="0">
                <a:cs typeface="+mn-cs"/>
              </a:rPr>
              <a:t>tempo</a:t>
            </a:r>
            <a:r>
              <a:rPr lang="it-IT" sz="1800" dirty="0" smtClean="0">
                <a:cs typeface="+mn-cs"/>
              </a:rPr>
              <a:t>”</a:t>
            </a:r>
          </a:p>
          <a:p>
            <a:pPr>
              <a:buFontTx/>
              <a:buChar char="-"/>
              <a:defRPr/>
            </a:pPr>
            <a:endParaRPr lang="it-IT" sz="1800" dirty="0">
              <a:cs typeface="+mn-cs"/>
            </a:endParaRPr>
          </a:p>
          <a:p>
            <a:pPr>
              <a:defRPr/>
            </a:pPr>
            <a:endParaRPr lang="it-IT" sz="1800" dirty="0">
              <a:cs typeface="+mn-cs"/>
            </a:endParaRPr>
          </a:p>
          <a:p>
            <a:pPr>
              <a:defRPr/>
            </a:pPr>
            <a:endParaRPr lang="it-IT" sz="1800" dirty="0">
              <a:cs typeface="+mn-cs"/>
            </a:endParaRPr>
          </a:p>
          <a:p>
            <a:pPr>
              <a:buFontTx/>
              <a:buChar char="-"/>
              <a:defRPr/>
            </a:pPr>
            <a:endParaRPr lang="it-IT" sz="1800" dirty="0" smtClean="0">
              <a:cs typeface="+mn-cs"/>
            </a:endParaRPr>
          </a:p>
          <a:p>
            <a:pPr>
              <a:buFontTx/>
              <a:buChar char="-"/>
              <a:defRPr/>
            </a:pPr>
            <a:endParaRPr lang="it-IT" sz="1800" dirty="0">
              <a:cs typeface="+mn-cs"/>
            </a:endParaRPr>
          </a:p>
          <a:p>
            <a:pPr>
              <a:buFontTx/>
              <a:buChar char="-"/>
              <a:defRPr/>
            </a:pPr>
            <a:endParaRPr lang="it-IT" sz="1800" dirty="0" smtClean="0">
              <a:cs typeface="+mn-cs"/>
            </a:endParaRPr>
          </a:p>
          <a:p>
            <a:pPr>
              <a:buFontTx/>
              <a:buChar char="-"/>
              <a:defRPr/>
            </a:pPr>
            <a:endParaRPr lang="it-IT" sz="1800" dirty="0">
              <a:cs typeface="+mn-cs"/>
            </a:endParaRPr>
          </a:p>
          <a:p>
            <a:pPr>
              <a:buFontTx/>
              <a:buChar char="-"/>
              <a:defRPr/>
            </a:pPr>
            <a:endParaRPr lang="it-IT" sz="1800" dirty="0">
              <a:cs typeface="+mn-cs"/>
            </a:endParaRPr>
          </a:p>
        </p:txBody>
      </p:sp>
      <p:sp>
        <p:nvSpPr>
          <p:cNvPr id="3379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73364214"/>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89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Calibri" charset="0"/>
              </a:rPr>
              <a:t>Nei casi sopra indicati le amministrazioni aggiudicatrici procedono con affidamento diretto secondo la procedura dettata dal medesimo art. 163 </a:t>
            </a:r>
          </a:p>
          <a:p>
            <a:pPr>
              <a:buFontTx/>
              <a:buChar char="-"/>
            </a:pPr>
            <a:endParaRPr lang="it-IT" sz="1800">
              <a:latin typeface="Calibri" charset="0"/>
            </a:endParaRPr>
          </a:p>
          <a:p>
            <a:pPr>
              <a:buFontTx/>
              <a:buChar char="-"/>
            </a:pPr>
            <a:r>
              <a:rPr lang="it-IT" sz="1800">
                <a:latin typeface="Calibri" charset="0"/>
              </a:rPr>
              <a:t>Sia per l’esecuzione di lavori pubblici</a:t>
            </a:r>
          </a:p>
          <a:p>
            <a:pPr>
              <a:buFontTx/>
              <a:buChar char="-"/>
            </a:pPr>
            <a:endParaRPr lang="it-IT" sz="1800">
              <a:latin typeface="Calibri" charset="0"/>
            </a:endParaRPr>
          </a:p>
          <a:p>
            <a:pPr>
              <a:buFontTx/>
              <a:buChar char="-"/>
            </a:pPr>
            <a:r>
              <a:rPr lang="it-IT" sz="1800">
                <a:latin typeface="Calibri" charset="0"/>
              </a:rPr>
              <a:t>Sia per l’esecuzione di servizi e forniture </a:t>
            </a:r>
          </a:p>
        </p:txBody>
      </p:sp>
      <p:sp>
        <p:nvSpPr>
          <p:cNvPr id="3389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668133928"/>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99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In caso di affidamenti di servizi e forniture per le ipotesi di somma urgenza previste dall’art. 163 comma 6 l’amministrazione dovrà corrispondere il prezzo come segue</a:t>
            </a:r>
          </a:p>
          <a:p>
            <a:pPr>
              <a:buFont typeface="Wingdings" charset="0"/>
              <a:buChar char="Ø"/>
            </a:pPr>
            <a:endParaRPr lang="it-IT" sz="1800">
              <a:latin typeface="Calibri" charset="0"/>
            </a:endParaRPr>
          </a:p>
          <a:p>
            <a:pPr>
              <a:buFont typeface="Wingdings" charset="0"/>
              <a:buChar char="Ø"/>
            </a:pPr>
            <a:r>
              <a:rPr lang="it-IT" sz="1800">
                <a:latin typeface="Calibri" charset="0"/>
              </a:rPr>
              <a:t>Qualora non siano disponibili elenchi di prezzi definiti mediante l'utilizzo di prezzari ufficiali di riferimento</a:t>
            </a:r>
          </a:p>
          <a:p>
            <a:pPr>
              <a:buFontTx/>
              <a:buChar char="-"/>
            </a:pPr>
            <a:endParaRPr lang="it-IT" sz="1800">
              <a:latin typeface="Calibri" charset="0"/>
            </a:endParaRPr>
          </a:p>
          <a:p>
            <a:pPr>
              <a:buFontTx/>
              <a:buChar char="-"/>
            </a:pPr>
            <a:r>
              <a:rPr lang="it-IT" sz="1800">
                <a:latin typeface="Calibri" charset="0"/>
              </a:rPr>
              <a:t>gli affidatari si impegnano a fornire i servizi e le forniture richiesti ad un prezzo provvisorio stabilito consensualmente tra le parti e ad accettare la determinazione definitiva del prezzo a seguito di apposita valutazione di congruità da parte dell’Anac</a:t>
            </a:r>
          </a:p>
          <a:p>
            <a:pPr>
              <a:buFontTx/>
              <a:buChar char="-"/>
            </a:pPr>
            <a:endParaRPr lang="it-IT" sz="1800">
              <a:latin typeface="Calibri" charset="0"/>
            </a:endParaRPr>
          </a:p>
          <a:p>
            <a:pPr>
              <a:buFontTx/>
              <a:buChar char="-"/>
            </a:pPr>
            <a:r>
              <a:rPr lang="it-IT" sz="1800">
                <a:latin typeface="Calibri" charset="0"/>
              </a:rPr>
              <a:t>A tal fine il responsabile del procedimento comunica il prezzo provvisorio, unitamente ai documenti esplicativi dell'affidamento, all'ANAC</a:t>
            </a:r>
          </a:p>
          <a:p>
            <a:pPr>
              <a:buFontTx/>
              <a:buChar char="-"/>
            </a:pPr>
            <a:endParaRPr lang="it-IT" sz="1800">
              <a:latin typeface="Calibri" charset="0"/>
            </a:endParaRPr>
          </a:p>
          <a:p>
            <a:pPr>
              <a:buFontTx/>
              <a:buChar char="-"/>
            </a:pPr>
            <a:endParaRPr lang="it-IT">
              <a:latin typeface="Calibri" charset="0"/>
            </a:endParaRPr>
          </a:p>
        </p:txBody>
      </p:sp>
      <p:sp>
        <p:nvSpPr>
          <p:cNvPr id="3399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029926790"/>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endParaRPr lang="it-IT" sz="1800" dirty="0" smtClean="0">
              <a:cs typeface="+mn-cs"/>
            </a:endParaRPr>
          </a:p>
          <a:p>
            <a:pPr>
              <a:buFontTx/>
              <a:buChar char="-"/>
              <a:defRPr/>
            </a:pPr>
            <a:r>
              <a:rPr lang="it-IT" sz="1800" dirty="0" smtClean="0">
                <a:cs typeface="+mn-cs"/>
              </a:rPr>
              <a:t>L</a:t>
            </a:r>
            <a:r>
              <a:rPr lang="it-IT" sz="1800" dirty="0">
                <a:cs typeface="+mn-cs"/>
              </a:rPr>
              <a:t>’ </a:t>
            </a:r>
            <a:r>
              <a:rPr lang="it-IT" sz="1800" dirty="0" err="1" smtClean="0">
                <a:cs typeface="+mn-cs"/>
              </a:rPr>
              <a:t>Anac</a:t>
            </a:r>
            <a:r>
              <a:rPr lang="it-IT" sz="1800" dirty="0" smtClean="0">
                <a:cs typeface="+mn-cs"/>
              </a:rPr>
              <a:t> entro </a:t>
            </a:r>
            <a:r>
              <a:rPr lang="it-IT" sz="1800" dirty="0">
                <a:cs typeface="+mn-cs"/>
              </a:rPr>
              <a:t>sessanta giorni rende il proprio parere sulla congruità del </a:t>
            </a:r>
            <a:r>
              <a:rPr lang="it-IT" sz="1800" dirty="0" smtClean="0">
                <a:cs typeface="+mn-cs"/>
              </a:rPr>
              <a:t>prezzo</a:t>
            </a:r>
          </a:p>
          <a:p>
            <a:pPr>
              <a:buFontTx/>
              <a:buChar char="-"/>
              <a:defRPr/>
            </a:pP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Nelle </a:t>
            </a:r>
            <a:r>
              <a:rPr lang="it-IT" sz="1800" dirty="0">
                <a:cs typeface="+mn-cs"/>
              </a:rPr>
              <a:t>more dell'acquisizione del parere di congruità </a:t>
            </a:r>
            <a:r>
              <a:rPr lang="it-IT" sz="1800" dirty="0" smtClean="0">
                <a:cs typeface="+mn-cs"/>
              </a:rPr>
              <a:t>l’amministrazione procede </a:t>
            </a:r>
            <a:r>
              <a:rPr lang="it-IT" sz="1800" dirty="0">
                <a:cs typeface="+mn-cs"/>
              </a:rPr>
              <a:t>al pagamento del 50% del prezzo </a:t>
            </a:r>
            <a:r>
              <a:rPr lang="it-IT" sz="1800" dirty="0" smtClean="0">
                <a:cs typeface="+mn-cs"/>
              </a:rPr>
              <a:t>provvisorio </a:t>
            </a:r>
            <a:endParaRPr lang="it-IT" sz="1800" dirty="0">
              <a:cs typeface="+mn-cs"/>
            </a:endParaRPr>
          </a:p>
          <a:p>
            <a:pPr>
              <a:buFontTx/>
              <a:buChar char="-"/>
              <a:defRPr/>
            </a:pPr>
            <a:endParaRPr lang="it-IT" sz="1800" dirty="0">
              <a:cs typeface="+mn-cs"/>
            </a:endParaRPr>
          </a:p>
          <a:p>
            <a:pPr marL="0" indent="0">
              <a:buFont typeface="Times New Roman" charset="0"/>
              <a:buNone/>
              <a:defRPr/>
            </a:pPr>
            <a:endParaRPr lang="it-IT" sz="1800" dirty="0">
              <a:cs typeface="+mn-cs"/>
            </a:endParaRPr>
          </a:p>
        </p:txBody>
      </p:sp>
      <p:sp>
        <p:nvSpPr>
          <p:cNvPr id="3409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39263044"/>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4201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endParaRPr lang="it-IT" sz="1800">
              <a:latin typeface="Calibri" charset="0"/>
            </a:endParaRPr>
          </a:p>
          <a:p>
            <a:pPr>
              <a:buFont typeface="Wingdings" charset="0"/>
              <a:buChar char="Ø"/>
            </a:pPr>
            <a:r>
              <a:rPr lang="it-IT" sz="1800">
                <a:latin typeface="Calibri" charset="0"/>
              </a:rPr>
              <a:t>Il Comunicato del Presidente ANAC del 15.02.2017 </a:t>
            </a:r>
          </a:p>
          <a:p>
            <a:pPr>
              <a:buFont typeface="Wingdings" charset="0"/>
              <a:buChar char="Ø"/>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Con Comunicato del Presidente ANAC del 15.02.2017 sono stati definiti i presupposti di ammissibilità e modalità di presentazione delle istanze per il rilascio del parere sulla  congruità del prezzo, ai sensi dell’art. 163 del d.l.gs. n. 50/2016</a:t>
            </a:r>
          </a:p>
          <a:p>
            <a:pPr>
              <a:buFontTx/>
              <a:buChar char="-"/>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p:txBody>
      </p:sp>
      <p:sp>
        <p:nvSpPr>
          <p:cNvPr id="34201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66064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2867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Arial" charset="0"/>
                <a:cs typeface="Arial" charset="0"/>
              </a:rPr>
              <a:t>5)  in esito a una procedura aperta o ristretta qualora siano state presentate soltanto offerte irregolari o inammissibili </a:t>
            </a:r>
          </a:p>
          <a:p>
            <a:pPr>
              <a:buFontTx/>
              <a:buChar char="-"/>
            </a:pPr>
            <a:endParaRPr lang="it-IT" sz="1800">
              <a:latin typeface="Arial" charset="0"/>
              <a:cs typeface="Arial" charset="0"/>
            </a:endParaRPr>
          </a:p>
          <a:p>
            <a:pPr>
              <a:buFont typeface="Wingdings" charset="0"/>
              <a:buChar char="Ø"/>
            </a:pPr>
            <a:r>
              <a:rPr lang="it-IT" sz="1800">
                <a:latin typeface="Arial" charset="0"/>
                <a:cs typeface="Arial" charset="0"/>
              </a:rPr>
              <a:t>In questa ipotesi pertanto la procedura competitiva con negoziazione deve essere preceduta </a:t>
            </a:r>
          </a:p>
          <a:p>
            <a:pPr>
              <a:buFontTx/>
              <a:buChar char="-"/>
            </a:pPr>
            <a:endParaRPr lang="it-IT" sz="1800">
              <a:latin typeface="Arial" charset="0"/>
              <a:cs typeface="Arial" charset="0"/>
            </a:endParaRPr>
          </a:p>
          <a:p>
            <a:pPr>
              <a:buFontTx/>
              <a:buChar char="-"/>
            </a:pPr>
            <a:r>
              <a:rPr lang="it-IT" sz="1800">
                <a:latin typeface="Arial" charset="0"/>
                <a:cs typeface="Arial" charset="0"/>
              </a:rPr>
              <a:t>Da una procedura aperta</a:t>
            </a:r>
          </a:p>
          <a:p>
            <a:pPr>
              <a:buFontTx/>
              <a:buChar char="-"/>
            </a:pPr>
            <a:endParaRPr lang="it-IT" sz="1800">
              <a:latin typeface="Arial" charset="0"/>
              <a:cs typeface="Arial" charset="0"/>
            </a:endParaRPr>
          </a:p>
          <a:p>
            <a:pPr>
              <a:buFontTx/>
              <a:buChar char="-"/>
            </a:pPr>
            <a:r>
              <a:rPr lang="it-IT" sz="1800">
                <a:latin typeface="Arial" charset="0"/>
                <a:cs typeface="Arial" charset="0"/>
              </a:rPr>
              <a:t>Oppure da una procedura ristretta </a:t>
            </a:r>
          </a:p>
          <a:p>
            <a:pPr>
              <a:buFontTx/>
              <a:buChar char="-"/>
            </a:pPr>
            <a:endParaRPr lang="it-IT" sz="1800">
              <a:latin typeface="Arial" charset="0"/>
              <a:cs typeface="Arial" charset="0"/>
            </a:endParaRPr>
          </a:p>
          <a:p>
            <a:pPr>
              <a:buFontTx/>
              <a:buChar char="-"/>
            </a:pPr>
            <a:endParaRPr lang="it-IT" sz="1800">
              <a:latin typeface="Calibri" charset="0"/>
            </a:endParaRPr>
          </a:p>
        </p:txBody>
      </p:sp>
      <p:sp>
        <p:nvSpPr>
          <p:cNvPr id="286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686679726"/>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430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Il Comunicato prevede le seguenti prescrizioni</a:t>
            </a:r>
          </a:p>
          <a:p>
            <a:pPr>
              <a:buFont typeface="Wingdings" charset="0"/>
              <a:buChar char="Ø"/>
            </a:pPr>
            <a:endParaRPr lang="it-IT" sz="1800">
              <a:latin typeface="Calibri" charset="0"/>
            </a:endParaRPr>
          </a:p>
          <a:p>
            <a:pPr>
              <a:buFont typeface="Aharoni" charset="0"/>
              <a:buAutoNum type="arabicPeriod"/>
            </a:pPr>
            <a:r>
              <a:rPr lang="it-IT" sz="1800">
                <a:latin typeface="Calibri" charset="0"/>
              </a:rPr>
              <a:t>Condizioni di ammissibilità  della richiesta di parere di congruità</a:t>
            </a:r>
          </a:p>
          <a:p>
            <a:endParaRPr lang="it-IT" sz="1800">
              <a:latin typeface="Calibri" charset="0"/>
            </a:endParaRPr>
          </a:p>
          <a:p>
            <a:pPr>
              <a:buFont typeface="Wingdings" charset="0"/>
              <a:buChar char="Ø"/>
            </a:pPr>
            <a:r>
              <a:rPr lang="it-IT" sz="1800">
                <a:latin typeface="Calibri" charset="0"/>
              </a:rPr>
              <a:t>Condizione indispensabile per ottenere il parere di congruità è la sussistenza di una circostanza di somma urgenza ai sensi dell’art. 163</a:t>
            </a:r>
          </a:p>
          <a:p>
            <a:pPr>
              <a:buFont typeface="Wingdings" charset="0"/>
              <a:buChar char="Ø"/>
            </a:pPr>
            <a:endParaRPr lang="it-IT" sz="1800">
              <a:latin typeface="Calibri" charset="0"/>
            </a:endParaRPr>
          </a:p>
          <a:p>
            <a:pPr>
              <a:buFont typeface="Wingdings" charset="0"/>
              <a:buChar char="Ø"/>
            </a:pPr>
            <a:r>
              <a:rPr lang="it-IT" sz="1800">
                <a:latin typeface="Calibri" charset="0"/>
              </a:rPr>
              <a:t>L’ANAC, pertanto, procederà allo svolgimento di una verifica formale della sussistenza  dei presupposti di cui all’art. 163, accertando, preliminarmente, che sia stata  effettivamente posta in essere una procedura di somma urgenza.</a:t>
            </a:r>
          </a:p>
          <a:p>
            <a:endParaRPr lang="it-IT" sz="1800">
              <a:latin typeface="Calibri" charset="0"/>
            </a:endParaRPr>
          </a:p>
          <a:p>
            <a:endParaRPr lang="it-IT" sz="1800">
              <a:latin typeface="Calibri" charset="0"/>
            </a:endParaRPr>
          </a:p>
        </p:txBody>
      </p:sp>
      <p:sp>
        <p:nvSpPr>
          <p:cNvPr id="3430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62930251"/>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Al fine di poter effettuare tale valutazione l’istanza </a:t>
            </a:r>
            <a:r>
              <a:rPr lang="it-IT" sz="1800" dirty="0">
                <a:cs typeface="+mn-cs"/>
              </a:rPr>
              <a:t>di parere di congruità dei prezzi deve  contenere a pena di inammissibilità:</a:t>
            </a:r>
          </a:p>
          <a:p>
            <a:pPr marL="0" indent="0">
              <a:buFont typeface="Times New Roman" charset="0"/>
              <a:buNone/>
              <a:defRPr/>
            </a:pPr>
            <a:endParaRPr lang="it-IT" sz="1800" dirty="0" smtClean="0">
              <a:cs typeface="+mn-cs"/>
            </a:endParaRPr>
          </a:p>
          <a:p>
            <a:pPr>
              <a:buFontTx/>
              <a:buChar char="-"/>
              <a:defRPr/>
            </a:pPr>
            <a:r>
              <a:rPr lang="it-IT" sz="1800" dirty="0" smtClean="0">
                <a:cs typeface="+mn-cs"/>
              </a:rPr>
              <a:t>1</a:t>
            </a:r>
            <a:r>
              <a:rPr lang="it-IT" sz="1800" dirty="0">
                <a:cs typeface="+mn-cs"/>
              </a:rPr>
              <a:t>) il riferimento alla procedura svolta in applicazione  dell’art. 163 del d.lgs. n. 50/2016 per l’acquisizione di servizi o forniture</a:t>
            </a:r>
            <a:r>
              <a:rPr lang="it-IT" sz="1800" dirty="0" smtClean="0">
                <a:cs typeface="+mn-cs"/>
              </a:rPr>
              <a:t>;</a:t>
            </a:r>
          </a:p>
          <a:p>
            <a:pPr>
              <a:buFontTx/>
              <a:buChar char="-"/>
              <a:defRPr/>
            </a:pPr>
            <a:endParaRPr lang="it-IT" sz="1800" dirty="0">
              <a:cs typeface="+mn-cs"/>
            </a:endParaRPr>
          </a:p>
          <a:p>
            <a:pPr>
              <a:buFontTx/>
              <a:buChar char="-"/>
              <a:defRPr/>
            </a:pPr>
            <a:r>
              <a:rPr lang="it-IT" sz="1800" dirty="0" smtClean="0">
                <a:cs typeface="+mn-cs"/>
              </a:rPr>
              <a:t>2</a:t>
            </a:r>
            <a:r>
              <a:rPr lang="it-IT" sz="1800" dirty="0">
                <a:cs typeface="+mn-cs"/>
              </a:rPr>
              <a:t>) l’indicazione dei motivi o delle cause che hanno  determinato lo stato di urgenza a cui la stazione appaltante ha dovuto far  fronte senza </a:t>
            </a:r>
            <a:r>
              <a:rPr lang="it-IT" sz="1800" dirty="0" smtClean="0">
                <a:cs typeface="+mn-cs"/>
              </a:rPr>
              <a:t>indugio;</a:t>
            </a:r>
          </a:p>
          <a:p>
            <a:pPr>
              <a:buFontTx/>
              <a:buChar char="-"/>
              <a:defRPr/>
            </a:pPr>
            <a:endParaRPr lang="it-IT" sz="1800" dirty="0">
              <a:cs typeface="+mn-cs"/>
            </a:endParaRPr>
          </a:p>
          <a:p>
            <a:pPr>
              <a:buFontTx/>
              <a:buChar char="-"/>
              <a:defRPr/>
            </a:pPr>
            <a:r>
              <a:rPr lang="it-IT" sz="1800" dirty="0" smtClean="0">
                <a:cs typeface="+mn-cs"/>
              </a:rPr>
              <a:t>3</a:t>
            </a:r>
            <a:r>
              <a:rPr lang="it-IT" sz="1800" dirty="0">
                <a:cs typeface="+mn-cs"/>
              </a:rPr>
              <a:t>) l’attestazione della inesistenza per i servizi di interesse  di prezziari ufficiali di riferimento, documentando di avere svolto, al riguardo,  le necessarie verifiche.</a:t>
            </a:r>
          </a:p>
        </p:txBody>
      </p:sp>
      <p:sp>
        <p:nvSpPr>
          <p:cNvPr id="3440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938450131"/>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buFont typeface="Times New Roman" charset="0"/>
              <a:buNone/>
              <a:defRPr/>
            </a:pPr>
            <a:r>
              <a:rPr lang="it-IT" sz="1800" dirty="0" smtClean="0">
                <a:cs typeface="+mn-cs"/>
              </a:rPr>
              <a:t>     2</a:t>
            </a:r>
            <a:r>
              <a:rPr lang="it-IT" sz="1800" dirty="0">
                <a:cs typeface="+mn-cs"/>
              </a:rPr>
              <a:t>. Ulteriori elementi a corredo  della istanza</a:t>
            </a:r>
          </a:p>
          <a:p>
            <a:pPr>
              <a:defRPr/>
            </a:pPr>
            <a:endParaRPr lang="it-IT" sz="1800" dirty="0">
              <a:cs typeface="+mn-cs"/>
            </a:endParaRPr>
          </a:p>
          <a:p>
            <a:pPr>
              <a:buFontTx/>
              <a:buChar char="-"/>
              <a:defRPr/>
            </a:pPr>
            <a:r>
              <a:rPr lang="it-IT" sz="1800" dirty="0" smtClean="0">
                <a:cs typeface="+mn-cs"/>
              </a:rPr>
              <a:t>La </a:t>
            </a:r>
            <a:r>
              <a:rPr lang="it-IT" sz="1800" dirty="0">
                <a:cs typeface="+mn-cs"/>
              </a:rPr>
              <a:t>richiesta di  parere deve, inoltre, contenere tutte le informazioni e gli elementi essenziali  relativi all’acquisto effettuato che permettono di procedere alla valutazione  di congruità del </a:t>
            </a:r>
            <a:r>
              <a:rPr lang="it-IT" sz="1800" dirty="0" smtClean="0">
                <a:cs typeface="+mn-cs"/>
              </a:rPr>
              <a:t>prezzo</a:t>
            </a:r>
          </a:p>
          <a:p>
            <a:pPr>
              <a:buFontTx/>
              <a:buChar char="-"/>
              <a:defRPr/>
            </a:pPr>
            <a:endParaRPr lang="it-IT" sz="1800" dirty="0">
              <a:cs typeface="+mn-cs"/>
            </a:endParaRPr>
          </a:p>
          <a:p>
            <a:pPr>
              <a:buFontTx/>
              <a:buChar char="-"/>
              <a:defRPr/>
            </a:pPr>
            <a:r>
              <a:rPr lang="it-IT" sz="1800" dirty="0" smtClean="0">
                <a:cs typeface="+mn-cs"/>
              </a:rPr>
              <a:t>L’Autorità </a:t>
            </a:r>
            <a:r>
              <a:rPr lang="it-IT" sz="1800" dirty="0">
                <a:cs typeface="+mn-cs"/>
              </a:rPr>
              <a:t>informa le amministrazioni qualora  la comunicazione risulti </a:t>
            </a:r>
            <a:r>
              <a:rPr lang="it-IT" sz="1800" dirty="0" smtClean="0">
                <a:cs typeface="+mn-cs"/>
              </a:rPr>
              <a:t>incompleta</a:t>
            </a:r>
          </a:p>
          <a:p>
            <a:pPr>
              <a:buFontTx/>
              <a:buChar char="-"/>
              <a:defRPr/>
            </a:pPr>
            <a:endParaRPr lang="it-IT" sz="1800" dirty="0">
              <a:cs typeface="+mn-cs"/>
            </a:endParaRPr>
          </a:p>
          <a:p>
            <a:pPr>
              <a:buFontTx/>
              <a:buChar char="-"/>
              <a:defRPr/>
            </a:pPr>
            <a:r>
              <a:rPr lang="it-IT" sz="1800" dirty="0" smtClean="0">
                <a:cs typeface="+mn-cs"/>
              </a:rPr>
              <a:t>Il </a:t>
            </a:r>
            <a:r>
              <a:rPr lang="it-IT" sz="1800" dirty="0">
                <a:cs typeface="+mn-cs"/>
              </a:rPr>
              <a:t>termine di sessanta giorni  previsto dall’articolo 163, comma 9, del d.lgs. n. 50/2016 decorre dal  ricevimento delle informazioni che integrano la </a:t>
            </a:r>
            <a:r>
              <a:rPr lang="it-IT" sz="1800" dirty="0" smtClean="0">
                <a:cs typeface="+mn-cs"/>
              </a:rPr>
              <a:t>comunicazione</a:t>
            </a:r>
            <a:endParaRPr lang="it-IT" sz="1800" dirty="0">
              <a:cs typeface="+mn-cs"/>
            </a:endParaRPr>
          </a:p>
        </p:txBody>
      </p:sp>
      <p:sp>
        <p:nvSpPr>
          <p:cNvPr id="3450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902899060"/>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buFont typeface="Times New Roman" charset="0"/>
              <a:buNone/>
              <a:defRPr/>
            </a:pPr>
            <a:r>
              <a:rPr lang="it-IT" sz="1800" dirty="0" smtClean="0">
                <a:cs typeface="+mn-cs"/>
              </a:rPr>
              <a:t>     3</a:t>
            </a:r>
            <a:r>
              <a:rPr lang="it-IT" sz="1800" dirty="0">
                <a:cs typeface="+mn-cs"/>
              </a:rPr>
              <a:t>. Vigilanza successiva sulla  legittimità delle procedure</a:t>
            </a:r>
          </a:p>
          <a:p>
            <a:pPr>
              <a:defRPr/>
            </a:pPr>
            <a:endParaRPr lang="it-IT" sz="1800" dirty="0">
              <a:cs typeface="+mn-cs"/>
            </a:endParaRPr>
          </a:p>
          <a:p>
            <a:pPr>
              <a:buFont typeface="Wingdings" charset="2"/>
              <a:buChar char="Ø"/>
              <a:defRPr/>
            </a:pPr>
            <a:r>
              <a:rPr lang="it-IT" sz="1800" dirty="0" err="1" smtClean="0">
                <a:cs typeface="+mn-cs"/>
              </a:rPr>
              <a:t>L’Anac</a:t>
            </a:r>
            <a:r>
              <a:rPr lang="it-IT" sz="1800" dirty="0" smtClean="0">
                <a:cs typeface="+mn-cs"/>
              </a:rPr>
              <a:t> potrà effettuare un </a:t>
            </a:r>
            <a:r>
              <a:rPr lang="it-IT" sz="1800" dirty="0">
                <a:cs typeface="+mn-cs"/>
              </a:rPr>
              <a:t>controllo sulla effettiva sussistenza della ragioni di  urgenza rappresentate nei documenti relativi agli acquisti </a:t>
            </a:r>
            <a:r>
              <a:rPr lang="it-IT" sz="1800" dirty="0" smtClean="0">
                <a:cs typeface="+mn-cs"/>
              </a:rPr>
              <a:t>effettuati</a:t>
            </a:r>
          </a:p>
          <a:p>
            <a:pPr>
              <a:buFont typeface="Wingdings" charset="2"/>
              <a:buChar char="Ø"/>
              <a:defRPr/>
            </a:pPr>
            <a:endParaRPr lang="it-IT" sz="1800" dirty="0">
              <a:cs typeface="+mn-cs"/>
            </a:endParaRPr>
          </a:p>
          <a:p>
            <a:pPr>
              <a:buFont typeface="Wingdings" charset="2"/>
              <a:buChar char="Ø"/>
              <a:defRPr/>
            </a:pPr>
            <a:r>
              <a:rPr lang="it-IT" sz="1800" dirty="0" smtClean="0">
                <a:cs typeface="+mn-cs"/>
              </a:rPr>
              <a:t>L’attività di Vigilanza sulla corretta applicazione della procedura di somma urgenza potrà essere effettuata </a:t>
            </a:r>
            <a:r>
              <a:rPr lang="it-IT" sz="1800" dirty="0" err="1" smtClean="0">
                <a:cs typeface="+mn-cs"/>
              </a:rPr>
              <a:t>dall’Anac</a:t>
            </a:r>
            <a:r>
              <a:rPr lang="it-IT" sz="1800" dirty="0" smtClean="0">
                <a:cs typeface="+mn-cs"/>
              </a:rPr>
              <a:t> anche nell’ipotesi in cui non venga chiesto il parere di congruità</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Pertanto</a:t>
            </a:r>
            <a:r>
              <a:rPr lang="it-IT" sz="1800" i="1" dirty="0">
                <a:cs typeface="+mn-cs"/>
              </a:rPr>
              <a:t>,  le amministrazioni che fanno ricorso alle procedure d’urgenza di cui all’art.  163 citato, per l’acquisizione sia di lavori che di servizi e forniture, anche  qualora non abbiano formulato una richiesta di parere di congruità, trasmettono  all’ANAC la relativa documentazione, entro il termine che sarà indicato nel  nuovo Regolamento  in materia di attività di vigilanza sui contratti </a:t>
            </a:r>
            <a:r>
              <a:rPr lang="it-IT" sz="1800" i="1" dirty="0" smtClean="0">
                <a:cs typeface="+mn-cs"/>
              </a:rPr>
              <a:t>pubblici</a:t>
            </a:r>
            <a:r>
              <a:rPr lang="it-IT" sz="1800" dirty="0" smtClean="0">
                <a:cs typeface="+mn-cs"/>
              </a:rPr>
              <a:t>”</a:t>
            </a:r>
          </a:p>
          <a:p>
            <a:pPr>
              <a:buFontTx/>
              <a:buChar char="-"/>
              <a:defRPr/>
            </a:pPr>
            <a:endParaRPr lang="it-IT" sz="1800" dirty="0">
              <a:cs typeface="+mn-cs"/>
            </a:endParaRPr>
          </a:p>
        </p:txBody>
      </p:sp>
      <p:sp>
        <p:nvSpPr>
          <p:cNvPr id="3461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297074024"/>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7"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9pPr>
          </a:lstStyle>
          <a:p>
            <a:pPr algn="r"/>
            <a:r>
              <a:rPr lang="it-IT" sz="1000">
                <a:solidFill>
                  <a:srgbClr val="000080"/>
                </a:solidFill>
                <a:latin typeface="Verdana" charset="0"/>
              </a:rPr>
              <a:t>Avv. Francesco Mascia</a:t>
            </a:r>
          </a:p>
        </p:txBody>
      </p:sp>
      <p:sp>
        <p:nvSpPr>
          <p:cNvPr id="793602" name="Rectangle 2"/>
          <p:cNvSpPr>
            <a:spLocks noGrp="1" noChangeArrowheads="1"/>
          </p:cNvSpPr>
          <p:nvPr>
            <p:ph type="title"/>
          </p:nvPr>
        </p:nvSpPr>
        <p:spPr/>
        <p:txBody>
          <a:bodyPr/>
          <a:lstStyle/>
          <a:p>
            <a:pPr>
              <a:defRPr/>
            </a:pPr>
            <a:endParaRPr lang="it-IT">
              <a:ea typeface="+mj-ea"/>
              <a:cs typeface="+mj-cs"/>
            </a:endParaRPr>
          </a:p>
        </p:txBody>
      </p:sp>
      <p:sp>
        <p:nvSpPr>
          <p:cNvPr id="3471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latin typeface="Arial" charset="0"/>
              <a:cs typeface="Arial" charset="0"/>
            </a:endParaRPr>
          </a:p>
          <a:p>
            <a:endParaRPr lang="it-IT">
              <a:latin typeface="Arial" charset="0"/>
              <a:cs typeface="Arial" charset="0"/>
            </a:endParaRPr>
          </a:p>
          <a:p>
            <a:pPr algn="ctr"/>
            <a:r>
              <a:rPr lang="it-IT">
                <a:latin typeface="Arial" charset="0"/>
                <a:cs typeface="Arial" charset="0"/>
              </a:rPr>
              <a:t>Le convenzioni di cui all</a:t>
            </a:r>
            <a:r>
              <a:rPr lang="ja-JP" altLang="it-IT">
                <a:latin typeface="Arial" charset="0"/>
                <a:cs typeface="Arial" charset="0"/>
              </a:rPr>
              <a:t>’</a:t>
            </a:r>
            <a:r>
              <a:rPr lang="it-IT" altLang="ja-JP">
                <a:latin typeface="Arial" charset="0"/>
                <a:cs typeface="Arial" charset="0"/>
              </a:rPr>
              <a:t>art. 5 della L. 8 novembre 1991, n. 381 </a:t>
            </a:r>
          </a:p>
          <a:p>
            <a:pPr algn="ctr"/>
            <a:endParaRPr lang="it-IT">
              <a:latin typeface="Arial" charset="0"/>
              <a:cs typeface="Arial" charset="0"/>
            </a:endParaRPr>
          </a:p>
          <a:p>
            <a:pPr>
              <a:buFont typeface="Wingdings" charset="0"/>
              <a:buNone/>
            </a:pPr>
            <a:r>
              <a:rPr lang="it-IT">
                <a:latin typeface="Arial" charset="0"/>
                <a:cs typeface="Arial" charset="0"/>
              </a:rPr>
              <a:t>  </a:t>
            </a:r>
          </a:p>
        </p:txBody>
      </p:sp>
    </p:spTree>
    <p:extLst>
      <p:ext uri="{BB962C8B-B14F-4D97-AF65-F5344CB8AC3E}">
        <p14:creationId xmlns:p14="http://schemas.microsoft.com/office/powerpoint/2010/main" val="2807159251"/>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1"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9pPr>
          </a:lstStyle>
          <a:p>
            <a:pPr algn="r"/>
            <a:r>
              <a:rPr lang="it-IT" sz="1000">
                <a:solidFill>
                  <a:srgbClr val="000080"/>
                </a:solidFill>
                <a:latin typeface="Verdana" charset="0"/>
              </a:rPr>
              <a:t>Avv. Francesco Mascia</a:t>
            </a:r>
          </a:p>
        </p:txBody>
      </p:sp>
      <p:sp>
        <p:nvSpPr>
          <p:cNvPr id="794626" name="Rectangle 2"/>
          <p:cNvSpPr>
            <a:spLocks noGrp="1" noChangeArrowheads="1"/>
          </p:cNvSpPr>
          <p:nvPr>
            <p:ph type="title"/>
          </p:nvPr>
        </p:nvSpPr>
        <p:spPr/>
        <p:txBody>
          <a:bodyPr/>
          <a:lstStyle/>
          <a:p>
            <a:pPr>
              <a:defRPr/>
            </a:pPr>
            <a:endParaRPr lang="it-IT">
              <a:ea typeface="+mj-ea"/>
              <a:cs typeface="+mj-cs"/>
            </a:endParaRPr>
          </a:p>
        </p:txBody>
      </p:sp>
      <p:sp>
        <p:nvSpPr>
          <p:cNvPr id="348163" name="Rectangle 3"/>
          <p:cNvSpPr>
            <a:spLocks noGrp="1" noChangeArrowheads="1"/>
          </p:cNvSpPr>
          <p:nvPr>
            <p:ph type="body" idx="1"/>
          </p:nvPr>
        </p:nvSpPr>
        <p:spPr bwMode="auto">
          <a:xfrm>
            <a:off x="690563" y="1268413"/>
            <a:ext cx="7742237" cy="4814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0"/>
              <a:buNone/>
            </a:pPr>
            <a:endParaRPr lang="it-IT" sz="3000">
              <a:latin typeface="Arial" charset="0"/>
              <a:cs typeface="Arial" charset="0"/>
            </a:endParaRPr>
          </a:p>
          <a:p>
            <a:pPr>
              <a:lnSpc>
                <a:spcPct val="80000"/>
              </a:lnSpc>
              <a:buFont typeface="Wingdings" charset="0"/>
              <a:buChar char="Ø"/>
            </a:pPr>
            <a:r>
              <a:rPr lang="it-IT" sz="1800">
                <a:latin typeface="Calibri" charset="0"/>
                <a:cs typeface="Arial" charset="0"/>
              </a:rPr>
              <a:t>Ai sensi dell</a:t>
            </a:r>
            <a:r>
              <a:rPr lang="ja-JP" altLang="it-IT" sz="1800">
                <a:latin typeface="Calibri" charset="0"/>
                <a:cs typeface="Arial" charset="0"/>
              </a:rPr>
              <a:t>’</a:t>
            </a:r>
            <a:r>
              <a:rPr lang="it-IT" altLang="ja-JP" sz="1800">
                <a:latin typeface="Calibri" charset="0"/>
                <a:cs typeface="Arial" charset="0"/>
              </a:rPr>
              <a:t>art. 5 della L. 8 novembre 1991, n. 381</a:t>
            </a:r>
          </a:p>
          <a:p>
            <a:pPr>
              <a:lnSpc>
                <a:spcPct val="80000"/>
              </a:lnSpc>
            </a:pPr>
            <a:endParaRPr lang="it-IT" sz="1800">
              <a:latin typeface="Calibri" charset="0"/>
              <a:cs typeface="Arial" charset="0"/>
            </a:endParaRPr>
          </a:p>
          <a:p>
            <a:pPr>
              <a:lnSpc>
                <a:spcPct val="80000"/>
              </a:lnSpc>
              <a:buFontTx/>
              <a:buChar char="-"/>
            </a:pPr>
            <a:r>
              <a:rPr lang="ja-JP" altLang="it-IT" sz="1800" i="1">
                <a:latin typeface="Calibri" charset="0"/>
                <a:cs typeface="Arial" charset="0"/>
              </a:rPr>
              <a:t>“</a:t>
            </a:r>
            <a:r>
              <a:rPr lang="it-IT" altLang="ja-JP" sz="1800" i="1">
                <a:latin typeface="Calibri" charset="0"/>
              </a:rPr>
              <a:t>Gli enti pubblici, compresi quelli economici, e le società di capitali a partecipazione pubblica, anche in deroga alla disciplina in materia di contratti della pubblica amministrazione, possono stipulare convenzioni con le cooperative che svolgono le attività di cui all'articolo 1, comma 1, lettera b) , ovvero con analoghi organismi aventi sede negli altri Stati membri della Comunità europea, per la fornitura di beni e servizi diversi da quelli socio-sanitari ed educativi il cui importo stimato al netto dell'IVA sia inferiore agli importi stabiliti dalle direttive comunitarie in materia di appalti pubblici, purché tali convenzioni siano finalizzate a creare opportunità di lavoro per le persone svantaggiate di cui all</a:t>
            </a:r>
            <a:r>
              <a:rPr lang="it-IT" sz="1800" i="1">
                <a:latin typeface="Calibri" charset="0"/>
              </a:rPr>
              <a:t>’</a:t>
            </a:r>
            <a:r>
              <a:rPr lang="it-IT" altLang="ja-JP" sz="1800" i="1">
                <a:latin typeface="Calibri" charset="0"/>
              </a:rPr>
              <a:t>articolo 4, comma 1. Le convenzioni di cui al presente comma sono stipulate previo svolgimento di procedure di selezione idonee ad assicurare il rispetto dei principi di trasparenza, di non discriminazione e di efficienza </a:t>
            </a:r>
            <a:r>
              <a:rPr lang="ja-JP" altLang="it-IT" sz="1800" i="1">
                <a:latin typeface="Arial" charset="0"/>
                <a:cs typeface="Arial" charset="0"/>
              </a:rPr>
              <a:t>”</a:t>
            </a:r>
            <a:endParaRPr lang="it-IT" altLang="ja-JP" sz="1800" i="1">
              <a:latin typeface="Arial" charset="0"/>
              <a:cs typeface="Arial" charset="0"/>
            </a:endParaRPr>
          </a:p>
          <a:p>
            <a:pPr>
              <a:lnSpc>
                <a:spcPct val="80000"/>
              </a:lnSpc>
              <a:buFontTx/>
              <a:buChar char="-"/>
            </a:pPr>
            <a:endParaRPr lang="it-IT" sz="1800" i="1">
              <a:latin typeface="Arial" charset="0"/>
              <a:cs typeface="Arial" charset="0"/>
            </a:endParaRPr>
          </a:p>
          <a:p>
            <a:pPr>
              <a:lnSpc>
                <a:spcPct val="80000"/>
              </a:lnSpc>
            </a:pPr>
            <a:endParaRPr lang="it-IT" sz="1800" i="1">
              <a:latin typeface="Arial" charset="0"/>
              <a:cs typeface="Arial" charset="0"/>
            </a:endParaRPr>
          </a:p>
        </p:txBody>
      </p:sp>
    </p:spTree>
    <p:extLst>
      <p:ext uri="{BB962C8B-B14F-4D97-AF65-F5344CB8AC3E}">
        <p14:creationId xmlns:p14="http://schemas.microsoft.com/office/powerpoint/2010/main" val="3265156797"/>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491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L’Anac precisa che la scelta di utilizzare lo strumento della convenzione in deroga sia facoltativo e non obbligatorio, potendo l’amministrazione affidare anche con gli strumenti ordinari</a:t>
            </a:r>
          </a:p>
          <a:p>
            <a:endParaRPr lang="it-IT" sz="1800">
              <a:latin typeface="Calibri" charset="0"/>
            </a:endParaRPr>
          </a:p>
          <a:p>
            <a:pPr>
              <a:buFontTx/>
              <a:buChar char="-"/>
            </a:pPr>
            <a:r>
              <a:rPr lang="it-IT" sz="1800">
                <a:latin typeface="Calibri" charset="0"/>
              </a:rPr>
              <a:t>“</a:t>
            </a:r>
            <a:r>
              <a:rPr lang="it-IT" altLang="ja-JP" sz="1800" i="1">
                <a:latin typeface="Calibri" charset="0"/>
              </a:rPr>
              <a:t>il ricorso agli affidamenti in esame, ben potendo, quindi, l</a:t>
            </a:r>
            <a:r>
              <a:rPr lang="it-IT" sz="1800" i="1">
                <a:latin typeface="Calibri" charset="0"/>
              </a:rPr>
              <a:t>’</a:t>
            </a:r>
            <a:r>
              <a:rPr lang="it-IT" altLang="ja-JP" sz="1800" i="1">
                <a:latin typeface="Calibri" charset="0"/>
              </a:rPr>
              <a:t>ente pubblico o la società di capitali a partecipazione pubblica soddisfare l</a:t>
            </a:r>
            <a:r>
              <a:rPr lang="it-IT" sz="1800" i="1">
                <a:latin typeface="Calibri" charset="0"/>
              </a:rPr>
              <a:t>’</a:t>
            </a:r>
            <a:r>
              <a:rPr lang="it-IT" altLang="ja-JP" sz="1800" i="1">
                <a:latin typeface="Calibri" charset="0"/>
              </a:rPr>
              <a:t>interesse sociale al reinserimento lavorativo dei soggetti svantaggiati attraverso altri strumenti, tra cui anche un «ordinario» affidamento di un appalto pubblico secondo il criterio dell</a:t>
            </a:r>
            <a:r>
              <a:rPr lang="it-IT" sz="1800" i="1">
                <a:latin typeface="Calibri" charset="0"/>
              </a:rPr>
              <a:t>’</a:t>
            </a:r>
            <a:r>
              <a:rPr lang="it-IT" altLang="ja-JP" sz="1800" i="1">
                <a:latin typeface="Calibri" charset="0"/>
              </a:rPr>
              <a:t>offerta economicamente più vantaggiosa, che tenga conto di criteri sociali</a:t>
            </a:r>
            <a:r>
              <a:rPr lang="it-IT" sz="1800">
                <a:latin typeface="Calibri" charset="0"/>
              </a:rPr>
              <a:t>”</a:t>
            </a:r>
            <a:endParaRPr lang="it-IT" altLang="ja-JP" sz="1800">
              <a:latin typeface="Calibri" charset="0"/>
            </a:endParaRPr>
          </a:p>
          <a:p>
            <a:pPr>
              <a:buFontTx/>
              <a:buChar char="-"/>
            </a:pPr>
            <a:endParaRPr lang="it-IT" sz="1800">
              <a:latin typeface="Calibri" charset="0"/>
            </a:endParaRPr>
          </a:p>
        </p:txBody>
      </p:sp>
      <p:sp>
        <p:nvSpPr>
          <p:cNvPr id="34918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224133125"/>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09"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9pPr>
          </a:lstStyle>
          <a:p>
            <a:pPr algn="r"/>
            <a:r>
              <a:rPr lang="it-IT" sz="1000">
                <a:solidFill>
                  <a:srgbClr val="000080"/>
                </a:solidFill>
                <a:latin typeface="Verdana" charset="0"/>
              </a:rPr>
              <a:t>Avv. Francesco Mascia</a:t>
            </a:r>
          </a:p>
        </p:txBody>
      </p:sp>
      <p:sp>
        <p:nvSpPr>
          <p:cNvPr id="795650" name="Rectangle 2"/>
          <p:cNvSpPr>
            <a:spLocks noGrp="1" noChangeArrowheads="1"/>
          </p:cNvSpPr>
          <p:nvPr>
            <p:ph type="title"/>
          </p:nvPr>
        </p:nvSpPr>
        <p:spPr/>
        <p:txBody>
          <a:bodyPr/>
          <a:lstStyle/>
          <a:p>
            <a:pPr>
              <a:defRPr/>
            </a:pPr>
            <a:endParaRPr lang="it-IT">
              <a:ea typeface="+mj-ea"/>
              <a:cs typeface="+mj-cs"/>
            </a:endParaRPr>
          </a:p>
        </p:txBody>
      </p:sp>
      <p:sp>
        <p:nvSpPr>
          <p:cNvPr id="345091" name="Rectangle 3"/>
          <p:cNvSpPr>
            <a:spLocks noGrp="1" noChangeArrowheads="1"/>
          </p:cNvSpPr>
          <p:nvPr>
            <p:ph type="body" idx="1"/>
          </p:nvPr>
        </p:nvSpPr>
        <p:spPr bwMode="auto">
          <a:xfrm>
            <a:off x="690563" y="1268413"/>
            <a:ext cx="7742237" cy="4814887"/>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defRPr/>
            </a:pPr>
            <a:endParaRPr lang="it-IT" sz="1800" dirty="0">
              <a:latin typeface="Arial" charset="0"/>
              <a:cs typeface="Arial" charset="0"/>
            </a:endParaRPr>
          </a:p>
          <a:p>
            <a:pPr>
              <a:buFont typeface="Wingdings" charset="0"/>
              <a:buChar char="Ø"/>
              <a:defRPr/>
            </a:pPr>
            <a:r>
              <a:rPr lang="it-IT" sz="1800" dirty="0">
                <a:latin typeface="Calibri" charset="0"/>
                <a:cs typeface="Arial" charset="0"/>
              </a:rPr>
              <a:t>I requisiti richiesti dal legislatore sono</a:t>
            </a:r>
          </a:p>
          <a:p>
            <a:pPr>
              <a:defRPr/>
            </a:pPr>
            <a:endParaRPr lang="it-IT" sz="1800" dirty="0">
              <a:latin typeface="Calibri" charset="0"/>
              <a:cs typeface="Arial" charset="0"/>
            </a:endParaRPr>
          </a:p>
          <a:p>
            <a:pPr>
              <a:buFontTx/>
              <a:buChar char="-"/>
              <a:defRPr/>
            </a:pPr>
            <a:r>
              <a:rPr lang="it-IT" sz="1800" dirty="0">
                <a:latin typeface="Calibri" charset="0"/>
                <a:cs typeface="Arial" charset="0"/>
              </a:rPr>
              <a:t>Appalto sotto soglia comunitaria</a:t>
            </a:r>
          </a:p>
          <a:p>
            <a:pPr marL="0" indent="0">
              <a:buFont typeface="Times New Roman" charset="0"/>
              <a:buNone/>
              <a:defRPr/>
            </a:pPr>
            <a:endParaRPr lang="it-IT" sz="1800" dirty="0">
              <a:latin typeface="Calibri" charset="0"/>
              <a:cs typeface="Arial" charset="0"/>
            </a:endParaRPr>
          </a:p>
          <a:p>
            <a:pPr>
              <a:buFontTx/>
              <a:buChar char="-"/>
              <a:defRPr/>
            </a:pPr>
            <a:r>
              <a:rPr lang="it-IT" sz="1800" dirty="0">
                <a:latin typeface="Calibri" charset="0"/>
                <a:cs typeface="Arial" charset="0"/>
              </a:rPr>
              <a:t>Creazione di opportunità di lavoro per le persone svantaggiate di cui all'</a:t>
            </a:r>
            <a:r>
              <a:rPr lang="it-IT" sz="1800" dirty="0">
                <a:latin typeface="Calibri" charset="0"/>
                <a:cs typeface="Arial" charset="0"/>
                <a:hlinkClick r:id="rId2" action="ppaction://hlinkfile"/>
              </a:rPr>
              <a:t>articolo 4, comma 1</a:t>
            </a:r>
            <a:r>
              <a:rPr lang="it-IT" sz="1800" dirty="0">
                <a:latin typeface="Calibri" charset="0"/>
                <a:cs typeface="Arial" charset="0"/>
              </a:rPr>
              <a:t> della L. 381/1991</a:t>
            </a:r>
            <a:r>
              <a:rPr lang="ja-JP" altLang="it-IT" sz="1800" dirty="0">
                <a:latin typeface="Calibri" charset="0"/>
                <a:cs typeface="Arial" charset="0"/>
              </a:rPr>
              <a:t>”</a:t>
            </a:r>
            <a:r>
              <a:rPr lang="it-IT" altLang="ja-JP" sz="1800" dirty="0">
                <a:latin typeface="Calibri" charset="0"/>
                <a:cs typeface="Arial" charset="0"/>
              </a:rPr>
              <a:t> (Cooperative tipo B)</a:t>
            </a:r>
          </a:p>
          <a:p>
            <a:pPr>
              <a:buFontTx/>
              <a:buChar char="-"/>
              <a:defRPr/>
            </a:pPr>
            <a:endParaRPr lang="it-IT" sz="1800" dirty="0">
              <a:latin typeface="Calibri" charset="0"/>
              <a:cs typeface="Arial" charset="0"/>
            </a:endParaRPr>
          </a:p>
          <a:p>
            <a:pPr>
              <a:buFontTx/>
              <a:buChar char="-"/>
              <a:defRPr/>
            </a:pPr>
            <a:r>
              <a:rPr lang="it-IT" sz="1800" dirty="0">
                <a:latin typeface="Calibri" charset="0"/>
              </a:rPr>
              <a:t>questi ultimi devono costituire almeno il trenta per cento (soci o non) dei lavoratori della cooperativa e, compatibilmente con il loro stato soggettivo, essere soci della cooperativa stessa (art. 4, comma 2, l. 381/1991). </a:t>
            </a:r>
          </a:p>
          <a:p>
            <a:pPr>
              <a:buFontTx/>
              <a:buChar char="-"/>
              <a:defRPr/>
            </a:pPr>
            <a:endParaRPr lang="it-IT" sz="1800" dirty="0">
              <a:latin typeface="Arial" charset="0"/>
              <a:cs typeface="Arial" charset="0"/>
            </a:endParaRPr>
          </a:p>
          <a:p>
            <a:pPr>
              <a:buFontTx/>
              <a:buNone/>
              <a:defRPr/>
            </a:pPr>
            <a:r>
              <a:rPr lang="it-IT" sz="3000" i="1" dirty="0">
                <a:latin typeface="Arial" charset="0"/>
                <a:cs typeface="Arial" charset="0"/>
              </a:rPr>
              <a:t> </a:t>
            </a:r>
          </a:p>
        </p:txBody>
      </p:sp>
    </p:spTree>
    <p:extLst>
      <p:ext uri="{BB962C8B-B14F-4D97-AF65-F5344CB8AC3E}">
        <p14:creationId xmlns:p14="http://schemas.microsoft.com/office/powerpoint/2010/main" val="1240905262"/>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512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Importante</a:t>
            </a:r>
          </a:p>
          <a:p>
            <a:pPr>
              <a:buFontTx/>
              <a:buChar char="-"/>
            </a:pPr>
            <a:endParaRPr lang="it-IT" sz="1800">
              <a:latin typeface="Calibri" charset="0"/>
            </a:endParaRPr>
          </a:p>
          <a:p>
            <a:pPr>
              <a:buFontTx/>
              <a:buChar char="-"/>
            </a:pPr>
            <a:r>
              <a:rPr lang="it-IT" sz="1800">
                <a:latin typeface="Calibri" charset="0"/>
              </a:rPr>
              <a:t>il profilo del reinserimento lavorativo, unitamente  al successivo monitoraggio dello stesso in termini quantitativi e qualitativi, deve essere posto </a:t>
            </a:r>
          </a:p>
          <a:p>
            <a:pPr>
              <a:buFontTx/>
              <a:buChar char="-"/>
            </a:pPr>
            <a:endParaRPr lang="it-IT" sz="1800">
              <a:latin typeface="Calibri" charset="0"/>
            </a:endParaRPr>
          </a:p>
          <a:p>
            <a:pPr>
              <a:buFontTx/>
              <a:buChar char="-"/>
            </a:pPr>
            <a:r>
              <a:rPr lang="it-IT" sz="1800">
                <a:latin typeface="Calibri" charset="0"/>
              </a:rPr>
              <a:t>«</a:t>
            </a:r>
            <a:r>
              <a:rPr lang="it-IT" sz="1800" i="1">
                <a:latin typeface="Calibri" charset="0"/>
              </a:rPr>
              <a:t>al centro della convenzione e, a monte, della determina a contrarre adottata dalla stazione appaltante ex art. 11, comma 2, del Codice dei contratti</a:t>
            </a:r>
            <a:r>
              <a:rPr lang="it-IT" sz="1800">
                <a:latin typeface="Calibri" charset="0"/>
              </a:rPr>
              <a:t>» (Autorità Vigilanza Determinazione n. 3 del primo agosto 2012)</a:t>
            </a:r>
          </a:p>
          <a:p>
            <a:pPr>
              <a:buFontTx/>
              <a:buChar char="-"/>
            </a:pPr>
            <a:endParaRPr lang="it-IT" sz="1800">
              <a:latin typeface="Calibri" charset="0"/>
            </a:endParaRPr>
          </a:p>
          <a:p>
            <a:pPr>
              <a:buFontTx/>
              <a:buChar char="-"/>
            </a:pPr>
            <a:endParaRPr lang="it-IT">
              <a:latin typeface="Arial" charset="0"/>
              <a:cs typeface="Arial" charset="0"/>
            </a:endParaRPr>
          </a:p>
          <a:p>
            <a:pPr>
              <a:buFontTx/>
              <a:buChar char="-"/>
            </a:pPr>
            <a:endParaRPr lang="it-IT">
              <a:latin typeface="Arial" charset="0"/>
              <a:cs typeface="Arial" charset="0"/>
            </a:endParaRPr>
          </a:p>
          <a:p>
            <a:endParaRPr lang="it-IT">
              <a:latin typeface="Arial" charset="0"/>
              <a:cs typeface="Arial" charset="0"/>
            </a:endParaRPr>
          </a:p>
        </p:txBody>
      </p:sp>
      <p:sp>
        <p:nvSpPr>
          <p:cNvPr id="3512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4278715353"/>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 convenzione</a:t>
            </a:r>
          </a:p>
          <a:p>
            <a:pPr>
              <a:buFont typeface="Wingdings" charset="2"/>
              <a:buChar char="Ø"/>
              <a:defRPr/>
            </a:pPr>
            <a:endParaRPr lang="it-IT" sz="1800" dirty="0">
              <a:cs typeface="+mn-cs"/>
            </a:endParaRPr>
          </a:p>
          <a:p>
            <a:pPr>
              <a:buFontTx/>
              <a:buChar char="-"/>
              <a:defRPr/>
            </a:pPr>
            <a:r>
              <a:rPr lang="it-IT" sz="1800" dirty="0" smtClean="0">
                <a:cs typeface="+mn-cs"/>
              </a:rPr>
              <a:t>L’affidamento avviene mediante la stipulazione di apposita convenzione</a:t>
            </a:r>
          </a:p>
          <a:p>
            <a:pPr>
              <a:buFontTx/>
              <a:buChar char="-"/>
              <a:defRPr/>
            </a:pPr>
            <a:endParaRPr lang="it-IT" sz="1800" dirty="0">
              <a:cs typeface="+mn-cs"/>
            </a:endParaRPr>
          </a:p>
          <a:p>
            <a:pPr>
              <a:buFontTx/>
              <a:buChar char="-"/>
              <a:defRPr/>
            </a:pPr>
            <a:r>
              <a:rPr lang="it-IT" sz="1800" dirty="0" smtClean="0">
                <a:cs typeface="+mn-cs"/>
              </a:rPr>
              <a:t>Presupposto per poter procedere a tale stipula è</a:t>
            </a:r>
          </a:p>
          <a:p>
            <a:pPr marL="0" indent="0">
              <a:buFont typeface="Times New Roman" charset="0"/>
              <a:buNone/>
              <a:defRPr/>
            </a:pPr>
            <a:endParaRPr lang="it-IT" sz="1800" dirty="0">
              <a:cs typeface="+mn-cs"/>
            </a:endParaRPr>
          </a:p>
          <a:p>
            <a:pPr>
              <a:buFontTx/>
              <a:buChar char="-"/>
              <a:defRPr/>
            </a:pPr>
            <a:r>
              <a:rPr lang="it-IT" sz="1800" dirty="0" smtClean="0">
                <a:cs typeface="+mn-cs"/>
              </a:rPr>
              <a:t>l’iscrizione </a:t>
            </a:r>
            <a:r>
              <a:rPr lang="it-IT" sz="1800" dirty="0">
                <a:cs typeface="+mn-cs"/>
              </a:rPr>
              <a:t>della cooperativa all’albo regionale di cui all’art. 9, comma 1, l. 381/</a:t>
            </a:r>
            <a:r>
              <a:rPr lang="it-IT" sz="1800" dirty="0" smtClean="0">
                <a:cs typeface="+mn-cs"/>
              </a:rPr>
              <a:t>1991</a:t>
            </a:r>
          </a:p>
          <a:p>
            <a:pPr>
              <a:buFontTx/>
              <a:buChar char="-"/>
              <a:defRPr/>
            </a:pPr>
            <a:endParaRPr lang="it-IT" sz="1800" dirty="0">
              <a:cs typeface="+mn-cs"/>
            </a:endParaRPr>
          </a:p>
        </p:txBody>
      </p:sp>
      <p:sp>
        <p:nvSpPr>
          <p:cNvPr id="35225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62416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latin typeface="Arial"/>
                <a:cs typeface="Arial"/>
              </a:rPr>
              <a:t>La procedura aperta o ristretta deve aver dato esito negativo a causa</a:t>
            </a:r>
          </a:p>
          <a:p>
            <a:pPr>
              <a:buFont typeface="Wingdings" charset="2"/>
              <a:buChar char="Ø"/>
              <a:defRPr/>
            </a:pPr>
            <a:endParaRPr lang="it-IT" sz="1800" dirty="0">
              <a:latin typeface="Arial"/>
              <a:cs typeface="Arial"/>
            </a:endParaRPr>
          </a:p>
          <a:p>
            <a:pPr>
              <a:buFontTx/>
              <a:buChar char="-"/>
              <a:defRPr/>
            </a:pPr>
            <a:r>
              <a:rPr lang="it-IT" sz="1800" dirty="0" smtClean="0">
                <a:latin typeface="Arial"/>
                <a:cs typeface="Arial"/>
              </a:rPr>
              <a:t>di offerte irregolari</a:t>
            </a:r>
          </a:p>
          <a:p>
            <a:pPr>
              <a:buFontTx/>
              <a:buChar char="-"/>
              <a:defRPr/>
            </a:pPr>
            <a:endParaRPr lang="it-IT" sz="1800" dirty="0">
              <a:latin typeface="Arial"/>
              <a:cs typeface="Arial"/>
            </a:endParaRPr>
          </a:p>
          <a:p>
            <a:pPr>
              <a:buFontTx/>
              <a:buChar char="-"/>
              <a:defRPr/>
            </a:pPr>
            <a:r>
              <a:rPr lang="it-IT" sz="1800" dirty="0">
                <a:latin typeface="Arial"/>
                <a:cs typeface="Arial"/>
              </a:rPr>
              <a:t>o</a:t>
            </a:r>
            <a:r>
              <a:rPr lang="it-IT" sz="1800" dirty="0" smtClean="0">
                <a:latin typeface="Arial"/>
                <a:cs typeface="Arial"/>
              </a:rPr>
              <a:t> di offerte inammissibili </a:t>
            </a:r>
          </a:p>
          <a:p>
            <a:pPr marL="0" indent="0">
              <a:buFont typeface="Times New Roman" charset="0"/>
              <a:buNone/>
              <a:defRPr/>
            </a:pPr>
            <a:endParaRPr lang="it-IT" sz="1800" dirty="0">
              <a:latin typeface="Arial"/>
              <a:cs typeface="Arial"/>
            </a:endParaRPr>
          </a:p>
        </p:txBody>
      </p:sp>
    </p:spTree>
    <p:extLst>
      <p:ext uri="{BB962C8B-B14F-4D97-AF65-F5344CB8AC3E}">
        <p14:creationId xmlns:p14="http://schemas.microsoft.com/office/powerpoint/2010/main" val="2229348327"/>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532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L’iscrizione all’Albo </a:t>
            </a:r>
          </a:p>
          <a:p>
            <a:pPr>
              <a:buFont typeface="Wingdings" charset="0"/>
              <a:buChar char="Ø"/>
            </a:pPr>
            <a:endParaRPr lang="it-IT" sz="1800">
              <a:latin typeface="Calibri" charset="0"/>
            </a:endParaRPr>
          </a:p>
          <a:p>
            <a:pPr>
              <a:buFontTx/>
              <a:buChar char="-"/>
            </a:pPr>
            <a:r>
              <a:rPr lang="it-IT" sz="1800">
                <a:latin typeface="Calibri" charset="0"/>
              </a:rPr>
              <a:t>costituisce specifico requisito soggettivo richiesto dal legislatore per beneficiare della deroga in esame</a:t>
            </a:r>
          </a:p>
          <a:p>
            <a:pPr>
              <a:buFontTx/>
              <a:buChar char="-"/>
            </a:pPr>
            <a:endParaRPr lang="it-IT" sz="1800">
              <a:latin typeface="Calibri" charset="0"/>
            </a:endParaRPr>
          </a:p>
          <a:p>
            <a:pPr>
              <a:buFontTx/>
              <a:buChar char="-"/>
            </a:pPr>
            <a:r>
              <a:rPr lang="it-IT" sz="1800">
                <a:latin typeface="Calibri" charset="0"/>
              </a:rPr>
              <a:t>deve perdurare per tutta la durata dell’affidamento</a:t>
            </a:r>
          </a:p>
          <a:p>
            <a:pPr>
              <a:buFontTx/>
              <a:buChar char="-"/>
            </a:pPr>
            <a:endParaRPr lang="it-IT" sz="1800">
              <a:latin typeface="Calibri" charset="0"/>
            </a:endParaRPr>
          </a:p>
          <a:p>
            <a:pPr>
              <a:buFontTx/>
              <a:buChar char="-"/>
            </a:pPr>
            <a:r>
              <a:rPr lang="it-IT" sz="1800">
                <a:latin typeface="Calibri" charset="0"/>
              </a:rPr>
              <a:t>La cancellazione dall’albo deve essere prevista come causa di risoluzione della convenzione (Autorità parere n. 40 del 2 aprile 2009)</a:t>
            </a:r>
          </a:p>
          <a:p>
            <a:pPr>
              <a:buFontTx/>
              <a:buChar char="-"/>
            </a:pPr>
            <a:endParaRPr lang="it-IT" sz="1800">
              <a:latin typeface="Calibri" charset="0"/>
            </a:endParaRPr>
          </a:p>
          <a:p>
            <a:pPr>
              <a:buFont typeface="Wingdings" charset="0"/>
              <a:buChar char="Ø"/>
            </a:pPr>
            <a:r>
              <a:rPr lang="it-IT" sz="1800">
                <a:latin typeface="Calibri" charset="0"/>
              </a:rPr>
              <a:t>Si tratta di un requisito specifico non richiesto alle altre cooperative per l’affidamento delle altre tipologie di appalti  </a:t>
            </a:r>
          </a:p>
          <a:p>
            <a:endParaRPr lang="it-IT">
              <a:latin typeface="Calibri" charset="0"/>
            </a:endParaRPr>
          </a:p>
        </p:txBody>
      </p:sp>
      <p:sp>
        <p:nvSpPr>
          <p:cNvPr id="3532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15952664"/>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5430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Secondo la giurisprudenza amministrativa </a:t>
            </a:r>
          </a:p>
          <a:p>
            <a:pPr>
              <a:buFont typeface="Wingdings" charset="0"/>
              <a:buChar char="Ø"/>
            </a:pPr>
            <a:endParaRPr lang="it-IT" sz="1800">
              <a:latin typeface="Calibri" charset="0"/>
            </a:endParaRPr>
          </a:p>
          <a:p>
            <a:pPr>
              <a:buFont typeface="Wingdings" charset="0"/>
              <a:buChar char="Ø"/>
            </a:pPr>
            <a:r>
              <a:rPr lang="it-IT" sz="1800" i="1">
                <a:latin typeface="Calibri" charset="0"/>
              </a:rPr>
              <a:t>“l’iscrizione in parola non limita di per sé la capacità operativa della cooperativa al solo ambito territoriale corrispondente alla Regione nel cui albo essa è stata iscritta, poiché una simile limitazione sarebbe contraria alla stessa logica della normativa, finalizzata a disciplinare un fenomeno di rilievo nazionale. Non può nemmeno essere richiesto di dimostrare l’equipollenza delle abilitazioni di cui già in possesso con quelle della Regione interessata, perché ciò equivarrebbe a una nuova autorizzazione mascherata”</a:t>
            </a:r>
          </a:p>
        </p:txBody>
      </p:sp>
      <p:sp>
        <p:nvSpPr>
          <p:cNvPr id="3543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15648862"/>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55330" name="Segnaposto contenuto 2"/>
          <p:cNvSpPr>
            <a:spLocks noGrp="1"/>
          </p:cNvSpPr>
          <p:nvPr>
            <p:ph idx="1"/>
          </p:nvPr>
        </p:nvSpPr>
        <p:spPr bwMode="auto">
          <a:xfrm>
            <a:off x="457200" y="1600200"/>
            <a:ext cx="8229600" cy="5257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t>
            </a:r>
            <a:r>
              <a:rPr lang="ja-JP" altLang="it-IT" sz="1800">
                <a:latin typeface="Calibri" charset="0"/>
              </a:rPr>
              <a:t>’</a:t>
            </a:r>
            <a:r>
              <a:rPr lang="it-IT" altLang="ja-JP" sz="1800">
                <a:latin typeface="Calibri" charset="0"/>
              </a:rPr>
              <a:t>oggetto della convenzione </a:t>
            </a:r>
          </a:p>
          <a:p>
            <a:pPr>
              <a:buFont typeface="Wingdings" charset="0"/>
              <a:buChar char="Ø"/>
            </a:pPr>
            <a:endParaRPr lang="it-IT" sz="1800">
              <a:latin typeface="Calibri" charset="0"/>
            </a:endParaRPr>
          </a:p>
          <a:p>
            <a:pPr>
              <a:buFont typeface="Wingdings" charset="0"/>
              <a:buChar char="§"/>
            </a:pPr>
            <a:r>
              <a:rPr lang="it-IT" sz="1800">
                <a:latin typeface="Calibri" charset="0"/>
              </a:rPr>
              <a:t>non può essere costituito dall</a:t>
            </a:r>
            <a:r>
              <a:rPr lang="ja-JP" altLang="it-IT" sz="1800">
                <a:latin typeface="Calibri" charset="0"/>
              </a:rPr>
              <a:t>’</a:t>
            </a:r>
            <a:r>
              <a:rPr lang="it-IT" altLang="ja-JP" sz="1800">
                <a:latin typeface="Calibri" charset="0"/>
              </a:rPr>
              <a:t>esecuzione di lavori pubblici (Autorità Vigilanza Determinazione n. 3 del primo agosto 2012)</a:t>
            </a:r>
          </a:p>
          <a:p>
            <a:pPr>
              <a:buFont typeface="Wingdings" charset="0"/>
              <a:buChar char="§"/>
            </a:pPr>
            <a:endParaRPr lang="it-IT" sz="1800">
              <a:latin typeface="Calibri" charset="0"/>
              <a:cs typeface="Arial" charset="0"/>
            </a:endParaRPr>
          </a:p>
          <a:p>
            <a:pPr>
              <a:buFont typeface="Wingdings" charset="0"/>
              <a:buChar char="§"/>
            </a:pPr>
            <a:r>
              <a:rPr lang="it-IT" sz="1800">
                <a:latin typeface="Calibri" charset="0"/>
                <a:cs typeface="Arial" charset="0"/>
              </a:rPr>
              <a:t>Appalti di beni e servizi (non lavori)</a:t>
            </a:r>
          </a:p>
          <a:p>
            <a:pPr>
              <a:buFont typeface="Wingdings" charset="0"/>
              <a:buChar char="§"/>
            </a:pPr>
            <a:endParaRPr lang="it-IT" sz="1800">
              <a:latin typeface="Calibri" charset="0"/>
              <a:cs typeface="Arial" charset="0"/>
            </a:endParaRPr>
          </a:p>
          <a:p>
            <a:pPr>
              <a:buFont typeface="Wingdings" charset="0"/>
              <a:buChar char="§"/>
            </a:pPr>
            <a:r>
              <a:rPr lang="it-IT" sz="1800">
                <a:latin typeface="Calibri" charset="0"/>
                <a:cs typeface="Arial" charset="0"/>
              </a:rPr>
              <a:t>Appalto diverso da quelli socio-sanitari ed educativi</a:t>
            </a:r>
          </a:p>
        </p:txBody>
      </p:sp>
      <p:sp>
        <p:nvSpPr>
          <p:cNvPr id="3553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3882067294"/>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563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
            </a:pPr>
            <a:r>
              <a:rPr lang="it-IT" sz="1800">
                <a:latin typeface="Calibri" charset="0"/>
              </a:rPr>
              <a:t>Non può consistere neanche nello svolgimento di servizi pubblici locali</a:t>
            </a:r>
          </a:p>
          <a:p>
            <a:pPr>
              <a:lnSpc>
                <a:spcPct val="80000"/>
              </a:lnSpc>
            </a:pPr>
            <a:endParaRPr lang="it-IT" sz="1800">
              <a:latin typeface="Calibri" charset="0"/>
            </a:endParaRPr>
          </a:p>
          <a:p>
            <a:pPr>
              <a:lnSpc>
                <a:spcPct val="80000"/>
              </a:lnSpc>
              <a:buFontTx/>
              <a:buChar char="-"/>
            </a:pPr>
            <a:r>
              <a:rPr lang="ja-JP" altLang="it-IT" sz="1800">
                <a:latin typeface="Calibri" charset="0"/>
              </a:rPr>
              <a:t>“</a:t>
            </a:r>
            <a:r>
              <a:rPr lang="it-IT" altLang="ja-JP" sz="1800" i="1">
                <a:latin typeface="Calibri" charset="0"/>
              </a:rPr>
              <a:t>Il servizio di igiene urbana, qualificabile come "servizio pubblico locale", rivolto all'esterno in quanto diretto a soddisfare i bisogni dell'intera collettività non può rientrare tra i servizi affidabili ex art. 5 l. 8 novembre 1991 n. 381 mediante convenzione. La disposizione, che attribuisce agli enti pubblici la possibilità di stipulare convenzioni, anche in deroga alla disciplina in materia di contratti, con le cooperative che svolgono le attività di cui all'art. 1 lett. b) della medesima legge, per la "fornitura di beni e servizi diversi da quelli socio-sanitari ed educativi", può trovare applicazione nel solo caso in cui l'ente pubblico debba acquistare beni e servizi in proprio favore e non anche affidare a soggetti diversi lo svolgimento di servizi destinati ai terzi</a:t>
            </a:r>
            <a:r>
              <a:rPr lang="ja-JP" altLang="it-IT" sz="1800">
                <a:latin typeface="Calibri" charset="0"/>
              </a:rPr>
              <a:t>”</a:t>
            </a:r>
            <a:r>
              <a:rPr lang="it-IT" altLang="ja-JP" sz="1800">
                <a:latin typeface="Calibri" charset="0"/>
              </a:rPr>
              <a:t> (Consiglio di Stato, Sentenza n. 5100/2010;</a:t>
            </a:r>
            <a:r>
              <a:rPr lang="en-US" altLang="ja-JP" sz="1800">
                <a:latin typeface="Calibri" charset="0"/>
              </a:rPr>
              <a:t> Cons. St., sez. V, 16.4.2014, n. 1863;</a:t>
            </a:r>
            <a:r>
              <a:rPr lang="it-IT" altLang="ja-JP" sz="1800">
                <a:latin typeface="Calibri" charset="0"/>
              </a:rPr>
              <a:t> T.A.R. Lombardia Brescia, sez. I, 30/03/2009, n. 719)</a:t>
            </a:r>
          </a:p>
          <a:p>
            <a:pPr>
              <a:lnSpc>
                <a:spcPct val="80000"/>
              </a:lnSpc>
              <a:buFontTx/>
              <a:buChar char="-"/>
            </a:pPr>
            <a:endParaRPr lang="it-IT" sz="3200" i="1">
              <a:latin typeface="Arial" charset="0"/>
              <a:cs typeface="Arial" charset="0"/>
            </a:endParaRPr>
          </a:p>
          <a:p>
            <a:pPr>
              <a:buFont typeface="Wingdings" charset="0"/>
              <a:buChar char="Ø"/>
            </a:pPr>
            <a:endParaRPr lang="it-IT" sz="3200">
              <a:latin typeface="Arial" charset="0"/>
              <a:cs typeface="Arial" charset="0"/>
            </a:endParaRPr>
          </a:p>
          <a:p>
            <a:endParaRPr lang="it-IT">
              <a:latin typeface="Calibri" charset="0"/>
            </a:endParaRPr>
          </a:p>
        </p:txBody>
      </p:sp>
    </p:spTree>
    <p:extLst>
      <p:ext uri="{BB962C8B-B14F-4D97-AF65-F5344CB8AC3E}">
        <p14:creationId xmlns:p14="http://schemas.microsoft.com/office/powerpoint/2010/main" val="4113224533"/>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573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Intendendosi per servizi pubblici locali</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attività di servizio indirizzate alla collettività indeterminata dei comuni cittadini, secondo un</a:t>
            </a:r>
            <a:r>
              <a:rPr lang="it-IT" sz="1800" i="1">
                <a:latin typeface="Calibri" charset="0"/>
              </a:rPr>
              <a:t>’</a:t>
            </a:r>
            <a:r>
              <a:rPr lang="it-IT" altLang="ja-JP" sz="1800" i="1">
                <a:latin typeface="Calibri" charset="0"/>
              </a:rPr>
              <a:t>ottica trilaterale aperta ai terzi fruitori e difforme dallo scambio sinallagmatico e strettamente bilaterale tra amministrazione appaltante e privato appaltatore, tipico della </a:t>
            </a:r>
            <a:r>
              <a:rPr lang="it-IT" sz="1800" i="1">
                <a:latin typeface="Calibri" charset="0"/>
              </a:rPr>
              <a:t>“</a:t>
            </a:r>
            <a:r>
              <a:rPr lang="it-IT" altLang="ja-JP" sz="1800" i="1">
                <a:latin typeface="Calibri" charset="0"/>
              </a:rPr>
              <a:t>fornitura di beni e servizi</a:t>
            </a:r>
            <a:r>
              <a:rPr lang="it-IT" sz="1800" i="1">
                <a:latin typeface="Calibri" charset="0"/>
              </a:rPr>
              <a:t>”</a:t>
            </a:r>
            <a:r>
              <a:rPr lang="it-IT" altLang="ja-JP" sz="1800">
                <a:latin typeface="Calibri" charset="0"/>
              </a:rPr>
              <a:t> (Tar Piemonte Sez. I del 3.02.2016 n. 306) </a:t>
            </a:r>
          </a:p>
          <a:p>
            <a:pPr>
              <a:buFontTx/>
              <a:buChar char="-"/>
            </a:pPr>
            <a:endParaRPr lang="it-IT" sz="1800" i="1">
              <a:latin typeface="Calibri" charset="0"/>
            </a:endParaRPr>
          </a:p>
          <a:p>
            <a:pPr>
              <a:buFontTx/>
              <a:buChar char="-"/>
            </a:pPr>
            <a:endParaRPr lang="it-IT" sz="1800">
              <a:latin typeface="Calibri" charset="0"/>
            </a:endParaRPr>
          </a:p>
        </p:txBody>
      </p:sp>
    </p:spTree>
    <p:extLst>
      <p:ext uri="{BB962C8B-B14F-4D97-AF65-F5344CB8AC3E}">
        <p14:creationId xmlns:p14="http://schemas.microsoft.com/office/powerpoint/2010/main" val="2301691300"/>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584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 giurisprudenza ha ritenuto illegittime le convenzioni stipulate con le coop. di tipo B aventi ad oggetto ad esempio</a:t>
            </a:r>
          </a:p>
          <a:p>
            <a:pPr>
              <a:buFont typeface="Wingdings" charset="0"/>
              <a:buChar char="Ø"/>
            </a:pPr>
            <a:endParaRPr lang="it-IT" sz="1800">
              <a:latin typeface="Calibri" charset="0"/>
            </a:endParaRPr>
          </a:p>
          <a:p>
            <a:pPr>
              <a:buFontTx/>
              <a:buChar char="-"/>
            </a:pPr>
            <a:r>
              <a:rPr lang="it-IT" sz="1800">
                <a:latin typeface="Calibri" charset="0"/>
              </a:rPr>
              <a:t>la gestione del canile municipale (Tar Piemonte Sez. I del 3.02.2016 n. 306) </a:t>
            </a:r>
          </a:p>
          <a:p>
            <a:pPr>
              <a:buFontTx/>
              <a:buChar char="-"/>
            </a:pPr>
            <a:endParaRPr lang="it-IT" sz="1800">
              <a:latin typeface="Calibri" charset="0"/>
            </a:endParaRPr>
          </a:p>
          <a:p>
            <a:pPr>
              <a:buFontTx/>
              <a:buChar char="-"/>
            </a:pPr>
            <a:r>
              <a:rPr lang="it-IT" sz="1800">
                <a:latin typeface="Calibri" charset="0"/>
              </a:rPr>
              <a:t>l servizio di trasporto urbano (Consiglio di Stato, sez. V, sentenza 5149/2014)</a:t>
            </a:r>
          </a:p>
        </p:txBody>
      </p:sp>
    </p:spTree>
    <p:extLst>
      <p:ext uri="{BB962C8B-B14F-4D97-AF65-F5344CB8AC3E}">
        <p14:creationId xmlns:p14="http://schemas.microsoft.com/office/powerpoint/2010/main" val="1412330762"/>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5942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Il valore dell’appalto</a:t>
            </a:r>
          </a:p>
          <a:p>
            <a:pPr>
              <a:buFont typeface="Wingdings" charset="0"/>
              <a:buChar char="Ø"/>
            </a:pPr>
            <a:endParaRPr lang="it-IT" sz="1800">
              <a:latin typeface="Calibri" charset="0"/>
            </a:endParaRPr>
          </a:p>
          <a:p>
            <a:pPr>
              <a:buFont typeface="Wingdings" charset="0"/>
              <a:buChar char="Ø"/>
            </a:pPr>
            <a:r>
              <a:rPr lang="it-IT" sz="1800">
                <a:latin typeface="Calibri" charset="0"/>
              </a:rPr>
              <a:t>L’importo dell’affidamento (al netto dell’iva) deve essere inferiore alla soglia comunitaria </a:t>
            </a:r>
          </a:p>
          <a:p>
            <a:pPr>
              <a:buFont typeface="Wingdings" charset="0"/>
              <a:buChar char="Ø"/>
            </a:pPr>
            <a:endParaRPr lang="it-IT" sz="1800">
              <a:latin typeface="Calibri" charset="0"/>
            </a:endParaRPr>
          </a:p>
          <a:p>
            <a:pPr>
              <a:buFont typeface="Wingdings" charset="0"/>
              <a:buChar char="Ø"/>
            </a:pPr>
            <a:r>
              <a:rPr lang="it-IT" sz="1800">
                <a:latin typeface="Calibri" charset="0"/>
              </a:rPr>
              <a:t>L’importo deve includere anche eventuali rinnovi</a:t>
            </a:r>
          </a:p>
          <a:p>
            <a:pPr>
              <a:buFont typeface="Wingdings" charset="0"/>
              <a:buChar char="Ø"/>
            </a:pPr>
            <a:endParaRPr lang="it-IT" sz="1800">
              <a:latin typeface="Calibri" charset="0"/>
            </a:endParaRPr>
          </a:p>
          <a:p>
            <a:pPr>
              <a:buFont typeface="Wingdings" charset="0"/>
              <a:buChar char="Ø"/>
            </a:pPr>
            <a:r>
              <a:rPr lang="it-IT" sz="1800">
                <a:latin typeface="Calibri" charset="0"/>
              </a:rPr>
              <a:t>Per gli affidamenti di importo superiore alle soglie comunitarie le stazioni appaltanti non possono prevedere «affidamenti preferenziali» per le cooperative di tipo B, ma devono osservare le disposizioni del Codice dei Contratti</a:t>
            </a:r>
          </a:p>
          <a:p>
            <a:pPr>
              <a:buFont typeface="Wingdings" charset="0"/>
              <a:buChar char="Ø"/>
            </a:pPr>
            <a:endParaRPr lang="it-IT" sz="1800">
              <a:latin typeface="Calibri" charset="0"/>
            </a:endParaRPr>
          </a:p>
          <a:p>
            <a:pPr>
              <a:buFont typeface="Wingdings" charset="0"/>
              <a:buChar char="Ø"/>
            </a:pPr>
            <a:r>
              <a:rPr lang="it-IT" sz="1800">
                <a:latin typeface="Calibri" charset="0"/>
              </a:rPr>
              <a:t>Le esigenze sociali infatti potrebbero essere soddisfatte attraverso: laboratori protetti (art. 52), inserimento nei bandi di criteri premianti concernenti l’impiego di lavoratori svantaggiati, etc. </a:t>
            </a:r>
          </a:p>
        </p:txBody>
      </p:sp>
      <p:sp>
        <p:nvSpPr>
          <p:cNvPr id="3594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1675798"/>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49"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cs typeface="ＭＳ Ｐゴシック" charset="0"/>
              </a:defRPr>
            </a:lvl1pPr>
            <a:lvl2pPr marL="742950" indent="-28575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2pPr>
            <a:lvl3pPr marL="11430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3pPr>
            <a:lvl4pPr marL="16002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4pPr>
            <a:lvl5pPr marL="2057400" indent="-228600" defTabSz="407988">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5pPr>
            <a:lvl6pPr marL="25146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6pPr>
            <a:lvl7pPr marL="29718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7pPr>
            <a:lvl8pPr marL="34290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8pPr>
            <a:lvl9pPr marL="3886200" indent="-228600" defTabSz="407988" eaLnBrk="0" fontAlgn="base" hangingPunct="0">
              <a:spcBef>
                <a:spcPct val="0"/>
              </a:spcBef>
              <a:spcAft>
                <a:spcPct val="0"/>
              </a:spcAft>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defRPr sz="2400">
                <a:solidFill>
                  <a:schemeClr val="bg1"/>
                </a:solidFill>
                <a:latin typeface="Arial" charset="0"/>
                <a:ea typeface="ＭＳ Ｐゴシック" charset="0"/>
              </a:defRPr>
            </a:lvl9pPr>
          </a:lstStyle>
          <a:p>
            <a:pPr algn="r"/>
            <a:r>
              <a:rPr lang="it-IT" sz="1000">
                <a:solidFill>
                  <a:srgbClr val="000080"/>
                </a:solidFill>
                <a:latin typeface="Verdana" charset="0"/>
              </a:rPr>
              <a:t>Avv. Francesco Mascia</a:t>
            </a:r>
          </a:p>
        </p:txBody>
      </p:sp>
      <p:sp>
        <p:nvSpPr>
          <p:cNvPr id="796674" name="Rectangle 2"/>
          <p:cNvSpPr>
            <a:spLocks noGrp="1" noChangeArrowheads="1"/>
          </p:cNvSpPr>
          <p:nvPr>
            <p:ph type="title"/>
          </p:nvPr>
        </p:nvSpPr>
        <p:spPr/>
        <p:txBody>
          <a:bodyPr/>
          <a:lstStyle/>
          <a:p>
            <a:pPr>
              <a:defRPr/>
            </a:pPr>
            <a:endParaRPr lang="it-IT">
              <a:ea typeface="+mj-ea"/>
              <a:cs typeface="+mj-cs"/>
            </a:endParaRPr>
          </a:p>
        </p:txBody>
      </p:sp>
      <p:sp>
        <p:nvSpPr>
          <p:cNvPr id="360451" name="Rectangle 3"/>
          <p:cNvSpPr>
            <a:spLocks noGrp="1" noChangeArrowheads="1"/>
          </p:cNvSpPr>
          <p:nvPr>
            <p:ph type="body" idx="1"/>
          </p:nvPr>
        </p:nvSpPr>
        <p:spPr bwMode="auto">
          <a:xfrm>
            <a:off x="690563" y="1268413"/>
            <a:ext cx="7742237" cy="4814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pPr>
            <a:endParaRPr lang="it-IT" sz="1700">
              <a:latin typeface="Arial" charset="0"/>
              <a:cs typeface="Arial" charset="0"/>
            </a:endParaRPr>
          </a:p>
          <a:p>
            <a:pPr>
              <a:lnSpc>
                <a:spcPct val="80000"/>
              </a:lnSpc>
              <a:buFont typeface="Wingdings" charset="0"/>
              <a:buChar char="§"/>
            </a:pPr>
            <a:r>
              <a:rPr lang="it-IT" sz="1800">
                <a:latin typeface="Calibri" charset="0"/>
                <a:cs typeface="Arial" charset="0"/>
              </a:rPr>
              <a:t>Le modalità di affidamento della convenzione</a:t>
            </a:r>
          </a:p>
          <a:p>
            <a:pPr>
              <a:lnSpc>
                <a:spcPct val="80000"/>
              </a:lnSpc>
              <a:buFont typeface="Wingdings" charset="0"/>
              <a:buChar char="Ø"/>
            </a:pPr>
            <a:endParaRPr lang="it-IT" sz="1800">
              <a:latin typeface="Calibri" charset="0"/>
              <a:cs typeface="Arial" charset="0"/>
            </a:endParaRPr>
          </a:p>
          <a:p>
            <a:pPr>
              <a:lnSpc>
                <a:spcPct val="80000"/>
              </a:lnSpc>
              <a:buFont typeface="Wingdings" charset="0"/>
              <a:buChar char="Ø"/>
            </a:pPr>
            <a:endParaRPr lang="it-IT" sz="1800">
              <a:latin typeface="Calibri" charset="0"/>
              <a:cs typeface="Arial" charset="0"/>
            </a:endParaRPr>
          </a:p>
          <a:p>
            <a:pPr>
              <a:lnSpc>
                <a:spcPct val="80000"/>
              </a:lnSpc>
              <a:buFont typeface="Wingdings" charset="0"/>
              <a:buChar char="Ø"/>
            </a:pPr>
            <a:r>
              <a:rPr lang="it-IT" sz="1800">
                <a:latin typeface="Calibri" charset="0"/>
              </a:rPr>
              <a:t>Nella sua originaria formulazione l’art. 5 l. 381/1991 non esplicitava in cosa consistesse la deroga alla normativa sugli appalti pubblici, con la conseguenza che molte amministrazioni effettuavano affidamenti diretti</a:t>
            </a:r>
            <a:endParaRPr lang="it-IT" sz="1800">
              <a:latin typeface="Calibri" charset="0"/>
              <a:cs typeface="Arial" charset="0"/>
            </a:endParaRPr>
          </a:p>
          <a:p>
            <a:pPr>
              <a:lnSpc>
                <a:spcPct val="80000"/>
              </a:lnSpc>
              <a:buFont typeface="Wingdings" charset="0"/>
              <a:buChar char="Ø"/>
            </a:pPr>
            <a:endParaRPr lang="it-IT" sz="1800">
              <a:latin typeface="Calibri" charset="0"/>
              <a:cs typeface="Arial" charset="0"/>
            </a:endParaRPr>
          </a:p>
          <a:p>
            <a:pPr>
              <a:lnSpc>
                <a:spcPct val="80000"/>
              </a:lnSpc>
              <a:buFont typeface="Wingdings" charset="0"/>
              <a:buChar char="Ø"/>
            </a:pPr>
            <a:endParaRPr lang="it-IT" sz="1800">
              <a:latin typeface="Arial" charset="0"/>
              <a:cs typeface="Arial" charset="0"/>
            </a:endParaRPr>
          </a:p>
          <a:p>
            <a:pPr>
              <a:lnSpc>
                <a:spcPct val="80000"/>
              </a:lnSpc>
              <a:buFontTx/>
              <a:buChar char="-"/>
            </a:pPr>
            <a:endParaRPr lang="it-IT" sz="1800" i="1">
              <a:latin typeface="Arial" charset="0"/>
              <a:cs typeface="Arial" charset="0"/>
            </a:endParaRPr>
          </a:p>
        </p:txBody>
      </p:sp>
    </p:spTree>
    <p:extLst>
      <p:ext uri="{BB962C8B-B14F-4D97-AF65-F5344CB8AC3E}">
        <p14:creationId xmlns:p14="http://schemas.microsoft.com/office/powerpoint/2010/main" val="1053062890"/>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6147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0"/>
              <a:buChar char="Ø"/>
            </a:pPr>
            <a:r>
              <a:rPr lang="it-IT" sz="1800">
                <a:latin typeface="Calibri" charset="0"/>
                <a:cs typeface="Arial" charset="0"/>
              </a:rPr>
              <a:t>Tale prassi era stata tuttavia censurata sia dalla giurisprudenza che dall’Autorità secondo le quali lo strumento della Convenzione non permette tuttavia di derogare ai principi minimi di concorrenza</a:t>
            </a:r>
          </a:p>
          <a:p>
            <a:pPr>
              <a:lnSpc>
                <a:spcPct val="80000"/>
              </a:lnSpc>
            </a:pPr>
            <a:endParaRPr lang="it-IT" sz="1800">
              <a:latin typeface="Calibri" charset="0"/>
              <a:cs typeface="Arial" charset="0"/>
            </a:endParaRPr>
          </a:p>
          <a:p>
            <a:pPr>
              <a:lnSpc>
                <a:spcPct val="80000"/>
              </a:lnSpc>
              <a:buFont typeface="Times New Roman" charset="0"/>
              <a:buNone/>
            </a:pPr>
            <a:endParaRPr lang="it-IT" sz="1800">
              <a:latin typeface="Calibri" charset="0"/>
              <a:cs typeface="Arial" charset="0"/>
            </a:endParaRPr>
          </a:p>
          <a:p>
            <a:pPr>
              <a:lnSpc>
                <a:spcPct val="80000"/>
              </a:lnSpc>
              <a:buFontTx/>
              <a:buChar char="-"/>
            </a:pPr>
            <a:r>
              <a:rPr lang="ja-JP" altLang="it-IT" sz="1800" i="1">
                <a:latin typeface="Calibri" charset="0"/>
                <a:cs typeface="Arial" charset="0"/>
              </a:rPr>
              <a:t>“</a:t>
            </a:r>
            <a:r>
              <a:rPr lang="it-IT" altLang="ja-JP" sz="1800" i="1">
                <a:latin typeface="Calibri" charset="0"/>
                <a:cs typeface="Arial" charset="0"/>
              </a:rPr>
              <a:t>Nell'ambito dei contratti pubblici il rinvio allo strumento della convenzione ex art. 5, l. n. 381 del 1991, finalizzato ad assicurare l'avviamento al lavoro di persone svantaggiate, non può consentire una completa deroga al generale obbligo di confronto concorrenziale in caso di utilizzo di risorse pubbliche per l'individuazione di un soggetto privato cui affidare lo svolgimento di servizi pubblici, per cui occorre il ricorso ad un confronto nel rispetto dei principi generali della trasparenza e della par condicio</a:t>
            </a:r>
            <a:r>
              <a:rPr lang="ja-JP" altLang="it-IT" sz="1800" i="1">
                <a:latin typeface="Calibri" charset="0"/>
                <a:cs typeface="Arial" charset="0"/>
              </a:rPr>
              <a:t>”</a:t>
            </a:r>
            <a:r>
              <a:rPr lang="it-IT" altLang="ja-JP" sz="1800" i="1">
                <a:latin typeface="Calibri" charset="0"/>
                <a:cs typeface="Arial" charset="0"/>
              </a:rPr>
              <a:t> (T.A.R. Lazio Roma, sez. III, 09/12/2008, n. 11093; TAR Lazio Roma </a:t>
            </a:r>
            <a:r>
              <a:rPr lang="it-IT" altLang="ja-JP" sz="1800">
                <a:latin typeface="Calibri" charset="0"/>
                <a:cs typeface="Arial" charset="0"/>
              </a:rPr>
              <a:t>n. 3767 del 26 aprile 2012</a:t>
            </a:r>
            <a:r>
              <a:rPr lang="it-IT" altLang="ja-JP" sz="1800" i="1">
                <a:latin typeface="Calibri" charset="0"/>
                <a:cs typeface="Arial" charset="0"/>
              </a:rPr>
              <a:t> )</a:t>
            </a:r>
          </a:p>
          <a:p>
            <a:endParaRPr lang="it-IT">
              <a:latin typeface="Calibri" charset="0"/>
            </a:endParaRPr>
          </a:p>
        </p:txBody>
      </p:sp>
      <p:sp>
        <p:nvSpPr>
          <p:cNvPr id="3614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56717033"/>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6249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t>
            </a:r>
            <a:r>
              <a:rPr lang="ja-JP" altLang="it-IT" sz="1800">
                <a:latin typeface="Calibri" charset="0"/>
              </a:rPr>
              <a:t>’</a:t>
            </a:r>
            <a:r>
              <a:rPr lang="it-IT" altLang="ja-JP" sz="1800">
                <a:latin typeface="Calibri" charset="0"/>
              </a:rPr>
              <a:t>Autorità di Vigilanza (con Determinazione n. 3 del primo agosto 2012) confermava il divieto di affidamento diretto suggerendo </a:t>
            </a:r>
          </a:p>
          <a:p>
            <a:endParaRPr lang="it-IT" sz="1800">
              <a:latin typeface="Calibri" charset="0"/>
            </a:endParaRPr>
          </a:p>
          <a:p>
            <a:pPr>
              <a:buFontTx/>
              <a:buChar char="-"/>
            </a:pPr>
            <a:r>
              <a:rPr lang="it-IT" sz="1800">
                <a:latin typeface="Calibri" charset="0"/>
              </a:rPr>
              <a:t>“</a:t>
            </a:r>
            <a:r>
              <a:rPr lang="it-IT" altLang="ja-JP" sz="1800" i="1">
                <a:latin typeface="Calibri" charset="0"/>
              </a:rPr>
              <a:t>All</a:t>
            </a:r>
            <a:r>
              <a:rPr lang="ja-JP" altLang="it-IT" sz="1800" i="1">
                <a:latin typeface="Calibri" charset="0"/>
              </a:rPr>
              <a:t>’</a:t>
            </a:r>
            <a:r>
              <a:rPr lang="it-IT" altLang="ja-JP" sz="1800" i="1">
                <a:latin typeface="Calibri" charset="0"/>
              </a:rPr>
              <a:t>Ente, nell</a:t>
            </a:r>
            <a:r>
              <a:rPr lang="ja-JP" altLang="it-IT" sz="1800" i="1">
                <a:latin typeface="Calibri" charset="0"/>
              </a:rPr>
              <a:t>’</a:t>
            </a:r>
            <a:r>
              <a:rPr lang="it-IT" altLang="ja-JP" sz="1800" i="1">
                <a:latin typeface="Calibri" charset="0"/>
              </a:rPr>
              <a:t>ambito della programmazione dell</a:t>
            </a:r>
            <a:r>
              <a:rPr lang="ja-JP" altLang="it-IT" sz="1800" i="1">
                <a:latin typeface="Calibri" charset="0"/>
              </a:rPr>
              <a:t>’</a:t>
            </a:r>
            <a:r>
              <a:rPr lang="it-IT" altLang="ja-JP" sz="1800" i="1">
                <a:latin typeface="Calibri" charset="0"/>
              </a:rPr>
              <a:t>attività contrattuale per l</a:t>
            </a:r>
            <a:r>
              <a:rPr lang="ja-JP" altLang="it-IT" sz="1800" i="1">
                <a:latin typeface="Calibri" charset="0"/>
              </a:rPr>
              <a:t>’</a:t>
            </a:r>
            <a:r>
              <a:rPr lang="it-IT" altLang="ja-JP" sz="1800" i="1">
                <a:latin typeface="Calibri" charset="0"/>
              </a:rPr>
              <a:t>acquisizione di beni e servizi, di individuare le esigenze di approvvigionamento di beni e servizi che possono essere soddisfatte mediante le convenzioni ex art. 5 della legge n. 381/1991</a:t>
            </a:r>
          </a:p>
          <a:p>
            <a:pPr>
              <a:buFontTx/>
              <a:buChar char="-"/>
            </a:pPr>
            <a:r>
              <a:rPr lang="it-IT" sz="1800" i="1">
                <a:latin typeface="Calibri" charset="0"/>
              </a:rPr>
              <a:t>Successivamente procedere alla pubblicazione, sul proprio profilo committente, di un avviso pubblico, atto a rendere nota la volontà di riservare parte degli appalti di determinati servizi e forniture alle cooperative sociali di tipo B, per le finalità di reinserimento lavorativo di soggetti svantaggiati</a:t>
            </a:r>
          </a:p>
          <a:p>
            <a:pPr>
              <a:buFontTx/>
              <a:buChar char="-"/>
            </a:pPr>
            <a:r>
              <a:rPr lang="it-IT" sz="1800" i="1">
                <a:latin typeface="Calibri" charset="0"/>
              </a:rPr>
              <a:t>Infine procedere all</a:t>
            </a:r>
            <a:r>
              <a:rPr lang="ja-JP" altLang="it-IT" sz="1800" i="1">
                <a:latin typeface="Calibri" charset="0"/>
              </a:rPr>
              <a:t>’</a:t>
            </a:r>
            <a:r>
              <a:rPr lang="it-IT" altLang="ja-JP" sz="1800" i="1">
                <a:latin typeface="Calibri" charset="0"/>
              </a:rPr>
              <a:t>esperimento di una procedura competitiva di tipo negoziato tra tali soggetti</a:t>
            </a:r>
            <a:r>
              <a:rPr lang="it-IT" sz="1800" i="1">
                <a:latin typeface="Calibri" charset="0"/>
              </a:rPr>
              <a:t>”</a:t>
            </a:r>
            <a:endParaRPr lang="it-IT" altLang="ja-JP" sz="1800" i="1">
              <a:latin typeface="Calibri" charset="0"/>
            </a:endParaRPr>
          </a:p>
          <a:p>
            <a:pPr>
              <a:buFont typeface="Wingdings" charset="0"/>
              <a:buNone/>
            </a:pPr>
            <a:endParaRPr lang="it-IT" sz="1800">
              <a:latin typeface="Arial" charset="0"/>
              <a:cs typeface="Arial" charset="0"/>
            </a:endParaRPr>
          </a:p>
          <a:p>
            <a:endParaRPr lang="it-IT">
              <a:latin typeface="Arial" charset="0"/>
              <a:cs typeface="Arial" charset="0"/>
            </a:endParaRPr>
          </a:p>
        </p:txBody>
      </p:sp>
      <p:sp>
        <p:nvSpPr>
          <p:cNvPr id="3624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2893860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072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Sono considerate irregolari ai sensi del comma 3 dell’art. 59 le offerte:</a:t>
            </a:r>
          </a:p>
          <a:p>
            <a:pPr>
              <a:buFontTx/>
              <a:buChar char="-"/>
            </a:pPr>
            <a:endParaRPr lang="it-IT" sz="1800">
              <a:latin typeface="Arial" charset="0"/>
              <a:cs typeface="Arial" charset="0"/>
            </a:endParaRPr>
          </a:p>
          <a:p>
            <a:pPr>
              <a:buFontTx/>
              <a:buChar char="-"/>
            </a:pPr>
            <a:r>
              <a:rPr lang="it-IT" sz="1800">
                <a:latin typeface="Arial" charset="0"/>
                <a:cs typeface="Arial" charset="0"/>
              </a:rPr>
              <a:t>a) che non rispettano i documenti di gara;</a:t>
            </a:r>
          </a:p>
          <a:p>
            <a:pPr>
              <a:buFontTx/>
              <a:buChar char="-"/>
            </a:pPr>
            <a:r>
              <a:rPr lang="it-IT" sz="1800">
                <a:latin typeface="Arial" charset="0"/>
                <a:cs typeface="Arial" charset="0"/>
              </a:rPr>
              <a:t>b) che sono state ricevute in ritardo rispetto ai termini indicati nel bando o nell'invito con cui si indice la gara;</a:t>
            </a:r>
          </a:p>
          <a:p>
            <a:pPr>
              <a:buFontTx/>
              <a:buChar char="-"/>
            </a:pPr>
            <a:r>
              <a:rPr lang="it-IT" sz="1800">
                <a:latin typeface="Arial" charset="0"/>
                <a:cs typeface="Arial" charset="0"/>
              </a:rPr>
              <a:t>c) che l'amministrazione aggiudicatrice ha giudicato anormalmente basse.</a:t>
            </a:r>
          </a:p>
          <a:p>
            <a:endParaRPr lang="it-IT" sz="3200">
              <a:latin typeface="Calibri" charset="0"/>
            </a:endParaRPr>
          </a:p>
          <a:p>
            <a:endParaRPr lang="it-IT">
              <a:latin typeface="Calibri" charset="0"/>
            </a:endParaRPr>
          </a:p>
        </p:txBody>
      </p:sp>
    </p:spTree>
    <p:extLst>
      <p:ext uri="{BB962C8B-B14F-4D97-AF65-F5344CB8AC3E}">
        <p14:creationId xmlns:p14="http://schemas.microsoft.com/office/powerpoint/2010/main" val="3174851572"/>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6352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Secondo L</a:t>
            </a:r>
            <a:r>
              <a:rPr lang="ja-JP" altLang="it-IT" sz="1800">
                <a:latin typeface="Calibri" charset="0"/>
              </a:rPr>
              <a:t>’</a:t>
            </a:r>
            <a:r>
              <a:rPr lang="it-IT" altLang="ja-JP" sz="1800">
                <a:latin typeface="Calibri" charset="0"/>
              </a:rPr>
              <a:t>Autorità infatti</a:t>
            </a:r>
          </a:p>
          <a:p>
            <a:pPr>
              <a:buFont typeface="Wingdings" charset="0"/>
              <a:buNone/>
            </a:pPr>
            <a:endParaRPr lang="it-IT" sz="1800">
              <a:latin typeface="Calibri" charset="0"/>
            </a:endParaRPr>
          </a:p>
          <a:p>
            <a:pPr>
              <a:buFont typeface="Wingdings" charset="0"/>
              <a:buNone/>
            </a:pPr>
            <a:endParaRPr lang="it-IT" sz="1800">
              <a:latin typeface="Calibri" charset="0"/>
            </a:endParaRPr>
          </a:p>
          <a:p>
            <a:pPr>
              <a:buFontTx/>
              <a:buChar char="-"/>
            </a:pPr>
            <a:r>
              <a:rPr lang="it-IT" sz="1800">
                <a:latin typeface="Calibri" charset="0"/>
              </a:rPr>
              <a:t>«</a:t>
            </a:r>
            <a:r>
              <a:rPr lang="it-IT" sz="1800" i="1">
                <a:latin typeface="Calibri" charset="0"/>
              </a:rPr>
              <a:t>Dal tenore letterale del comma 1 dell</a:t>
            </a:r>
            <a:r>
              <a:rPr lang="ja-JP" altLang="it-IT" sz="1800" i="1">
                <a:latin typeface="Calibri" charset="0"/>
              </a:rPr>
              <a:t>’</a:t>
            </a:r>
            <a:r>
              <a:rPr lang="it-IT" altLang="ja-JP" sz="1800" i="1">
                <a:latin typeface="Calibri" charset="0"/>
              </a:rPr>
              <a:t>art. 5 della legge n. 381/1991 e dal rinvio ivi contenuto alle soglie comunitarie, emerge che l</a:t>
            </a:r>
            <a:r>
              <a:rPr lang="ja-JP" altLang="it-IT" sz="1800" i="1">
                <a:latin typeface="Calibri" charset="0"/>
              </a:rPr>
              <a:t>’</a:t>
            </a:r>
            <a:r>
              <a:rPr lang="it-IT" altLang="ja-JP" sz="1800" i="1">
                <a:latin typeface="Calibri" charset="0"/>
              </a:rPr>
              <a:t>ambito della deroga al Codice dei contratti è limitato alle sole procedure di aggiudicazione. E</a:t>
            </a:r>
            <a:r>
              <a:rPr lang="ja-JP" altLang="it-IT" sz="1800" i="1">
                <a:latin typeface="Calibri" charset="0"/>
              </a:rPr>
              <a:t>’</a:t>
            </a:r>
            <a:r>
              <a:rPr lang="it-IT" altLang="ja-JP" sz="1800" i="1">
                <a:latin typeface="Calibri" charset="0"/>
              </a:rPr>
              <a:t> quindi applicabile la disciplina dettata dal Codice dei contratti e dal Regolamento attuativo sia per quanto attiene ai requisiti di partecipazione ed alle specifiche tecniche sia per l</a:t>
            </a:r>
            <a:r>
              <a:rPr lang="ja-JP" altLang="it-IT" sz="1800" i="1">
                <a:latin typeface="Calibri" charset="0"/>
              </a:rPr>
              <a:t>’</a:t>
            </a:r>
            <a:r>
              <a:rPr lang="it-IT" altLang="ja-JP" sz="1800" i="1">
                <a:latin typeface="Calibri" charset="0"/>
              </a:rPr>
              <a:t>esecuzione delle prestazioni, nonché con riguardo agli obblighi di comunicazione nei confronti dell</a:t>
            </a:r>
            <a:r>
              <a:rPr lang="ja-JP" altLang="it-IT" sz="1800" i="1">
                <a:latin typeface="Calibri" charset="0"/>
              </a:rPr>
              <a:t>’</a:t>
            </a:r>
            <a:r>
              <a:rPr lang="it-IT" altLang="ja-JP" sz="1800" i="1">
                <a:latin typeface="Calibri" charset="0"/>
              </a:rPr>
              <a:t>Autorità</a:t>
            </a:r>
            <a:r>
              <a:rPr lang="it-IT" altLang="ja-JP" sz="1800">
                <a:latin typeface="Calibri" charset="0"/>
              </a:rPr>
              <a:t>» (Autorità Vigilanza Determinazione n. 3 del primo agosto 2012)</a:t>
            </a:r>
          </a:p>
          <a:p>
            <a:pPr>
              <a:buFontTx/>
              <a:buChar char="-"/>
            </a:pPr>
            <a:endParaRPr lang="it-IT" sz="1800">
              <a:latin typeface="Arial" charset="0"/>
              <a:cs typeface="Arial" charset="0"/>
            </a:endParaRPr>
          </a:p>
          <a:p>
            <a:endParaRPr lang="it-IT">
              <a:latin typeface="Arial" charset="0"/>
              <a:cs typeface="Arial" charset="0"/>
            </a:endParaRPr>
          </a:p>
        </p:txBody>
      </p:sp>
      <p:sp>
        <p:nvSpPr>
          <p:cNvPr id="3635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3826671988"/>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645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 predetti orientamenti sono stati confermati dal legislatore</a:t>
            </a:r>
          </a:p>
          <a:p>
            <a:pPr>
              <a:buFont typeface="Wingdings" charset="0"/>
              <a:buChar char="Ø"/>
            </a:pPr>
            <a:endParaRPr lang="it-IT" sz="1800">
              <a:latin typeface="Calibri" charset="0"/>
            </a:endParaRPr>
          </a:p>
          <a:p>
            <a:pPr>
              <a:buFont typeface="Wingdings" charset="0"/>
              <a:buChar char="Ø"/>
            </a:pPr>
            <a:r>
              <a:rPr lang="it-IT" sz="1800">
                <a:latin typeface="Calibri" charset="0"/>
              </a:rPr>
              <a:t>L’art. 1, comma 610, della l. 23 dicembre 2014 n. 190 ha inserito un nuovo periodo nell’art. 5, comma 1, l. 381/1991 in virtù del quale oggi la norma impone espressamente il preventivo svolgimento di procedure di selezione idonee ad assicurare il rispetto dei principi di trasparenza, di non discriminazione e di efficienza</a:t>
            </a:r>
          </a:p>
          <a:p>
            <a:pPr>
              <a:buFont typeface="Wingdings" charset="0"/>
              <a:buChar char="Ø"/>
            </a:pPr>
            <a:endParaRPr lang="it-IT" sz="1800">
              <a:latin typeface="Calibri" charset="0"/>
            </a:endParaRPr>
          </a:p>
          <a:p>
            <a:pPr>
              <a:buFont typeface="Wingdings" charset="0"/>
              <a:buChar char="Ø"/>
            </a:pPr>
            <a:r>
              <a:rPr lang="it-IT" sz="1800">
                <a:latin typeface="Calibri" charset="0"/>
              </a:rPr>
              <a:t>L’Autorità in virtù di quanto sopra ritiene che si debba applicare</a:t>
            </a:r>
          </a:p>
          <a:p>
            <a:pPr>
              <a:buFontTx/>
              <a:buChar char="-"/>
            </a:pPr>
            <a:r>
              <a:rPr lang="it-IT" sz="1800">
                <a:latin typeface="Calibri" charset="0"/>
              </a:rPr>
              <a:t>Gli artt. 124 comma 6 e 125 comma 11 del D.Lgs. 163/2006 per forniture e servizi sotto soglia di cui all’allegato IIA</a:t>
            </a:r>
          </a:p>
          <a:p>
            <a:pPr>
              <a:buFontTx/>
              <a:buChar char="-"/>
            </a:pPr>
            <a:r>
              <a:rPr lang="it-IT" sz="1800">
                <a:latin typeface="Calibri" charset="0"/>
              </a:rPr>
              <a:t>L’art. 27 del D.Lgs. 163/2006 per gli affidamenti di cui all’Allegato IIB</a:t>
            </a:r>
          </a:p>
          <a:p>
            <a:pPr>
              <a:buFontTx/>
              <a:buChar char="-"/>
            </a:pPr>
            <a:r>
              <a:rPr lang="it-IT" sz="1800">
                <a:latin typeface="Calibri" charset="0"/>
              </a:rPr>
              <a:t>Riservando in entrambi i casi la partecipazione alle sole cooperative di tipo B </a:t>
            </a:r>
          </a:p>
        </p:txBody>
      </p:sp>
      <p:sp>
        <p:nvSpPr>
          <p:cNvPr id="3645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109075"/>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655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Criterio di aggiudicazione</a:t>
            </a:r>
          </a:p>
          <a:p>
            <a:pPr>
              <a:buFont typeface="Wingdings" charset="0"/>
              <a:buChar char="Ø"/>
            </a:pPr>
            <a:endParaRPr lang="it-IT" sz="1800">
              <a:latin typeface="Calibri" charset="0"/>
            </a:endParaRPr>
          </a:p>
          <a:p>
            <a:pPr>
              <a:buFont typeface="Wingdings" charset="0"/>
              <a:buChar char="Ø"/>
            </a:pPr>
            <a:r>
              <a:rPr lang="it-IT" sz="1800">
                <a:latin typeface="Calibri" charset="0"/>
              </a:rPr>
              <a:t>L’unico criterio utilizzabile è quello dell’offerta economicamente più vantaggiosa</a:t>
            </a:r>
          </a:p>
          <a:p>
            <a:pPr>
              <a:buFont typeface="Wingdings" charset="0"/>
              <a:buChar char="Ø"/>
            </a:pPr>
            <a:endParaRPr lang="it-IT" sz="1800">
              <a:latin typeface="Calibri" charset="0"/>
            </a:endParaRPr>
          </a:p>
          <a:p>
            <a:pPr>
              <a:buFont typeface="Wingdings" charset="0"/>
              <a:buChar char="Ø"/>
            </a:pPr>
            <a:r>
              <a:rPr lang="it-IT" sz="1800">
                <a:latin typeface="Calibri" charset="0"/>
              </a:rPr>
              <a:t>Con riferimento alla individuazione dei criteri di valutazione l’Autorità rinvia ai principi generale indicati nella Determinazione Anac 7/2011</a:t>
            </a:r>
          </a:p>
        </p:txBody>
      </p:sp>
      <p:sp>
        <p:nvSpPr>
          <p:cNvPr id="3655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175826667"/>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 disciplina speciale prevista per gli affidamenti nel Terzo settore deve essere oggi coordinata</a:t>
            </a:r>
          </a:p>
          <a:p>
            <a:pPr marL="0" indent="0">
              <a:buFont typeface="Times New Roman" charset="0"/>
              <a:buNone/>
              <a:defRPr/>
            </a:pPr>
            <a:endParaRPr lang="it-IT" sz="1800" dirty="0" smtClean="0">
              <a:cs typeface="+mn-cs"/>
            </a:endParaRPr>
          </a:p>
          <a:p>
            <a:pPr>
              <a:buFont typeface="Wingdings" charset="2"/>
              <a:buChar char="Ø"/>
              <a:defRPr/>
            </a:pPr>
            <a:endParaRPr lang="it-IT" sz="1800" dirty="0" smtClean="0">
              <a:cs typeface="+mn-cs"/>
            </a:endParaRPr>
          </a:p>
          <a:p>
            <a:pPr>
              <a:buFontTx/>
              <a:buChar char="-"/>
              <a:defRPr/>
            </a:pPr>
            <a:r>
              <a:rPr lang="it-IT" sz="1800" dirty="0" smtClean="0">
                <a:cs typeface="+mn-cs"/>
              </a:rPr>
              <a:t>Con le Direttive comunitarie n. 2014/24 e n. 2014/23</a:t>
            </a:r>
          </a:p>
          <a:p>
            <a:pPr>
              <a:buFontTx/>
              <a:buChar char="-"/>
              <a:defRPr/>
            </a:pPr>
            <a:endParaRPr lang="it-IT" sz="1800" dirty="0" smtClean="0">
              <a:cs typeface="+mn-cs"/>
            </a:endParaRPr>
          </a:p>
          <a:p>
            <a:pPr>
              <a:buFontTx/>
              <a:buChar char="-"/>
              <a:defRPr/>
            </a:pPr>
            <a:endParaRPr lang="it-IT" sz="1800" dirty="0">
              <a:cs typeface="+mn-cs"/>
            </a:endParaRPr>
          </a:p>
          <a:p>
            <a:pPr>
              <a:buFontTx/>
              <a:buChar char="-"/>
              <a:defRPr/>
            </a:pPr>
            <a:r>
              <a:rPr lang="it-IT" sz="1800" dirty="0" smtClean="0">
                <a:cs typeface="+mn-cs"/>
              </a:rPr>
              <a:t>Con il </a:t>
            </a:r>
            <a:r>
              <a:rPr lang="it-IT" sz="1800" dirty="0" err="1" smtClean="0">
                <a:cs typeface="+mn-cs"/>
              </a:rPr>
              <a:t>D.Lgs.</a:t>
            </a:r>
            <a:r>
              <a:rPr lang="it-IT" sz="1800" dirty="0" smtClean="0">
                <a:cs typeface="+mn-cs"/>
              </a:rPr>
              <a:t> 50/2016 </a:t>
            </a:r>
          </a:p>
        </p:txBody>
      </p:sp>
      <p:sp>
        <p:nvSpPr>
          <p:cNvPr id="3665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55235392"/>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err="1" smtClean="0">
                <a:cs typeface="+mn-cs"/>
              </a:rPr>
              <a:t>L’Anac</a:t>
            </a:r>
            <a:r>
              <a:rPr lang="it-IT" sz="1800" dirty="0" smtClean="0">
                <a:cs typeface="+mn-cs"/>
              </a:rPr>
              <a:t> ha già sostenuto che i principi fissati nella Delibera 32/2016 rimangono validi anche a seguito dell’entrata in vigore del </a:t>
            </a:r>
            <a:r>
              <a:rPr lang="it-IT" sz="1800" dirty="0" err="1" smtClean="0">
                <a:cs typeface="+mn-cs"/>
              </a:rPr>
              <a:t>D.Lgs.</a:t>
            </a:r>
            <a:r>
              <a:rPr lang="it-IT" sz="1800" dirty="0" smtClean="0">
                <a:cs typeface="+mn-cs"/>
              </a:rPr>
              <a:t> 50/2016 </a:t>
            </a:r>
          </a:p>
          <a:p>
            <a:pPr>
              <a:defRPr/>
            </a:pPr>
            <a:endParaRPr lang="it-IT" sz="1800" dirty="0">
              <a:cs typeface="+mn-cs"/>
            </a:endParaRPr>
          </a:p>
          <a:p>
            <a:pPr marL="0" indent="0">
              <a:buFont typeface="Times New Roman" charset="0"/>
              <a:buNone/>
              <a:defRPr/>
            </a:pPr>
            <a:endParaRPr lang="it-IT" sz="1800" dirty="0" smtClean="0">
              <a:cs typeface="+mn-cs"/>
            </a:endParaRPr>
          </a:p>
          <a:p>
            <a:pPr>
              <a:buFontTx/>
              <a:buChar char="-"/>
              <a:defRPr/>
            </a:pPr>
            <a:r>
              <a:rPr lang="it-IT" sz="1800" dirty="0" smtClean="0">
                <a:cs typeface="+mn-cs"/>
              </a:rPr>
              <a:t>“</a:t>
            </a:r>
            <a:r>
              <a:rPr lang="it-IT" sz="1800" i="1" dirty="0" smtClean="0">
                <a:cs typeface="+mn-cs"/>
              </a:rPr>
              <a:t>Tali </a:t>
            </a:r>
            <a:r>
              <a:rPr lang="it-IT" sz="1800" i="1" dirty="0">
                <a:cs typeface="+mn-cs"/>
              </a:rPr>
              <a:t>obiettivi sono perfettamente conformi a quelli considerati dal legislatore nell’emanazione del d.lgs. 50/2016, conseguentemente, i principi affermati nella citata delibera possono ritenersi validi anche in vigenza del d.lgs. 50/2016, sebbene quest’ultima sia stata adottata sotto il vigore del d.lgs. 163/</a:t>
            </a:r>
            <a:r>
              <a:rPr lang="it-IT" sz="1800" i="1" dirty="0" smtClean="0">
                <a:cs typeface="+mn-cs"/>
              </a:rPr>
              <a:t>2006</a:t>
            </a:r>
            <a:r>
              <a:rPr lang="it-IT" sz="1800" dirty="0" smtClean="0">
                <a:cs typeface="+mn-cs"/>
              </a:rPr>
              <a:t>” (</a:t>
            </a:r>
            <a:r>
              <a:rPr lang="it-IT" sz="1800" dirty="0" err="1" smtClean="0">
                <a:cs typeface="+mn-cs"/>
              </a:rPr>
              <a:t>Anac</a:t>
            </a:r>
            <a:r>
              <a:rPr lang="it-IT" sz="1800" dirty="0" smtClean="0">
                <a:cs typeface="+mn-cs"/>
              </a:rPr>
              <a:t> delibera </a:t>
            </a:r>
            <a:r>
              <a:rPr lang="it-IT" sz="1800" dirty="0">
                <a:cs typeface="+mn-cs"/>
              </a:rPr>
              <a:t>n. 911 del 31 agosto </a:t>
            </a:r>
            <a:r>
              <a:rPr lang="it-IT" sz="1800" dirty="0" smtClean="0">
                <a:cs typeface="+mn-cs"/>
              </a:rPr>
              <a:t>2016) </a:t>
            </a:r>
          </a:p>
          <a:p>
            <a:pPr>
              <a:buFontTx/>
              <a:buChar char="-"/>
              <a:defRPr/>
            </a:pPr>
            <a:endParaRPr lang="it-IT" sz="1800" dirty="0">
              <a:cs typeface="+mn-cs"/>
            </a:endParaRPr>
          </a:p>
        </p:txBody>
      </p:sp>
      <p:sp>
        <p:nvSpPr>
          <p:cNvPr id="36761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434516406"/>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La disciplina dei servizi sociali di cui all'Allegato IX del </a:t>
            </a:r>
            <a:r>
              <a:rPr lang="it-IT" sz="1800" dirty="0" err="1">
                <a:cs typeface="+mn-cs"/>
              </a:rPr>
              <a:t>D.Lgs.</a:t>
            </a:r>
            <a:r>
              <a:rPr lang="it-IT" sz="1800" dirty="0">
                <a:cs typeface="+mn-cs"/>
              </a:rPr>
              <a:t> 50/2016 prevede un regime diverso rispetto ai "servizi parzialmente esclusi" di cui al previgente Allegato IIB del </a:t>
            </a:r>
            <a:r>
              <a:rPr lang="it-IT" sz="1800" dirty="0" err="1">
                <a:cs typeface="+mn-cs"/>
              </a:rPr>
              <a:t>D.Lgs.</a:t>
            </a:r>
            <a:r>
              <a:rPr lang="it-IT" sz="1800" dirty="0">
                <a:cs typeface="+mn-cs"/>
              </a:rPr>
              <a:t> 163/2006</a:t>
            </a:r>
          </a:p>
          <a:p>
            <a:pPr>
              <a:buFont typeface="Wingdings" charset="2"/>
              <a:buChar char="Ø"/>
              <a:defRPr/>
            </a:pPr>
            <a:endParaRPr lang="it-IT" sz="1800" dirty="0">
              <a:cs typeface="+mn-cs"/>
            </a:endParaRPr>
          </a:p>
          <a:p>
            <a:pPr>
              <a:buFont typeface="Wingdings" charset="2"/>
              <a:buChar char="Ø"/>
              <a:defRPr/>
            </a:pPr>
            <a:r>
              <a:rPr lang="it-IT" sz="1800" dirty="0">
                <a:cs typeface="+mn-cs"/>
              </a:rPr>
              <a:t>Gli stessi non vengono configurati più come servizi in parte esclusi dall'applicazione del Codice, ma collocati nell’ambito dei “particolari regimi di appalto” (Titolo VI della Parte II) ed assoggettati ad un c.d. “regime alleggerito”.  </a:t>
            </a:r>
          </a:p>
          <a:p>
            <a:pPr>
              <a:buFont typeface="Wingdings" charset="2"/>
              <a:buChar char="Ø"/>
              <a:defRPr/>
            </a:pPr>
            <a:endParaRPr lang="it-IT" sz="1800" dirty="0">
              <a:cs typeface="+mn-cs"/>
            </a:endParaRPr>
          </a:p>
          <a:p>
            <a:pPr marL="0" indent="0">
              <a:buFont typeface="Times New Roman" charset="0"/>
              <a:buNone/>
              <a:defRPr/>
            </a:pPr>
            <a:endParaRPr lang="it-IT" sz="1800" dirty="0" smtClean="0">
              <a:cs typeface="+mn-cs"/>
            </a:endParaRPr>
          </a:p>
        </p:txBody>
      </p:sp>
      <p:sp>
        <p:nvSpPr>
          <p:cNvPr id="3686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900701553"/>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p>
        </p:txBody>
      </p:sp>
      <p:sp>
        <p:nvSpPr>
          <p:cNvPr id="3" name="Segnaposto contenuto 2"/>
          <p:cNvSpPr>
            <a:spLocks noGrp="1"/>
          </p:cNvSpPr>
          <p:nvPr>
            <p:ph idx="1"/>
          </p:nvPr>
        </p:nvSpPr>
        <p:spPr/>
        <p:txBody>
          <a:bodyPr/>
          <a:lstStyle/>
          <a:p>
            <a:pPr>
              <a:buFont typeface="Wingdings" charset="2"/>
              <a:buChar char="Ø"/>
              <a:defRPr/>
            </a:pPr>
            <a:r>
              <a:rPr lang="it-IT" sz="1800" dirty="0"/>
              <a:t>La soglia comunitaria è fissata in:</a:t>
            </a:r>
          </a:p>
          <a:p>
            <a:pPr marL="0" indent="0">
              <a:buFont typeface="Times New Roman" charset="0"/>
              <a:buNone/>
              <a:defRPr/>
            </a:pPr>
            <a:endParaRPr lang="it-IT" sz="1800" dirty="0"/>
          </a:p>
          <a:p>
            <a:pPr>
              <a:buFontTx/>
              <a:buChar char="-"/>
              <a:defRPr/>
            </a:pPr>
            <a:r>
              <a:rPr lang="it-IT" sz="1800" dirty="0"/>
              <a:t>€ 750.000 per gli appalti di servizi sociali e di altri servizi specifici elencati all’allegato IX nei settori ordinari</a:t>
            </a:r>
          </a:p>
          <a:p>
            <a:pPr>
              <a:buFontTx/>
              <a:buChar char="-"/>
              <a:defRPr/>
            </a:pPr>
            <a:r>
              <a:rPr lang="it-IT" sz="1800" dirty="0"/>
              <a:t>euro 1.000.000 per i servizi sociali e altri servizi specifici elencati all’allegato IX nei settori speciali</a:t>
            </a:r>
          </a:p>
          <a:p>
            <a:pPr>
              <a:buFontTx/>
              <a:buChar char="-"/>
              <a:defRPr/>
            </a:pPr>
            <a:endParaRPr lang="it-IT" sz="3200" dirty="0"/>
          </a:p>
          <a:p>
            <a:pPr>
              <a:buFontTx/>
              <a:buChar char="-"/>
              <a:defRPr/>
            </a:pPr>
            <a:endParaRPr lang="it-IT" sz="3200" dirty="0"/>
          </a:p>
          <a:p>
            <a:pPr>
              <a:defRPr/>
            </a:pPr>
            <a:endParaRPr lang="it-IT" dirty="0"/>
          </a:p>
        </p:txBody>
      </p:sp>
    </p:spTree>
    <p:extLst>
      <p:ext uri="{BB962C8B-B14F-4D97-AF65-F5344CB8AC3E}">
        <p14:creationId xmlns:p14="http://schemas.microsoft.com/office/powerpoint/2010/main" val="2727182645"/>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 </a:t>
            </a:r>
            <a:r>
              <a:rPr lang="it-IT" sz="1800" dirty="0">
                <a:cs typeface="+mn-cs"/>
              </a:rPr>
              <a:t>In linea generale le norme di riferimento per gli appalti sopra soglia comunitaria sono</a:t>
            </a:r>
          </a:p>
          <a:p>
            <a:pPr>
              <a:buFontTx/>
              <a:buChar char="-"/>
              <a:defRPr/>
            </a:pPr>
            <a:endParaRPr lang="it-IT" sz="1800" dirty="0">
              <a:cs typeface="+mn-cs"/>
            </a:endParaRPr>
          </a:p>
          <a:p>
            <a:pPr>
              <a:buFontTx/>
              <a:buChar char="-"/>
              <a:defRPr/>
            </a:pPr>
            <a:r>
              <a:rPr lang="it-IT" sz="1800" dirty="0">
                <a:cs typeface="+mn-cs"/>
              </a:rPr>
              <a:t>l'art. 114 comma 1 in base al quale "</a:t>
            </a:r>
            <a:r>
              <a:rPr lang="it-IT" sz="1800" i="1" dirty="0">
                <a:cs typeface="+mn-cs"/>
              </a:rPr>
              <a:t>Ai contratti pubblici di cui al presente Capo si applicano le norme che seguono e, in quanto compatibili, le disposizioni di cui agli articoli da 1 a 58, ad esclusione delle disposizioni relative alle concession</a:t>
            </a:r>
            <a:r>
              <a:rPr lang="it-IT" sz="1800" dirty="0">
                <a:cs typeface="+mn-cs"/>
              </a:rPr>
              <a:t>i”</a:t>
            </a:r>
          </a:p>
          <a:p>
            <a:pPr>
              <a:buFontTx/>
              <a:buChar char="-"/>
              <a:defRPr/>
            </a:pPr>
            <a:endParaRPr lang="it-IT" sz="1800" dirty="0">
              <a:cs typeface="+mn-cs"/>
            </a:endParaRPr>
          </a:p>
          <a:p>
            <a:pPr>
              <a:buFontTx/>
              <a:buChar char="-"/>
              <a:defRPr/>
            </a:pPr>
            <a:r>
              <a:rPr lang="it-IT" sz="1800" dirty="0">
                <a:cs typeface="+mn-cs"/>
              </a:rPr>
              <a:t>gli artt. Da 1 a 58 in quanto </a:t>
            </a:r>
            <a:r>
              <a:rPr lang="it-IT" sz="1800" dirty="0" smtClean="0">
                <a:cs typeface="+mn-cs"/>
              </a:rPr>
              <a:t>compatibili</a:t>
            </a:r>
            <a:endParaRPr lang="it-IT" sz="1800" dirty="0">
              <a:cs typeface="+mn-cs"/>
            </a:endParaRPr>
          </a:p>
          <a:p>
            <a:pPr>
              <a:buFontTx/>
              <a:buChar char="-"/>
              <a:defRPr/>
            </a:pPr>
            <a:endParaRPr lang="it-IT" sz="1800" dirty="0" smtClean="0">
              <a:cs typeface="+mn-cs"/>
            </a:endParaRPr>
          </a:p>
          <a:p>
            <a:pPr marL="0" indent="0">
              <a:buFont typeface="Times New Roman" charset="0"/>
              <a:buNone/>
              <a:defRPr/>
            </a:pPr>
            <a:endParaRPr lang="it-IT" dirty="0">
              <a:cs typeface="+mn-cs"/>
            </a:endParaRPr>
          </a:p>
          <a:p>
            <a:pPr>
              <a:buFont typeface="Wingdings" charset="2"/>
              <a:buChar char="Ø"/>
              <a:defRPr/>
            </a:pPr>
            <a:endParaRPr lang="it-IT" dirty="0">
              <a:cs typeface="+mn-cs"/>
            </a:endParaRPr>
          </a:p>
          <a:p>
            <a:pPr>
              <a:defRPr/>
            </a:pPr>
            <a:endParaRPr lang="it-IT" dirty="0">
              <a:cs typeface="+mn-cs"/>
            </a:endParaRPr>
          </a:p>
          <a:p>
            <a:pPr>
              <a:defRPr/>
            </a:pPr>
            <a:endParaRPr lang="it-IT" dirty="0">
              <a:cs typeface="+mn-cs"/>
            </a:endParaRPr>
          </a:p>
        </p:txBody>
      </p:sp>
      <p:sp>
        <p:nvSpPr>
          <p:cNvPr id="3706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040667034"/>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17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L’art. 142 </a:t>
            </a: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l’art. 95 comma 3 (obbligo di utilizzare il criterio di aggiudicazione dell'offerta economicamente più vantaggiosa individuata sulla base del miglior rapporto qualità/prezzo)</a:t>
            </a:r>
          </a:p>
          <a:p>
            <a:pPr>
              <a:buFontTx/>
              <a:buChar char="-"/>
            </a:pPr>
            <a:endParaRPr lang="it-IT">
              <a:latin typeface="Calibri" charset="0"/>
            </a:endParaRPr>
          </a:p>
          <a:p>
            <a:pPr>
              <a:buFontTx/>
              <a:buChar char="-"/>
            </a:pPr>
            <a:endParaRPr lang="it-IT">
              <a:latin typeface="Calibri" charset="0"/>
            </a:endParaRPr>
          </a:p>
          <a:p>
            <a:endParaRPr lang="it-IT">
              <a:latin typeface="Calibri" charset="0"/>
            </a:endParaRPr>
          </a:p>
        </p:txBody>
      </p:sp>
      <p:sp>
        <p:nvSpPr>
          <p:cNvPr id="3717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164996567"/>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27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Per gli affidamenti sotto soglia è prevista l’applicazione dell’art. 36 del D.Lgs. 50/2016 il quale prevede che l'amministrazione possa procedere al loro affidamento: </a:t>
            </a:r>
          </a:p>
          <a:p>
            <a:pPr>
              <a:buFontTx/>
              <a:buChar char="-"/>
            </a:pPr>
            <a:endParaRPr lang="it-IT" sz="1800">
              <a:latin typeface="Calibri" charset="0"/>
            </a:endParaRPr>
          </a:p>
          <a:p>
            <a:pPr>
              <a:buFontTx/>
              <a:buChar char="-"/>
            </a:pPr>
            <a:r>
              <a:rPr lang="it-IT" sz="1800">
                <a:latin typeface="Calibri" charset="0"/>
              </a:rPr>
              <a:t>attraverso l'applicazione delle regole ordinarie, comprensive di tutti gli adempimenti e cautele procedurali;</a:t>
            </a:r>
          </a:p>
          <a:p>
            <a:pPr>
              <a:buFontTx/>
              <a:buChar char="-"/>
            </a:pPr>
            <a:endParaRPr lang="it-IT" sz="1800">
              <a:latin typeface="Calibri" charset="0"/>
            </a:endParaRPr>
          </a:p>
          <a:p>
            <a:pPr>
              <a:buFontTx/>
              <a:buChar char="-"/>
            </a:pPr>
            <a:r>
              <a:rPr lang="it-IT" sz="1800">
                <a:latin typeface="Calibri" charset="0"/>
              </a:rPr>
              <a:t>mediante l'attivazione di una procedura negoziata preceduta da un’indagine di mercato diretta a individuare almeno cinque operatori economici da invitare successivamente a presentare offerta oppure, in alternativa, all’attivazione di una procedura negoziata tra operatori economici inclusi in specifici elenchi, previa osservanza del principio di rotazione;</a:t>
            </a:r>
          </a:p>
          <a:p>
            <a:pPr>
              <a:buFontTx/>
              <a:buChar char="-"/>
            </a:pPr>
            <a:endParaRPr lang="it-IT" sz="1800">
              <a:latin typeface="Calibri" charset="0"/>
            </a:endParaRPr>
          </a:p>
          <a:p>
            <a:pPr>
              <a:buFontTx/>
              <a:buChar char="-"/>
            </a:pPr>
            <a:r>
              <a:rPr lang="it-IT" sz="1800">
                <a:latin typeface="Calibri" charset="0"/>
              </a:rPr>
              <a:t>tramite affidamento diretto qualora l'importo del servizio sia inferiore a € 40.000,00</a:t>
            </a:r>
          </a:p>
          <a:p>
            <a:pPr>
              <a:buFont typeface="Wingdings" charset="0"/>
              <a:buChar char="Ø"/>
            </a:pPr>
            <a:endParaRPr lang="it-IT" sz="1800">
              <a:latin typeface="Calibri" charset="0"/>
            </a:endParaRPr>
          </a:p>
          <a:p>
            <a:pPr>
              <a:buFont typeface="Wingdings" charset="0"/>
              <a:buChar char="Ø"/>
            </a:pPr>
            <a:endParaRPr lang="it-IT">
              <a:latin typeface="Calibri" charset="0"/>
            </a:endParaRPr>
          </a:p>
          <a:p>
            <a:pPr>
              <a:buFont typeface="Wingdings" charset="0"/>
              <a:buChar char="Ø"/>
            </a:pPr>
            <a:endParaRPr lang="it-IT">
              <a:latin typeface="Calibri" charset="0"/>
            </a:endParaRPr>
          </a:p>
        </p:txBody>
      </p:sp>
      <p:sp>
        <p:nvSpPr>
          <p:cNvPr id="37273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363491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17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800">
                <a:latin typeface="Arial" charset="0"/>
                <a:cs typeface="Arial" charset="0"/>
              </a:rPr>
              <a:t>Sono considerate inammissibili ai sensi del comma 4 dell’art. 59 le offerte:</a:t>
            </a:r>
            <a:br>
              <a:rPr lang="it-IT" sz="1800">
                <a:latin typeface="Arial" charset="0"/>
                <a:cs typeface="Arial" charset="0"/>
              </a:rPr>
            </a:br>
            <a:endParaRPr lang="it-IT" sz="1800">
              <a:latin typeface="Arial" charset="0"/>
              <a:cs typeface="Arial" charset="0"/>
            </a:endParaRPr>
          </a:p>
          <a:p>
            <a:pPr>
              <a:buFontTx/>
              <a:buChar char="-"/>
            </a:pPr>
            <a:r>
              <a:rPr lang="it-IT" sz="1800">
                <a:latin typeface="Arial" charset="0"/>
                <a:cs typeface="Arial" charset="0"/>
              </a:rPr>
              <a:t>a) in relazione alle quali la commissione giudicatrice ritenga sussistenti gli estremi per informativa alla Procura della Repubblica per reati di corruzione o fenomeni collusivi; </a:t>
            </a:r>
          </a:p>
          <a:p>
            <a:pPr>
              <a:buFontTx/>
              <a:buChar char="-"/>
            </a:pPr>
            <a:endParaRPr lang="it-IT" sz="1800">
              <a:latin typeface="Arial" charset="0"/>
              <a:cs typeface="Arial" charset="0"/>
            </a:endParaRPr>
          </a:p>
          <a:p>
            <a:pPr>
              <a:buFontTx/>
              <a:buChar char="-"/>
            </a:pPr>
            <a:r>
              <a:rPr lang="it-IT" sz="1800">
                <a:latin typeface="Arial" charset="0"/>
                <a:cs typeface="Arial" charset="0"/>
              </a:rPr>
              <a:t>b) che non hanno la qualificazione necessaria; </a:t>
            </a:r>
          </a:p>
          <a:p>
            <a:pPr>
              <a:buFontTx/>
              <a:buChar char="-"/>
            </a:pPr>
            <a:endParaRPr lang="it-IT" sz="1800">
              <a:latin typeface="Arial" charset="0"/>
              <a:cs typeface="Arial" charset="0"/>
            </a:endParaRPr>
          </a:p>
          <a:p>
            <a:pPr>
              <a:buFontTx/>
              <a:buChar char="-"/>
            </a:pPr>
            <a:r>
              <a:rPr lang="it-IT" sz="1800">
                <a:latin typeface="Arial" charset="0"/>
                <a:cs typeface="Arial" charset="0"/>
              </a:rPr>
              <a:t>c) il cui prezzo supera l’importo posto dall'amministrazione aggiudicatrice a base di gara, stabilito e documentato prima dell’avvio della procedura di appalto </a:t>
            </a:r>
          </a:p>
          <a:p>
            <a:endParaRPr lang="it-IT" sz="1800">
              <a:latin typeface="Calibri" charset="0"/>
            </a:endParaRPr>
          </a:p>
          <a:p>
            <a:pPr>
              <a:buFontTx/>
              <a:buChar char="-"/>
            </a:pPr>
            <a:endParaRPr lang="it-IT" sz="1800">
              <a:latin typeface="Calibri" charset="0"/>
            </a:endParaRPr>
          </a:p>
          <a:p>
            <a:pPr>
              <a:buFontTx/>
              <a:buChar char="-"/>
            </a:pPr>
            <a:endParaRPr lang="it-IT">
              <a:latin typeface="Calibri" charset="0"/>
            </a:endParaRPr>
          </a:p>
          <a:p>
            <a:endParaRPr lang="it-IT">
              <a:latin typeface="Calibri" charset="0"/>
            </a:endParaRPr>
          </a:p>
        </p:txBody>
      </p:sp>
      <p:sp>
        <p:nvSpPr>
          <p:cNvPr id="317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865472620"/>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37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In tale senso si è espressa anche l'Anac con le Linee Guida n. 4 del 26.10.2016, in cui stabilisce che</a:t>
            </a:r>
          </a:p>
          <a:p>
            <a:pPr>
              <a:buFont typeface="Wingdings" charset="0"/>
              <a:buChar char="Ø"/>
            </a:pPr>
            <a:endParaRPr lang="it-IT" sz="1800">
              <a:latin typeface="Calibri" charset="0"/>
            </a:endParaRPr>
          </a:p>
          <a:p>
            <a:pPr>
              <a:buFontTx/>
              <a:buChar char="-"/>
            </a:pPr>
            <a:r>
              <a:rPr lang="it-IT" sz="1800">
                <a:latin typeface="Calibri" charset="0"/>
              </a:rPr>
              <a:t>"</a:t>
            </a:r>
            <a:r>
              <a:rPr lang="it-IT" sz="1800" i="1">
                <a:latin typeface="Calibri" charset="0"/>
              </a:rPr>
              <a:t>Le disposizioni di cui all’art. 36 del Codice e le presenti linee guida si applicano alle stazioni appaltanti - ad eccezione delle imprese pubbliche e dei soggetti titolari di diritti speciali ed esclusivi per gli appalti di lavori, forniture e servizi di importo inferiore alla soglia comunitaria, rientranti nell’ambito definito dagli articoli da 115 a 121 del Codice - (di seguito solo stazioni appaltanti), che intendono affidare lavori servizi e forniture di importo inferiore alle soglie di cui all’art. 35 del Codice: a) nei settori ordinari, ivi inclusi i servizi attinenti all’architettura e all’ingegneria e </a:t>
            </a:r>
            <a:r>
              <a:rPr lang="it-IT" sz="1800" b="1" i="1" u="sng">
                <a:latin typeface="Calibri" charset="0"/>
              </a:rPr>
              <a:t>i servizi sociali e gli altri servizi specifici elencati all’allegato IX</a:t>
            </a:r>
            <a:r>
              <a:rPr lang="it-IT" sz="1800" i="1">
                <a:latin typeface="Calibri" charset="0"/>
              </a:rPr>
              <a:t>; b) nei settori speciali, in quanto compatibili</a:t>
            </a:r>
            <a:r>
              <a:rPr lang="it-IT" sz="1800">
                <a:latin typeface="Calibri" charset="0"/>
              </a:rPr>
              <a:t>”</a:t>
            </a:r>
          </a:p>
          <a:p>
            <a:pPr>
              <a:buFontTx/>
              <a:buChar char="-"/>
            </a:pPr>
            <a:endParaRPr lang="it-IT" sz="1800">
              <a:latin typeface="Calibri" charset="0"/>
            </a:endParaRPr>
          </a:p>
          <a:p>
            <a:endParaRPr lang="it-IT">
              <a:latin typeface="Calibri" charset="0"/>
            </a:endParaRPr>
          </a:p>
        </p:txBody>
      </p:sp>
      <p:sp>
        <p:nvSpPr>
          <p:cNvPr id="37376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44837628"/>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47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Alla luce del nuovo codice</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 typeface="Wingdings" charset="0"/>
              <a:buChar char="Ø"/>
            </a:pPr>
            <a:r>
              <a:rPr lang="it-IT" sz="1800">
                <a:latin typeface="Calibri" charset="0"/>
              </a:rPr>
              <a:t>Si ritiene che l’affidamento dei servizi sociali sotto soglia comunitaria possa avvenire ai sensi dell’art. 36 del Codice</a:t>
            </a:r>
          </a:p>
          <a:p>
            <a:pPr>
              <a:buFont typeface="Wingdings" charset="0"/>
              <a:buChar char="Ø"/>
            </a:pPr>
            <a:endParaRPr lang="it-IT" sz="1800">
              <a:latin typeface="Calibri" charset="0"/>
            </a:endParaRPr>
          </a:p>
          <a:p>
            <a:pPr>
              <a:buFont typeface="Wingdings" charset="0"/>
              <a:buChar char="Ø"/>
            </a:pPr>
            <a:r>
              <a:rPr lang="it-IT" sz="1800">
                <a:latin typeface="Calibri" charset="0"/>
              </a:rPr>
              <a:t> La soglia comunitaria da prendere in considerazione sarà quella di euro 750.000 o € 1.000.000</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p:txBody>
      </p:sp>
      <p:sp>
        <p:nvSpPr>
          <p:cNvPr id="37478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183296624"/>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581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endParaRPr lang="it-IT" sz="1800">
              <a:latin typeface="Calibri" charset="0"/>
            </a:endParaRPr>
          </a:p>
          <a:p>
            <a:pPr>
              <a:buFont typeface="Wingdings" charset="0"/>
              <a:buChar char="Ø"/>
            </a:pPr>
            <a:r>
              <a:rPr lang="it-IT" sz="1800">
                <a:latin typeface="Calibri" charset="0"/>
              </a:rPr>
              <a:t>Allo stesso modo si ritiene che l’affidamento alle cooperative di tipo b) ex art. 5, comma 1, L. n. 381/1991 possa avvenire ai sensi dell’art. 36 comma 2, lett. B)</a:t>
            </a:r>
          </a:p>
          <a:p>
            <a:pPr>
              <a:buFont typeface="Wingdings" charset="0"/>
              <a:buChar char="Ø"/>
            </a:pPr>
            <a:endParaRPr lang="it-IT" sz="1800">
              <a:latin typeface="Calibri" charset="0"/>
            </a:endParaRPr>
          </a:p>
          <a:p>
            <a:pPr>
              <a:buFont typeface="Wingdings" charset="0"/>
              <a:buChar char="Ø"/>
            </a:pPr>
            <a:r>
              <a:rPr lang="it-IT" sz="1800">
                <a:latin typeface="Calibri" charset="0"/>
              </a:rPr>
              <a:t> La soglia comunitaria da prendere in considerazione sarà quella di euro 750.000 o € 1.000.000</a:t>
            </a:r>
          </a:p>
          <a:p>
            <a:endParaRPr lang="it-IT">
              <a:latin typeface="Calibri" charset="0"/>
            </a:endParaRPr>
          </a:p>
        </p:txBody>
      </p:sp>
      <p:sp>
        <p:nvSpPr>
          <p:cNvPr id="3758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48094418"/>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Per gli affidamenti sopra soglia comunitaria</a:t>
            </a:r>
          </a:p>
          <a:p>
            <a:pPr marL="0" indent="0">
              <a:buFont typeface="Times New Roman" charset="0"/>
              <a:buNone/>
              <a:defRPr/>
            </a:pPr>
            <a:endParaRPr lang="it-IT" sz="1800" dirty="0" smtClean="0">
              <a:cs typeface="+mn-cs"/>
            </a:endParaRPr>
          </a:p>
          <a:p>
            <a:pPr>
              <a:buFontTx/>
              <a:buChar char="-"/>
              <a:defRPr/>
            </a:pPr>
            <a:r>
              <a:rPr lang="it-IT" sz="1800" dirty="0" smtClean="0">
                <a:cs typeface="+mn-cs"/>
              </a:rPr>
              <a:t>Non vi è nessuna previsione specifica da parte del legislatore </a:t>
            </a:r>
          </a:p>
          <a:p>
            <a:pPr>
              <a:buFontTx/>
              <a:buChar char="-"/>
              <a:defRPr/>
            </a:pPr>
            <a:endParaRPr lang="it-IT" sz="1800" dirty="0">
              <a:cs typeface="+mn-cs"/>
            </a:endParaRPr>
          </a:p>
          <a:p>
            <a:pPr>
              <a:buFontTx/>
              <a:buChar char="-"/>
              <a:defRPr/>
            </a:pPr>
            <a:r>
              <a:rPr lang="it-IT" sz="1800" dirty="0" smtClean="0">
                <a:cs typeface="+mn-cs"/>
              </a:rPr>
              <a:t>Secondo un primo orientamento, in virtù di tale silenzio, le </a:t>
            </a:r>
            <a:r>
              <a:rPr lang="it-IT" sz="1800" dirty="0">
                <a:cs typeface="+mn-cs"/>
              </a:rPr>
              <a:t>amministrazioni </a:t>
            </a:r>
            <a:r>
              <a:rPr lang="it-IT" sz="1800" dirty="0" smtClean="0">
                <a:cs typeface="+mn-cs"/>
              </a:rPr>
              <a:t>potranno selezionare </a:t>
            </a:r>
            <a:r>
              <a:rPr lang="it-IT" sz="1800" dirty="0">
                <a:cs typeface="+mn-cs"/>
              </a:rPr>
              <a:t>gli operatori cui affidare gli </a:t>
            </a:r>
            <a:r>
              <a:rPr lang="it-IT" sz="1800" dirty="0" smtClean="0">
                <a:cs typeface="+mn-cs"/>
              </a:rPr>
              <a:t>appalti di </a:t>
            </a:r>
            <a:r>
              <a:rPr lang="it-IT" sz="1800" dirty="0">
                <a:cs typeface="+mn-cs"/>
              </a:rPr>
              <a:t>servizi sociali in conformità a uno dei </a:t>
            </a:r>
            <a:r>
              <a:rPr lang="it-IT" sz="1800" dirty="0" smtClean="0">
                <a:cs typeface="+mn-cs"/>
              </a:rPr>
              <a:t>sistemi di </a:t>
            </a:r>
            <a:r>
              <a:rPr lang="it-IT" sz="1800" dirty="0">
                <a:cs typeface="+mn-cs"/>
              </a:rPr>
              <a:t>scelta del contraente previsti dal </a:t>
            </a:r>
            <a:r>
              <a:rPr lang="it-IT" sz="1800" dirty="0" smtClean="0">
                <a:cs typeface="+mn-cs"/>
              </a:rPr>
              <a:t>Codice</a:t>
            </a:r>
          </a:p>
          <a:p>
            <a:pPr>
              <a:buFont typeface="Arial"/>
              <a:buChar char="•"/>
              <a:defRPr/>
            </a:pPr>
            <a:r>
              <a:rPr lang="it-IT" sz="1800" dirty="0">
                <a:cs typeface="+mn-cs"/>
              </a:rPr>
              <a:t>g</a:t>
            </a:r>
            <a:r>
              <a:rPr lang="it-IT" sz="1800" dirty="0" smtClean="0">
                <a:cs typeface="+mn-cs"/>
              </a:rPr>
              <a:t>ara aperta</a:t>
            </a:r>
            <a:endParaRPr lang="it-IT" sz="1800" dirty="0">
              <a:cs typeface="+mn-cs"/>
            </a:endParaRPr>
          </a:p>
          <a:p>
            <a:pPr>
              <a:buFont typeface="Arial"/>
              <a:buChar char="•"/>
              <a:defRPr/>
            </a:pPr>
            <a:r>
              <a:rPr lang="it-IT" sz="1800" dirty="0" smtClean="0">
                <a:cs typeface="+mn-cs"/>
              </a:rPr>
              <a:t>gara ristretta</a:t>
            </a:r>
            <a:endParaRPr lang="it-IT" sz="1800" dirty="0">
              <a:cs typeface="+mn-cs"/>
            </a:endParaRPr>
          </a:p>
          <a:p>
            <a:pPr>
              <a:buFont typeface="Arial"/>
              <a:buChar char="•"/>
              <a:defRPr/>
            </a:pPr>
            <a:r>
              <a:rPr lang="it-IT" sz="1800" dirty="0" smtClean="0">
                <a:cs typeface="+mn-cs"/>
              </a:rPr>
              <a:t>procedura </a:t>
            </a:r>
            <a:r>
              <a:rPr lang="it-IT" sz="1800" dirty="0">
                <a:cs typeface="+mn-cs"/>
              </a:rPr>
              <a:t>negoziata </a:t>
            </a:r>
            <a:r>
              <a:rPr lang="it-IT" sz="1800" dirty="0" smtClean="0">
                <a:cs typeface="+mn-cs"/>
              </a:rPr>
              <a:t>senza pubblicazione </a:t>
            </a:r>
            <a:r>
              <a:rPr lang="it-IT" sz="1800" dirty="0">
                <a:cs typeface="+mn-cs"/>
              </a:rPr>
              <a:t>di </a:t>
            </a:r>
            <a:r>
              <a:rPr lang="it-IT" sz="1800" dirty="0" smtClean="0">
                <a:cs typeface="+mn-cs"/>
              </a:rPr>
              <a:t>bando</a:t>
            </a:r>
            <a:endParaRPr lang="it-IT" sz="1800" dirty="0">
              <a:cs typeface="+mn-cs"/>
            </a:endParaRPr>
          </a:p>
          <a:p>
            <a:pPr>
              <a:buFont typeface="Arial"/>
              <a:buChar char="•"/>
              <a:defRPr/>
            </a:pPr>
            <a:r>
              <a:rPr lang="it-IT" sz="1800" dirty="0" smtClean="0">
                <a:cs typeface="+mn-cs"/>
              </a:rPr>
              <a:t>dialogo competitivo</a:t>
            </a:r>
            <a:endParaRPr lang="it-IT" sz="1800" dirty="0">
              <a:cs typeface="+mn-cs"/>
            </a:endParaRPr>
          </a:p>
        </p:txBody>
      </p:sp>
      <p:sp>
        <p:nvSpPr>
          <p:cNvPr id="3768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591427855"/>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 name="Segnaposto contenuto 2"/>
          <p:cNvSpPr>
            <a:spLocks noGrp="1"/>
          </p:cNvSpPr>
          <p:nvPr>
            <p:ph idx="1"/>
          </p:nvPr>
        </p:nvSpPr>
        <p:spPr/>
        <p:txBody>
          <a:bodyPr/>
          <a:lstStyle/>
          <a:p>
            <a:pPr>
              <a:buFont typeface="Wingdings" pitchFamily="2" charset="2"/>
              <a:buBlip>
                <a:blip r:embed="rId2"/>
              </a:buBlip>
              <a:defRPr/>
            </a:pPr>
            <a:endParaRPr lang="it-IT" dirty="0" smtClean="0">
              <a:ea typeface="+mn-ea"/>
              <a:cs typeface="+mn-cs"/>
            </a:endParaRPr>
          </a:p>
          <a:p>
            <a:pPr>
              <a:buFont typeface="Wingdings" pitchFamily="2" charset="2"/>
              <a:buBlip>
                <a:blip r:embed="rId2"/>
              </a:buBlip>
              <a:defRPr/>
            </a:pPr>
            <a:endParaRPr lang="it-IT" dirty="0" smtClean="0">
              <a:ea typeface="+mn-ea"/>
              <a:cs typeface="+mn-cs"/>
            </a:endParaRPr>
          </a:p>
          <a:p>
            <a:pPr marL="0" indent="0" algn="ctr">
              <a:buFont typeface="Wingdings" pitchFamily="2" charset="2"/>
              <a:buNone/>
              <a:defRPr/>
            </a:pPr>
            <a:r>
              <a:rPr lang="it-IT" dirty="0" smtClean="0">
                <a:ea typeface="+mn-ea"/>
                <a:cs typeface="+mn-cs"/>
              </a:rPr>
              <a:t>AVV. FRANCESCO MASCIA</a:t>
            </a:r>
          </a:p>
          <a:p>
            <a:pPr marL="0" indent="0" algn="ctr">
              <a:buFont typeface="Wingdings" pitchFamily="2" charset="2"/>
              <a:buNone/>
              <a:defRPr/>
            </a:pPr>
            <a:endParaRPr lang="it-IT" dirty="0" smtClean="0">
              <a:ea typeface="+mn-ea"/>
              <a:cs typeface="+mn-cs"/>
            </a:endParaRPr>
          </a:p>
          <a:p>
            <a:pPr marL="0" indent="0" algn="ctr">
              <a:buFont typeface="Wingdings" pitchFamily="2" charset="2"/>
              <a:buNone/>
              <a:defRPr/>
            </a:pPr>
            <a:r>
              <a:rPr lang="it-IT" sz="2000" dirty="0" smtClean="0">
                <a:ea typeface="+mn-ea"/>
                <a:cs typeface="+mn-cs"/>
                <a:hlinkClick r:id="rId3"/>
              </a:rPr>
              <a:t>WWW.STUDIOLEGALEMASCIA.NET</a:t>
            </a:r>
            <a:endParaRPr lang="it-IT" sz="2000" dirty="0" smtClean="0">
              <a:ea typeface="+mn-ea"/>
              <a:cs typeface="+mn-cs"/>
            </a:endParaRPr>
          </a:p>
          <a:p>
            <a:pPr marL="0" indent="0" algn="ctr">
              <a:buFont typeface="Wingdings" pitchFamily="2" charset="2"/>
              <a:buNone/>
              <a:defRPr/>
            </a:pPr>
            <a:r>
              <a:rPr lang="it-IT" sz="2000" dirty="0" err="1" smtClean="0">
                <a:ea typeface="+mn-ea"/>
                <a:cs typeface="+mn-cs"/>
              </a:rPr>
              <a:t>studiolegalemascia@gmail.com</a:t>
            </a:r>
            <a:endParaRPr lang="it-IT" sz="2000" dirty="0" smtClean="0">
              <a:ea typeface="+mn-ea"/>
              <a:cs typeface="+mn-cs"/>
            </a:endParaRPr>
          </a:p>
          <a:p>
            <a:pPr marL="0" indent="0">
              <a:buFont typeface="Wingdings" pitchFamily="2" charset="2"/>
              <a:buNone/>
              <a:defRPr/>
            </a:pPr>
            <a:endParaRPr lang="it-IT" dirty="0">
              <a:ea typeface="+mn-ea"/>
              <a:cs typeface="+mn-cs"/>
            </a:endParaRPr>
          </a:p>
        </p:txBody>
      </p:sp>
      <p:sp>
        <p:nvSpPr>
          <p:cNvPr id="4024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solidFill>
                  <a:schemeClr val="tx1"/>
                </a:solidFill>
                <a:cs typeface="Arial" charset="0"/>
              </a:rPr>
              <a:t>Avv. Francesco Mascia</a:t>
            </a:r>
          </a:p>
        </p:txBody>
      </p:sp>
    </p:spTree>
    <p:extLst>
      <p:ext uri="{BB962C8B-B14F-4D97-AF65-F5344CB8AC3E}">
        <p14:creationId xmlns:p14="http://schemas.microsoft.com/office/powerpoint/2010/main" val="2425928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endParaRPr lang="it-IT">
              <a:effectLst/>
              <a:latin typeface="Arial" charset="0"/>
              <a:cs typeface="Arial" charset="0"/>
            </a:endParaRPr>
          </a:p>
        </p:txBody>
      </p:sp>
      <p:sp>
        <p:nvSpPr>
          <p:cNvPr id="3277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buFont typeface="Wingdings" charset="0"/>
              <a:buChar char="Ø"/>
            </a:pPr>
            <a:r>
              <a:rPr lang="it-IT" sz="1800">
                <a:latin typeface="Arial" charset="0"/>
                <a:cs typeface="Arial" charset="0"/>
              </a:rPr>
              <a:t>Il nuovo bando di gara non può modificare in modo sostanziale le condizioni iniziali del precedente contratto (art. 59 comma 2 bis)</a:t>
            </a:r>
          </a:p>
          <a:p>
            <a:pPr>
              <a:lnSpc>
                <a:spcPct val="90000"/>
              </a:lnSpc>
              <a:buFont typeface="Wingdings" charset="0"/>
              <a:buChar char="Ø"/>
            </a:pPr>
            <a:endParaRPr lang="it-IT" sz="1800">
              <a:latin typeface="Arial" charset="0"/>
              <a:cs typeface="Arial" charset="0"/>
            </a:endParaRPr>
          </a:p>
          <a:p>
            <a:pPr>
              <a:lnSpc>
                <a:spcPct val="90000"/>
              </a:lnSpc>
              <a:buFont typeface="Wingdings" charset="0"/>
              <a:buChar char="Ø"/>
            </a:pPr>
            <a:r>
              <a:rPr lang="it-IT" sz="1800">
                <a:latin typeface="Arial" charset="0"/>
                <a:cs typeface="Arial" charset="0"/>
              </a:rPr>
              <a:t>Si ritiene che siano ammissibili</a:t>
            </a:r>
          </a:p>
          <a:p>
            <a:pPr>
              <a:lnSpc>
                <a:spcPct val="90000"/>
              </a:lnSpc>
              <a:buFontTx/>
              <a:buChar char="-"/>
            </a:pPr>
            <a:r>
              <a:rPr lang="it-IT" sz="1800">
                <a:latin typeface="Arial" charset="0"/>
                <a:cs typeface="Arial" charset="0"/>
              </a:rPr>
              <a:t>l</a:t>
            </a:r>
            <a:r>
              <a:rPr lang="ja-JP" altLang="it-IT" sz="1800">
                <a:latin typeface="Arial" charset="0"/>
                <a:cs typeface="Arial" charset="0"/>
              </a:rPr>
              <a:t>’</a:t>
            </a:r>
            <a:r>
              <a:rPr lang="it-IT" altLang="ja-JP" sz="1800">
                <a:latin typeface="Arial" charset="0"/>
                <a:cs typeface="Arial" charset="0"/>
              </a:rPr>
              <a:t>aggiornamento dei prezzi</a:t>
            </a:r>
          </a:p>
          <a:p>
            <a:pPr>
              <a:lnSpc>
                <a:spcPct val="90000"/>
              </a:lnSpc>
              <a:buFontTx/>
              <a:buChar char="-"/>
            </a:pPr>
            <a:r>
              <a:rPr lang="it-IT" sz="1800">
                <a:latin typeface="Arial" charset="0"/>
                <a:cs typeface="Arial" charset="0"/>
              </a:rPr>
              <a:t>Correzione di errori materiali o progettuali</a:t>
            </a:r>
          </a:p>
          <a:p>
            <a:pPr>
              <a:lnSpc>
                <a:spcPct val="90000"/>
              </a:lnSpc>
              <a:buFontTx/>
              <a:buChar char="-"/>
            </a:pPr>
            <a:endParaRPr lang="it-IT" sz="1800">
              <a:latin typeface="Arial" charset="0"/>
              <a:cs typeface="Arial" charset="0"/>
            </a:endParaRPr>
          </a:p>
          <a:p>
            <a:pPr>
              <a:lnSpc>
                <a:spcPct val="90000"/>
              </a:lnSpc>
              <a:buFont typeface="Wingdings" charset="0"/>
              <a:buChar char="Ø"/>
            </a:pPr>
            <a:r>
              <a:rPr lang="it-IT" sz="1800">
                <a:latin typeface="Arial" charset="0"/>
                <a:cs typeface="Arial" charset="0"/>
              </a:rPr>
              <a:t>Non ammissibili</a:t>
            </a:r>
          </a:p>
          <a:p>
            <a:pPr>
              <a:lnSpc>
                <a:spcPct val="90000"/>
              </a:lnSpc>
              <a:buFontTx/>
              <a:buChar char="-"/>
            </a:pPr>
            <a:r>
              <a:rPr lang="it-IT" sz="1800">
                <a:latin typeface="Arial" charset="0"/>
                <a:cs typeface="Arial" charset="0"/>
              </a:rPr>
              <a:t>Variazioni quantitative dell</a:t>
            </a:r>
            <a:r>
              <a:rPr lang="ja-JP" altLang="it-IT" sz="1800">
                <a:latin typeface="Arial" charset="0"/>
                <a:cs typeface="Arial" charset="0"/>
              </a:rPr>
              <a:t>’</a:t>
            </a:r>
            <a:r>
              <a:rPr lang="it-IT" altLang="ja-JP" sz="1800">
                <a:latin typeface="Arial" charset="0"/>
                <a:cs typeface="Arial" charset="0"/>
              </a:rPr>
              <a:t>appalto</a:t>
            </a:r>
          </a:p>
          <a:p>
            <a:pPr>
              <a:lnSpc>
                <a:spcPct val="90000"/>
              </a:lnSpc>
              <a:buFontTx/>
              <a:buChar char="-"/>
            </a:pPr>
            <a:r>
              <a:rPr lang="it-IT" sz="1800">
                <a:latin typeface="Arial" charset="0"/>
                <a:cs typeface="Arial" charset="0"/>
              </a:rPr>
              <a:t>Variazioni qualitative dell</a:t>
            </a:r>
            <a:r>
              <a:rPr lang="ja-JP" altLang="it-IT" sz="1800">
                <a:latin typeface="Arial" charset="0"/>
                <a:cs typeface="Arial" charset="0"/>
              </a:rPr>
              <a:t>’</a:t>
            </a:r>
            <a:r>
              <a:rPr lang="it-IT" altLang="ja-JP" sz="1800">
                <a:latin typeface="Arial" charset="0"/>
                <a:cs typeface="Arial" charset="0"/>
              </a:rPr>
              <a:t>appalto</a:t>
            </a:r>
          </a:p>
          <a:p>
            <a:pPr>
              <a:lnSpc>
                <a:spcPct val="90000"/>
              </a:lnSpc>
              <a:buFontTx/>
              <a:buChar char="-"/>
            </a:pPr>
            <a:r>
              <a:rPr lang="it-IT" sz="1800">
                <a:latin typeface="Arial" charset="0"/>
                <a:cs typeface="Arial" charset="0"/>
              </a:rPr>
              <a:t>Mutamento dei prezzi</a:t>
            </a:r>
          </a:p>
          <a:p>
            <a:pPr>
              <a:lnSpc>
                <a:spcPct val="90000"/>
              </a:lnSpc>
            </a:pPr>
            <a:endParaRPr lang="it-IT" sz="1800">
              <a:latin typeface="Arial" charset="0"/>
              <a:cs typeface="Arial" charset="0"/>
            </a:endParaRPr>
          </a:p>
          <a:p>
            <a:pPr>
              <a:lnSpc>
                <a:spcPct val="90000"/>
              </a:lnSpc>
              <a:buFontTx/>
              <a:buChar char="-"/>
            </a:pPr>
            <a:endParaRPr lang="it-IT" sz="1800">
              <a:latin typeface="Arial" charset="0"/>
              <a:cs typeface="Arial" charset="0"/>
            </a:endParaRPr>
          </a:p>
          <a:p>
            <a:pPr>
              <a:lnSpc>
                <a:spcPct val="90000"/>
              </a:lnSpc>
              <a:buFont typeface="Wingdings" charset="0"/>
              <a:buChar char="Ø"/>
            </a:pPr>
            <a:endParaRPr lang="it-IT" sz="1800">
              <a:latin typeface="Arial" charset="0"/>
              <a:cs typeface="Arial" charset="0"/>
            </a:endParaRPr>
          </a:p>
        </p:txBody>
      </p:sp>
    </p:spTree>
    <p:extLst>
      <p:ext uri="{BB962C8B-B14F-4D97-AF65-F5344CB8AC3E}">
        <p14:creationId xmlns:p14="http://schemas.microsoft.com/office/powerpoint/2010/main" val="15104152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37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sz="1800" dirty="0">
              <a:latin typeface="Arial" charset="0"/>
              <a:cs typeface="Arial" charset="0"/>
            </a:endParaRPr>
          </a:p>
          <a:p>
            <a:endParaRPr lang="it-IT" sz="1800" dirty="0">
              <a:latin typeface="Arial" charset="0"/>
              <a:cs typeface="Arial" charset="0"/>
            </a:endParaRPr>
          </a:p>
          <a:p>
            <a:pPr>
              <a:buFont typeface="Wingdings" charset="2"/>
              <a:buChar char="Ø"/>
            </a:pPr>
            <a:r>
              <a:rPr lang="it-IT" sz="1800" dirty="0">
                <a:latin typeface="Arial" charset="0"/>
                <a:cs typeface="Arial" charset="0"/>
              </a:rPr>
              <a:t>La Corte dei Conti ha stabilito che la modifica delle condizioni iniziali di contratto comporterà l</a:t>
            </a:r>
            <a:r>
              <a:rPr lang="ja-JP" altLang="it-IT" sz="1800" dirty="0">
                <a:latin typeface="Arial" charset="0"/>
                <a:cs typeface="Arial" charset="0"/>
              </a:rPr>
              <a:t>’</a:t>
            </a:r>
            <a:r>
              <a:rPr lang="it-IT" altLang="ja-JP" sz="1800" dirty="0">
                <a:latin typeface="Arial" charset="0"/>
                <a:cs typeface="Arial" charset="0"/>
              </a:rPr>
              <a:t>indizione di una nuova gara (Corte dei Conti, sez. contr., 19 febbraio 1993, n. 20)</a:t>
            </a:r>
          </a:p>
          <a:p>
            <a:endParaRPr lang="it-IT" dirty="0">
              <a:latin typeface="Calibri" charset="0"/>
            </a:endParaRPr>
          </a:p>
        </p:txBody>
      </p:sp>
    </p:spTree>
    <p:extLst>
      <p:ext uri="{BB962C8B-B14F-4D97-AF65-F5344CB8AC3E}">
        <p14:creationId xmlns:p14="http://schemas.microsoft.com/office/powerpoint/2010/main" val="709590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3481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La ratio del divieto di modifica delle condizioni iniziali del contratto è quella di garantire anche ai nuovi partecipanti parità di trattamento rispetto a quelli che hanno partecipato alla procedura aperta o ristretta</a:t>
            </a:r>
          </a:p>
          <a:p>
            <a:pPr>
              <a:buFontTx/>
              <a:buChar char="-"/>
            </a:pPr>
            <a:endParaRPr lang="it-IT" sz="1800" i="1">
              <a:latin typeface="Arial" charset="0"/>
              <a:cs typeface="Arial" charset="0"/>
            </a:endParaRPr>
          </a:p>
          <a:p>
            <a:pPr>
              <a:buFontTx/>
              <a:buChar char="-"/>
            </a:pPr>
            <a:r>
              <a:rPr lang="it-IT" sz="1800" i="1">
                <a:latin typeface="Arial" charset="0"/>
                <a:cs typeface="Arial" charset="0"/>
              </a:rPr>
              <a:t>«la scelta dell'amministrazione di procedere alla procedura negoziata, è finalizzato evidentemente a garantire parità di trattamento tra gli operatori economici ammessi alla nuova gara rispetto a quelli che hanno partecipato alla prima procedura di gara, così giustificandosi la nuova procedura anche sotto il profilo dell'adeguatezza, proporzionalità, economicità ed efficacia dell'azione amministrativa» (Consiglio di Stato  sez. V 22/02/2011 N. 1090)</a:t>
            </a:r>
          </a:p>
          <a:p>
            <a:pPr>
              <a:buFontTx/>
              <a:buChar char="-"/>
            </a:pPr>
            <a:endParaRPr lang="it-IT">
              <a:latin typeface="Arial" charset="0"/>
              <a:cs typeface="Arial" charset="0"/>
            </a:endParaRPr>
          </a:p>
          <a:p>
            <a:pPr>
              <a:buFont typeface="Wingdings" charset="0"/>
              <a:buChar char="Ø"/>
            </a:pPr>
            <a:endParaRPr lang="it-IT">
              <a:latin typeface="Arial" charset="0"/>
              <a:cs typeface="Arial" charset="0"/>
            </a:endParaRPr>
          </a:p>
        </p:txBody>
      </p:sp>
    </p:spTree>
    <p:extLst>
      <p:ext uri="{BB962C8B-B14F-4D97-AF65-F5344CB8AC3E}">
        <p14:creationId xmlns:p14="http://schemas.microsoft.com/office/powerpoint/2010/main" val="22700437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latin typeface="Arial"/>
                <a:cs typeface="Arial"/>
              </a:rPr>
              <a:t>In linea generale le nuove Direttive comunitarie offrono una </a:t>
            </a:r>
            <a:r>
              <a:rPr lang="it-IT" sz="1800" dirty="0">
                <a:latin typeface="Arial"/>
                <a:cs typeface="Arial"/>
              </a:rPr>
              <a:t>maggiore capacità di negoziazione alle </a:t>
            </a:r>
            <a:r>
              <a:rPr lang="it-IT" sz="1800" dirty="0" smtClean="0">
                <a:latin typeface="Arial"/>
                <a:cs typeface="Arial"/>
              </a:rPr>
              <a:t>amministrazioni</a:t>
            </a:r>
          </a:p>
          <a:p>
            <a:pPr>
              <a:buFont typeface="Wingdings" charset="2"/>
              <a:buChar char="Ø"/>
              <a:defRPr/>
            </a:pPr>
            <a:endParaRPr lang="it-IT" sz="1800" dirty="0">
              <a:latin typeface="Arial"/>
              <a:cs typeface="Arial"/>
            </a:endParaRPr>
          </a:p>
          <a:p>
            <a:pPr>
              <a:buFont typeface="Wingdings" charset="2"/>
              <a:buChar char="Ø"/>
              <a:defRPr/>
            </a:pPr>
            <a:r>
              <a:rPr lang="it-IT" sz="1800" dirty="0" smtClean="0">
                <a:latin typeface="Arial"/>
                <a:cs typeface="Arial"/>
              </a:rPr>
              <a:t>Secondo il considerando </a:t>
            </a:r>
            <a:r>
              <a:rPr lang="it-IT" sz="1800" dirty="0">
                <a:latin typeface="Arial"/>
                <a:cs typeface="Arial"/>
              </a:rPr>
              <a:t>(42) della direttiva 2014/24/UE, </a:t>
            </a:r>
            <a:r>
              <a:rPr lang="it-IT" sz="1800" dirty="0" smtClean="0">
                <a:latin typeface="Arial"/>
                <a:cs typeface="Arial"/>
              </a:rPr>
              <a:t>infatti</a:t>
            </a:r>
          </a:p>
          <a:p>
            <a:pPr>
              <a:buFontTx/>
              <a:buChar char="-"/>
              <a:defRPr/>
            </a:pPr>
            <a:endParaRPr lang="it-IT" sz="1800" dirty="0" smtClean="0">
              <a:latin typeface="Arial"/>
              <a:cs typeface="Arial"/>
            </a:endParaRPr>
          </a:p>
          <a:p>
            <a:pPr>
              <a:buFontTx/>
              <a:buChar char="-"/>
              <a:defRPr/>
            </a:pPr>
            <a:r>
              <a:rPr lang="it-IT" sz="1800" dirty="0" smtClean="0">
                <a:latin typeface="Arial"/>
                <a:cs typeface="Arial"/>
              </a:rPr>
              <a:t>“</a:t>
            </a:r>
            <a:r>
              <a:rPr lang="it-IT" sz="1800" i="1" dirty="0" smtClean="0">
                <a:latin typeface="Arial"/>
                <a:cs typeface="Arial"/>
              </a:rPr>
              <a:t>è </a:t>
            </a:r>
            <a:r>
              <a:rPr lang="it-IT" sz="1800" i="1" dirty="0">
                <a:latin typeface="Arial"/>
                <a:cs typeface="Arial"/>
              </a:rPr>
              <a:t>indispensabile che le amministrazioni aggiudicatrici dispongano di maggiore </a:t>
            </a:r>
            <a:r>
              <a:rPr lang="it-IT" sz="1800" i="1" dirty="0" err="1">
                <a:latin typeface="Arial"/>
                <a:cs typeface="Arial"/>
              </a:rPr>
              <a:t>flessibilita</a:t>
            </a:r>
            <a:r>
              <a:rPr lang="it-IT" sz="1800" i="1" dirty="0">
                <a:latin typeface="Arial"/>
                <a:cs typeface="Arial"/>
              </a:rPr>
              <a:t>̀ nella scelta di una procedura d’appalto che prevede la </a:t>
            </a:r>
            <a:r>
              <a:rPr lang="it-IT" sz="1800" i="1" dirty="0" smtClean="0">
                <a:latin typeface="Arial"/>
                <a:cs typeface="Arial"/>
              </a:rPr>
              <a:t>negoziazione”</a:t>
            </a:r>
          </a:p>
          <a:p>
            <a:pPr marL="0" indent="0">
              <a:buFont typeface="Times New Roman" charset="0"/>
              <a:buNone/>
              <a:defRPr/>
            </a:pPr>
            <a:endParaRPr lang="it-IT" dirty="0" smtClean="0">
              <a:cs typeface="+mn-cs"/>
            </a:endParaRPr>
          </a:p>
          <a:p>
            <a:pPr>
              <a:buFont typeface="Wingdings" charset="2"/>
              <a:buChar char="Ø"/>
              <a:defRPr/>
            </a:pPr>
            <a:endParaRPr lang="it-IT" dirty="0" smtClean="0">
              <a:cs typeface="+mn-cs"/>
            </a:endParaRPr>
          </a:p>
          <a:p>
            <a:pPr>
              <a:defRPr/>
            </a:pPr>
            <a:endParaRPr lang="it-IT" dirty="0">
              <a:cs typeface="+mn-cs"/>
            </a:endParaRPr>
          </a:p>
        </p:txBody>
      </p:sp>
    </p:spTree>
    <p:extLst>
      <p:ext uri="{BB962C8B-B14F-4D97-AF65-F5344CB8AC3E}">
        <p14:creationId xmlns:p14="http://schemas.microsoft.com/office/powerpoint/2010/main" val="35812320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sz="1800">
              <a:latin typeface="Arial"/>
              <a:ea typeface="+mj-ea"/>
              <a:cs typeface="Arial"/>
            </a:endParaRPr>
          </a:p>
        </p:txBody>
      </p:sp>
      <p:sp>
        <p:nvSpPr>
          <p:cNvPr id="358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charset="0"/>
              <a:buChar char="Ø"/>
            </a:pPr>
            <a:r>
              <a:rPr lang="it-IT" sz="1800">
                <a:latin typeface="Arial" charset="0"/>
                <a:cs typeface="Arial" charset="0"/>
              </a:rPr>
              <a:t>L</a:t>
            </a:r>
            <a:r>
              <a:rPr lang="ja-JP" altLang="it-IT" sz="1800">
                <a:latin typeface="Arial" charset="0"/>
                <a:cs typeface="Arial" charset="0"/>
              </a:rPr>
              <a:t>’</a:t>
            </a:r>
            <a:r>
              <a:rPr lang="it-IT" altLang="ja-JP" sz="1800">
                <a:latin typeface="Arial" charset="0"/>
                <a:cs typeface="Arial" charset="0"/>
              </a:rPr>
              <a:t>eccezione al dovere di pubblicazione del bando</a:t>
            </a:r>
          </a:p>
          <a:p>
            <a:pPr marL="457200" indent="-457200">
              <a:buFont typeface="Wingdings" charset="0"/>
              <a:buChar char="Ø"/>
            </a:pPr>
            <a:endParaRPr lang="it-IT" sz="1800">
              <a:latin typeface="Arial" charset="0"/>
              <a:cs typeface="Arial" charset="0"/>
            </a:endParaRPr>
          </a:p>
          <a:p>
            <a:pPr marL="457200" indent="-457200">
              <a:buFontTx/>
              <a:buChar char="-"/>
            </a:pPr>
            <a:r>
              <a:rPr lang="it-IT" sz="1800">
                <a:latin typeface="Arial" charset="0"/>
                <a:cs typeface="Arial" charset="0"/>
              </a:rPr>
              <a:t>Ai sensi dell</a:t>
            </a:r>
            <a:r>
              <a:rPr lang="ja-JP" altLang="it-IT" sz="1800">
                <a:latin typeface="Arial" charset="0"/>
                <a:cs typeface="Arial" charset="0"/>
              </a:rPr>
              <a:t>’</a:t>
            </a:r>
            <a:r>
              <a:rPr lang="it-IT" altLang="ja-JP" sz="1800">
                <a:latin typeface="Arial" charset="0"/>
                <a:cs typeface="Arial" charset="0"/>
              </a:rPr>
              <a:t>art. 59 comma 2 lett. b) </a:t>
            </a:r>
          </a:p>
          <a:p>
            <a:pPr marL="457200" indent="-457200">
              <a:buFontTx/>
              <a:buChar char="-"/>
            </a:pPr>
            <a:r>
              <a:rPr lang="it-IT" sz="1800" i="1">
                <a:latin typeface="Arial" charset="0"/>
                <a:cs typeface="Arial" charset="0"/>
              </a:rPr>
              <a:t>«per l'aggiudicazione di contratti di lavori, forniture o servizi per i quali, in esito a una procedura aperta o ristretta, sono state presentate soltanto offerte irregolari o inammissibili ai sensi rispettivamente dei commi 3 e 4. </a:t>
            </a:r>
            <a:r>
              <a:rPr lang="it-IT" sz="1800" i="1" u="sng">
                <a:latin typeface="Arial" charset="0"/>
                <a:cs typeface="Arial" charset="0"/>
              </a:rPr>
              <a:t>In tali situazioni, le amministrazioni aggiudicatrici non sono tenute a pubblicare un bando di gara se includono nella ulteriore procedura tutti, e soltanto, gli offerenti in possesso dei requisiti di cui agli articoli dall'80 al 90 che, nella procedura aperta o ristretta precedente, hanno presentato offerte conformi ai requisiti formali della procedura di appalto</a:t>
            </a:r>
            <a:r>
              <a:rPr lang="it-IT" sz="1800">
                <a:latin typeface="Arial" charset="0"/>
                <a:cs typeface="Arial" charset="0"/>
              </a:rPr>
              <a:t>”</a:t>
            </a:r>
          </a:p>
        </p:txBody>
      </p:sp>
    </p:spTree>
    <p:extLst>
      <p:ext uri="{BB962C8B-B14F-4D97-AF65-F5344CB8AC3E}">
        <p14:creationId xmlns:p14="http://schemas.microsoft.com/office/powerpoint/2010/main" val="311781836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18435" name="Segnaposto contenuto 2"/>
          <p:cNvSpPr>
            <a:spLocks noGrp="1"/>
          </p:cNvSpPr>
          <p:nvPr>
            <p:ph idx="1"/>
          </p:nvPr>
        </p:nvSpPr>
        <p:spPr/>
        <p:txBody>
          <a:bodyPr/>
          <a:lstStyle/>
          <a:p>
            <a:pPr marL="0" indent="0">
              <a:buClr>
                <a:srgbClr val="9999FF"/>
              </a:buClr>
              <a:buFont typeface="Times New Roman" charset="0"/>
              <a:buNone/>
              <a:defRPr/>
            </a:pPr>
            <a:r>
              <a:rPr lang="it-IT" sz="1800" dirty="0" smtClean="0">
                <a:solidFill>
                  <a:srgbClr val="FFFFFF"/>
                </a:solidFill>
                <a:latin typeface="Arial" charset="0"/>
                <a:cs typeface="Arial" charset="0"/>
              </a:rPr>
              <a:t> </a:t>
            </a:r>
            <a:endParaRPr lang="it-IT" sz="1800" dirty="0">
              <a:latin typeface="Arial" charset="0"/>
              <a:cs typeface="Arial" charset="0"/>
            </a:endParaRPr>
          </a:p>
          <a:p>
            <a:pPr marL="457200" indent="-457200">
              <a:buFont typeface="Wingdings" charset="0"/>
              <a:buChar char="Ø"/>
              <a:defRPr/>
            </a:pPr>
            <a:r>
              <a:rPr lang="it-IT" sz="1800" dirty="0">
                <a:latin typeface="Arial" charset="0"/>
                <a:cs typeface="Arial" charset="0"/>
              </a:rPr>
              <a:t>Nell</a:t>
            </a:r>
            <a:r>
              <a:rPr lang="ja-JP" altLang="it-IT" sz="1800" dirty="0">
                <a:latin typeface="Arial" charset="0"/>
                <a:cs typeface="Arial" charset="0"/>
              </a:rPr>
              <a:t>’</a:t>
            </a:r>
            <a:r>
              <a:rPr lang="it-IT" sz="1800" dirty="0">
                <a:latin typeface="Arial" charset="0"/>
                <a:cs typeface="Arial" charset="0"/>
              </a:rPr>
              <a:t>ipotesi in cui gli operatori economici della gara aperta o ristretta non siano stati esclusi per vizi di forma </a:t>
            </a:r>
          </a:p>
          <a:p>
            <a:pPr marL="457200" indent="-457200">
              <a:buFontTx/>
              <a:buChar char="-"/>
              <a:defRPr/>
            </a:pPr>
            <a:endParaRPr lang="it-IT" sz="1800" dirty="0">
              <a:latin typeface="Arial" charset="0"/>
              <a:cs typeface="Arial" charset="0"/>
            </a:endParaRPr>
          </a:p>
          <a:p>
            <a:pPr marL="457200" indent="-457200">
              <a:buFontTx/>
              <a:buChar char="-"/>
              <a:defRPr/>
            </a:pPr>
            <a:r>
              <a:rPr lang="it-IT" sz="1800" dirty="0">
                <a:latin typeface="Arial" charset="0"/>
                <a:cs typeface="Arial" charset="0"/>
              </a:rPr>
              <a:t>La stazione appaltante potrà invitare gli stessi operatori economici</a:t>
            </a:r>
          </a:p>
          <a:p>
            <a:pPr marL="457200" indent="-457200">
              <a:buFontTx/>
              <a:buChar char="-"/>
              <a:defRPr/>
            </a:pPr>
            <a:endParaRPr lang="it-IT" sz="1800" dirty="0">
              <a:latin typeface="Arial" charset="0"/>
              <a:cs typeface="Arial" charset="0"/>
            </a:endParaRPr>
          </a:p>
          <a:p>
            <a:pPr marL="457200" indent="-457200">
              <a:buFontTx/>
              <a:buChar char="-"/>
              <a:defRPr/>
            </a:pPr>
            <a:r>
              <a:rPr lang="it-IT" sz="1800" dirty="0">
                <a:latin typeface="Arial" charset="0"/>
                <a:cs typeface="Arial" charset="0"/>
              </a:rPr>
              <a:t>A condizione che siano in possesso dei requisiti generali e speciali richiesti dal bando</a:t>
            </a:r>
          </a:p>
          <a:p>
            <a:pPr marL="457200" indent="-457200">
              <a:buFont typeface="Wingdings" charset="0"/>
              <a:buChar char="Ø"/>
              <a:defRPr/>
            </a:pPr>
            <a:endParaRPr lang="it-IT" sz="1800" dirty="0">
              <a:latin typeface="Arial" charset="0"/>
              <a:cs typeface="Arial" charset="0"/>
            </a:endParaRPr>
          </a:p>
        </p:txBody>
      </p:sp>
    </p:spTree>
    <p:extLst>
      <p:ext uri="{BB962C8B-B14F-4D97-AF65-F5344CB8AC3E}">
        <p14:creationId xmlns:p14="http://schemas.microsoft.com/office/powerpoint/2010/main" val="27200494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7890" name="Segnaposto contenuto 2"/>
          <p:cNvSpPr>
            <a:spLocks noGrp="1"/>
          </p:cNvSpPr>
          <p:nvPr>
            <p:ph idx="1"/>
          </p:nvPr>
        </p:nvSpPr>
        <p:spPr bwMode="auto">
          <a:xfrm>
            <a:off x="690563" y="1417638"/>
            <a:ext cx="7742237" cy="40782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a:t>
            </a:r>
            <a:r>
              <a:rPr lang="it-IT" sz="1800">
                <a:latin typeface="Arial" charset="0"/>
                <a:cs typeface="Arial" charset="0"/>
              </a:rPr>
              <a:t>La procedura competitiva con negoziazione può essere indetta </a:t>
            </a:r>
          </a:p>
          <a:p>
            <a:pPr>
              <a:buFontTx/>
              <a:buChar char="-"/>
            </a:pPr>
            <a:endParaRPr lang="it-IT" sz="1800">
              <a:latin typeface="Arial" charset="0"/>
              <a:cs typeface="Arial" charset="0"/>
            </a:endParaRPr>
          </a:p>
          <a:p>
            <a:pPr>
              <a:buFontTx/>
              <a:buChar char="-"/>
            </a:pPr>
            <a:r>
              <a:rPr lang="it-IT" sz="1800">
                <a:latin typeface="Arial" charset="0"/>
                <a:cs typeface="Arial" charset="0"/>
              </a:rPr>
              <a:t>mediante  bando di gara </a:t>
            </a:r>
          </a:p>
          <a:p>
            <a:pPr>
              <a:buFontTx/>
              <a:buChar char="-"/>
            </a:pPr>
            <a:endParaRPr lang="it-IT" sz="1800">
              <a:latin typeface="Arial" charset="0"/>
              <a:cs typeface="Arial" charset="0"/>
            </a:endParaRPr>
          </a:p>
          <a:p>
            <a:pPr>
              <a:buFontTx/>
              <a:buChar char="-"/>
            </a:pPr>
            <a:r>
              <a:rPr lang="it-IT" sz="1800">
                <a:latin typeface="Arial" charset="0"/>
                <a:cs typeface="Arial" charset="0"/>
              </a:rPr>
              <a:t>Oppure mediante un avviso di indizione di gara (mediante avviso di preinformazione)</a:t>
            </a:r>
          </a:p>
          <a:p>
            <a:pPr>
              <a:buFontTx/>
              <a:buChar char="-"/>
            </a:pPr>
            <a:endParaRPr lang="it-IT" sz="1800">
              <a:latin typeface="Arial" charset="0"/>
              <a:cs typeface="Arial" charset="0"/>
            </a:endParaRPr>
          </a:p>
          <a:p>
            <a:pPr>
              <a:buFontTx/>
              <a:buChar char="-"/>
            </a:pPr>
            <a:r>
              <a:rPr lang="it-IT" sz="1800">
                <a:latin typeface="Arial" charset="0"/>
                <a:cs typeface="Arial" charset="0"/>
              </a:rPr>
              <a:t>Gli operatori economici che hanno manifestato interesse in seguito alla pubblicazione dell’avviso stesso, sono successivamente invitati a confermarlo per iscritto, mediante un invito a confermare interesse</a:t>
            </a:r>
          </a:p>
          <a:p>
            <a:endParaRPr lang="it-IT">
              <a:latin typeface="Arial" charset="0"/>
              <a:cs typeface="Arial" charset="0"/>
            </a:endParaRPr>
          </a:p>
        </p:txBody>
      </p:sp>
      <p:sp>
        <p:nvSpPr>
          <p:cNvPr id="378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437966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89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Arial" charset="0"/>
                <a:cs typeface="Arial" charset="0"/>
              </a:rPr>
              <a:t>L’avviso di </a:t>
            </a:r>
            <a:r>
              <a:rPr lang="it-IT" sz="1800" dirty="0" err="1">
                <a:latin typeface="Arial" charset="0"/>
                <a:cs typeface="Arial" charset="0"/>
              </a:rPr>
              <a:t>preinformazione</a:t>
            </a:r>
            <a:r>
              <a:rPr lang="it-IT" sz="1800" dirty="0">
                <a:latin typeface="Arial" charset="0"/>
                <a:cs typeface="Arial" charset="0"/>
              </a:rPr>
              <a:t> potrà essere utilizzato soltanto se soddisfa le seguenti condizioni (art. 70):</a:t>
            </a:r>
          </a:p>
          <a:p>
            <a:endParaRPr lang="it-IT" sz="1800" dirty="0">
              <a:latin typeface="Arial" charset="0"/>
              <a:cs typeface="Arial" charset="0"/>
            </a:endParaRPr>
          </a:p>
          <a:p>
            <a:pPr>
              <a:buFontTx/>
              <a:buChar char="-"/>
            </a:pPr>
            <a:r>
              <a:rPr lang="it-IT" sz="1800" dirty="0">
                <a:latin typeface="Arial" charset="0"/>
                <a:cs typeface="Arial" charset="0"/>
              </a:rPr>
              <a:t>a) si riferisce specificatamente alle forniture, ai lavori o ai servizi che saranno oggetto dell'appalto da aggiudicare;</a:t>
            </a:r>
          </a:p>
          <a:p>
            <a:pPr>
              <a:buFontTx/>
              <a:buChar char="-"/>
            </a:pPr>
            <a:r>
              <a:rPr lang="it-IT" sz="1800" dirty="0">
                <a:latin typeface="Arial" charset="0"/>
                <a:cs typeface="Arial" charset="0"/>
              </a:rPr>
              <a:t>b) indica che l'appalto sarà aggiudicato mediante una procedura competitiva con negoziazione senza ulteriore pubblicazione di un avviso di indizione di gara e invita gli operatori economici interessati a manifestare il proprio interesse;</a:t>
            </a:r>
          </a:p>
          <a:p>
            <a:pPr>
              <a:buFontTx/>
              <a:buChar char="-"/>
            </a:pPr>
            <a:r>
              <a:rPr lang="it-IT" sz="1800" dirty="0">
                <a:latin typeface="Arial" charset="0"/>
                <a:cs typeface="Arial" charset="0"/>
              </a:rPr>
              <a:t>c) contiene, oltre alle informazioni di cui all'allegato XIV, parte I, lettera B, sezione B.1, le informazioni di cui al medesimo allegato, sezione B.2;</a:t>
            </a:r>
          </a:p>
          <a:p>
            <a:pPr>
              <a:buFontTx/>
              <a:buChar char="-"/>
            </a:pPr>
            <a:r>
              <a:rPr lang="it-IT" sz="1800" dirty="0">
                <a:latin typeface="Arial" charset="0"/>
                <a:cs typeface="Arial" charset="0"/>
              </a:rPr>
              <a:t>d) è stato inviato alla pubblicazione non meno di trentacinque giorni e non oltre dodici mesi prima della data di invio dell'invito a confermare interesse di cui all'articolo 75, comma 1.</a:t>
            </a:r>
          </a:p>
          <a:p>
            <a:endParaRPr lang="it-IT" dirty="0">
              <a:latin typeface="Calibri" charset="0"/>
            </a:endParaRPr>
          </a:p>
        </p:txBody>
      </p:sp>
      <p:sp>
        <p:nvSpPr>
          <p:cNvPr id="389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8004170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99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Arial" charset="0"/>
                <a:cs typeface="Arial" charset="0"/>
              </a:rPr>
              <a:t>Allegato XIV, parte I, lettera B sezione B.2 “Informazioni ulteriori che devono essere fornite se l’avviso funge da mezzo di indizione di gara (articolo 70, comma 2)</a:t>
            </a:r>
          </a:p>
          <a:p>
            <a:pPr>
              <a:buFontTx/>
              <a:buChar char="-"/>
            </a:pPr>
            <a:r>
              <a:rPr lang="it-IT" sz="1600" dirty="0" smtClean="0">
                <a:latin typeface="Arial" charset="0"/>
                <a:cs typeface="Arial" charset="0"/>
              </a:rPr>
              <a:t>“</a:t>
            </a:r>
            <a:r>
              <a:rPr lang="it-IT" altLang="ja-JP" sz="1600" i="1" dirty="0">
                <a:latin typeface="Arial" charset="0"/>
                <a:cs typeface="Arial" charset="0"/>
              </a:rPr>
              <a:t>1. Indicazione del fatto che gli operatori economici interessati devono far conoscere all</a:t>
            </a:r>
            <a:r>
              <a:rPr lang="it-IT" sz="1600" i="1" dirty="0">
                <a:latin typeface="Arial" charset="0"/>
                <a:cs typeface="Arial" charset="0"/>
              </a:rPr>
              <a:t>’</a:t>
            </a:r>
            <a:r>
              <a:rPr lang="it-IT" altLang="ja-JP" sz="1600" i="1" dirty="0">
                <a:latin typeface="Arial" charset="0"/>
                <a:cs typeface="Arial" charset="0"/>
              </a:rPr>
              <a:t>amministrazione aggiudicatrice il loro interesse per l</a:t>
            </a:r>
            <a:r>
              <a:rPr lang="it-IT" sz="1600" i="1" dirty="0">
                <a:latin typeface="Arial" charset="0"/>
                <a:cs typeface="Arial" charset="0"/>
              </a:rPr>
              <a:t>’</a:t>
            </a:r>
            <a:r>
              <a:rPr lang="it-IT" altLang="ja-JP" sz="1600" i="1" dirty="0">
                <a:latin typeface="Arial" charset="0"/>
                <a:cs typeface="Arial" charset="0"/>
              </a:rPr>
              <a:t>appalto o gli appalti. </a:t>
            </a:r>
            <a:endParaRPr lang="it-IT" altLang="ja-JP" sz="1600" i="1" dirty="0" smtClean="0">
              <a:latin typeface="Arial" charset="0"/>
              <a:cs typeface="Arial" charset="0"/>
            </a:endParaRPr>
          </a:p>
          <a:p>
            <a:pPr>
              <a:buFontTx/>
              <a:buChar char="-"/>
            </a:pPr>
            <a:r>
              <a:rPr lang="it-IT" sz="1600" i="1" dirty="0" smtClean="0">
                <a:latin typeface="Arial" charset="0"/>
                <a:cs typeface="Arial" charset="0"/>
              </a:rPr>
              <a:t>2</a:t>
            </a:r>
            <a:r>
              <a:rPr lang="it-IT" sz="1600" i="1" dirty="0">
                <a:latin typeface="Arial" charset="0"/>
                <a:cs typeface="Arial" charset="0"/>
              </a:rPr>
              <a:t>. Tipo di procedura di aggiudicazione (procedure ristrette, che implichino o meno un sistema dinamico di acquisizione, o procedure competitive con negoziazione). </a:t>
            </a:r>
            <a:endParaRPr lang="it-IT" sz="1600" i="1" dirty="0" smtClean="0">
              <a:latin typeface="Arial" charset="0"/>
              <a:cs typeface="Arial" charset="0"/>
            </a:endParaRPr>
          </a:p>
          <a:p>
            <a:pPr>
              <a:buFontTx/>
              <a:buChar char="-"/>
            </a:pPr>
            <a:r>
              <a:rPr lang="it-IT" sz="1600" i="1" dirty="0" smtClean="0">
                <a:latin typeface="Arial" charset="0"/>
                <a:cs typeface="Arial" charset="0"/>
              </a:rPr>
              <a:t>3</a:t>
            </a:r>
            <a:r>
              <a:rPr lang="it-IT" sz="1600" i="1" dirty="0">
                <a:latin typeface="Arial" charset="0"/>
                <a:cs typeface="Arial" charset="0"/>
              </a:rPr>
              <a:t>. Eventualmente, indicare se: </a:t>
            </a:r>
            <a:endParaRPr lang="it-IT" sz="1600" i="1" dirty="0" smtClean="0">
              <a:latin typeface="Arial" charset="0"/>
              <a:cs typeface="Arial" charset="0"/>
            </a:endParaRPr>
          </a:p>
          <a:p>
            <a:pPr>
              <a:buFontTx/>
              <a:buChar char="-"/>
            </a:pPr>
            <a:r>
              <a:rPr lang="it-IT" sz="1600" i="1" dirty="0" smtClean="0">
                <a:latin typeface="Arial" charset="0"/>
                <a:cs typeface="Arial" charset="0"/>
              </a:rPr>
              <a:t>a</a:t>
            </a:r>
            <a:r>
              <a:rPr lang="it-IT" sz="1600" i="1" dirty="0">
                <a:latin typeface="Arial" charset="0"/>
                <a:cs typeface="Arial" charset="0"/>
              </a:rPr>
              <a:t>) si tratta di un accordo quadro; </a:t>
            </a:r>
            <a:endParaRPr lang="it-IT" sz="1600" i="1" dirty="0" smtClean="0">
              <a:latin typeface="Arial" charset="0"/>
              <a:cs typeface="Arial" charset="0"/>
            </a:endParaRPr>
          </a:p>
          <a:p>
            <a:pPr>
              <a:buFontTx/>
              <a:buChar char="-"/>
            </a:pPr>
            <a:r>
              <a:rPr lang="it-IT" sz="1600" i="1" dirty="0" smtClean="0">
                <a:latin typeface="Arial" charset="0"/>
                <a:cs typeface="Arial" charset="0"/>
              </a:rPr>
              <a:t>b</a:t>
            </a:r>
            <a:r>
              <a:rPr lang="it-IT" sz="1600" i="1" dirty="0">
                <a:latin typeface="Arial" charset="0"/>
                <a:cs typeface="Arial" charset="0"/>
              </a:rPr>
              <a:t>) si tratta di un sistema dinamico di acquisizione. </a:t>
            </a:r>
            <a:endParaRPr lang="it-IT" sz="1600" i="1" dirty="0" smtClean="0">
              <a:latin typeface="Arial" charset="0"/>
              <a:cs typeface="Arial" charset="0"/>
            </a:endParaRPr>
          </a:p>
          <a:p>
            <a:pPr>
              <a:buFontTx/>
              <a:buChar char="-"/>
            </a:pPr>
            <a:r>
              <a:rPr lang="it-IT" sz="1600" i="1" dirty="0" smtClean="0">
                <a:latin typeface="Arial" charset="0"/>
                <a:cs typeface="Arial" charset="0"/>
              </a:rPr>
              <a:t>4</a:t>
            </a:r>
            <a:r>
              <a:rPr lang="it-IT" sz="1600" i="1" dirty="0">
                <a:latin typeface="Arial" charset="0"/>
                <a:cs typeface="Arial" charset="0"/>
              </a:rPr>
              <a:t>. Se conosciuti, tempi di consegna o di fornitura di prodotti, lavori o servizi e durata del contratto</a:t>
            </a:r>
            <a:r>
              <a:rPr lang="it-IT" sz="1600" dirty="0">
                <a:latin typeface="Arial" charset="0"/>
                <a:cs typeface="Arial" charset="0"/>
              </a:rPr>
              <a:t>. </a:t>
            </a:r>
          </a:p>
          <a:p>
            <a:endParaRPr lang="it-IT" sz="1600" dirty="0">
              <a:latin typeface="Arial" charset="0"/>
              <a:cs typeface="Arial" charset="0"/>
            </a:endParaRPr>
          </a:p>
        </p:txBody>
      </p:sp>
    </p:spTree>
    <p:extLst>
      <p:ext uri="{BB962C8B-B14F-4D97-AF65-F5344CB8AC3E}">
        <p14:creationId xmlns:p14="http://schemas.microsoft.com/office/powerpoint/2010/main" val="26475333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09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600" i="1" dirty="0" smtClean="0">
                <a:latin typeface="Arial" charset="0"/>
                <a:cs typeface="Arial" charset="0"/>
              </a:rPr>
              <a:t>5</a:t>
            </a:r>
            <a:r>
              <a:rPr lang="it-IT" sz="1600" i="1" dirty="0">
                <a:latin typeface="Arial" charset="0"/>
                <a:cs typeface="Arial" charset="0"/>
              </a:rPr>
              <a:t>. Se note, le condizioni di partecipazione, compreso quanto segue: </a:t>
            </a:r>
            <a:endParaRPr lang="it-IT" sz="1600" i="1" dirty="0" smtClean="0">
              <a:latin typeface="Arial" charset="0"/>
              <a:cs typeface="Arial" charset="0"/>
            </a:endParaRPr>
          </a:p>
          <a:p>
            <a:pPr>
              <a:buFontTx/>
              <a:buChar char="-"/>
            </a:pPr>
            <a:r>
              <a:rPr lang="it-IT" sz="1600" i="1" dirty="0" smtClean="0">
                <a:latin typeface="Arial" charset="0"/>
                <a:cs typeface="Arial" charset="0"/>
              </a:rPr>
              <a:t>a</a:t>
            </a:r>
            <a:r>
              <a:rPr lang="it-IT" sz="1600" i="1" dirty="0">
                <a:latin typeface="Arial" charset="0"/>
                <a:cs typeface="Arial" charset="0"/>
              </a:rPr>
              <a:t>) l’indicazione, eventuale, se si tratta di un appalto pubblico riservato a laboratori protetti o la cui esecuzione è riservata all’ambito di programmi di lavoro protetti; </a:t>
            </a:r>
            <a:endParaRPr lang="it-IT" sz="1600" i="1" dirty="0" smtClean="0">
              <a:latin typeface="Arial" charset="0"/>
              <a:cs typeface="Arial" charset="0"/>
            </a:endParaRPr>
          </a:p>
          <a:p>
            <a:pPr>
              <a:buFontTx/>
              <a:buChar char="-"/>
            </a:pPr>
            <a:r>
              <a:rPr lang="it-IT" sz="1600" i="1" dirty="0" smtClean="0">
                <a:latin typeface="Arial" charset="0"/>
                <a:cs typeface="Arial" charset="0"/>
              </a:rPr>
              <a:t>b</a:t>
            </a:r>
            <a:r>
              <a:rPr lang="it-IT" sz="1600" i="1" dirty="0">
                <a:latin typeface="Arial" charset="0"/>
                <a:cs typeface="Arial" charset="0"/>
              </a:rPr>
              <a:t>) l’indicazione eventuale se, in forza di disposizioni legislative, regolamentari o amministrative, la prestazione del servizio sia riservata a una particolare professione; </a:t>
            </a:r>
            <a:endParaRPr lang="it-IT" sz="1600" i="1" dirty="0" smtClean="0">
              <a:latin typeface="Arial" charset="0"/>
              <a:cs typeface="Arial" charset="0"/>
            </a:endParaRPr>
          </a:p>
          <a:p>
            <a:pPr>
              <a:buFontTx/>
              <a:buChar char="-"/>
            </a:pPr>
            <a:r>
              <a:rPr lang="it-IT" sz="1600" i="1" dirty="0" smtClean="0">
                <a:latin typeface="Arial" charset="0"/>
                <a:cs typeface="Arial" charset="0"/>
              </a:rPr>
              <a:t>c</a:t>
            </a:r>
            <a:r>
              <a:rPr lang="it-IT" sz="1600" i="1" dirty="0">
                <a:latin typeface="Arial" charset="0"/>
                <a:cs typeface="Arial" charset="0"/>
              </a:rPr>
              <a:t>) una breve descrizione dei criteri di selezione. </a:t>
            </a:r>
            <a:endParaRPr lang="it-IT" sz="1600" i="1" dirty="0" smtClean="0">
              <a:latin typeface="Arial" charset="0"/>
              <a:cs typeface="Arial" charset="0"/>
            </a:endParaRPr>
          </a:p>
          <a:p>
            <a:pPr>
              <a:buFontTx/>
              <a:buChar char="-"/>
            </a:pPr>
            <a:r>
              <a:rPr lang="it-IT" sz="1600" i="1" dirty="0" smtClean="0">
                <a:latin typeface="Arial" charset="0"/>
                <a:cs typeface="Arial" charset="0"/>
              </a:rPr>
              <a:t>6</a:t>
            </a:r>
            <a:r>
              <a:rPr lang="it-IT" sz="1600" i="1" dirty="0">
                <a:latin typeface="Arial" charset="0"/>
                <a:cs typeface="Arial" charset="0"/>
              </a:rPr>
              <a:t>. Se conosciuti, una breve descrizione dei criteri che verranno utilizzati per l’aggiudicazione dell’appalto. </a:t>
            </a:r>
            <a:endParaRPr lang="it-IT" sz="1600" i="1" dirty="0" smtClean="0">
              <a:latin typeface="Arial" charset="0"/>
              <a:cs typeface="Arial" charset="0"/>
            </a:endParaRPr>
          </a:p>
          <a:p>
            <a:pPr>
              <a:buFontTx/>
              <a:buChar char="-"/>
            </a:pPr>
            <a:r>
              <a:rPr lang="it-IT" sz="1600" i="1" dirty="0" smtClean="0">
                <a:latin typeface="Arial" charset="0"/>
                <a:cs typeface="Arial" charset="0"/>
              </a:rPr>
              <a:t>7</a:t>
            </a:r>
            <a:r>
              <a:rPr lang="it-IT" sz="1600" i="1" dirty="0">
                <a:latin typeface="Arial" charset="0"/>
                <a:cs typeface="Arial" charset="0"/>
              </a:rPr>
              <a:t>. Se nota, la grandezza complessiva stimata dell’appalto o degli appalti. Se l’appalto è suddiviso in lotti, tali informazioni sono fornite per ogni lotto. </a:t>
            </a:r>
            <a:endParaRPr lang="it-IT" sz="1600" i="1" dirty="0" smtClean="0">
              <a:latin typeface="Arial" charset="0"/>
              <a:cs typeface="Arial" charset="0"/>
            </a:endParaRPr>
          </a:p>
          <a:p>
            <a:pPr>
              <a:buFontTx/>
              <a:buChar char="-"/>
            </a:pPr>
            <a:r>
              <a:rPr lang="it-IT" sz="1600" i="1" dirty="0" smtClean="0">
                <a:latin typeface="Arial" charset="0"/>
                <a:cs typeface="Arial" charset="0"/>
              </a:rPr>
              <a:t>8</a:t>
            </a:r>
            <a:r>
              <a:rPr lang="it-IT" sz="1600" i="1" dirty="0">
                <a:latin typeface="Arial" charset="0"/>
                <a:cs typeface="Arial" charset="0"/>
              </a:rPr>
              <a:t>. Termini ultimi per la ricezione delle manifestazioni d’interesse. </a:t>
            </a:r>
            <a:endParaRPr lang="it-IT" sz="1600" i="1" dirty="0" smtClean="0">
              <a:latin typeface="Arial" charset="0"/>
              <a:cs typeface="Arial" charset="0"/>
            </a:endParaRPr>
          </a:p>
          <a:p>
            <a:pPr>
              <a:buFontTx/>
              <a:buChar char="-"/>
            </a:pPr>
            <a:r>
              <a:rPr lang="it-IT" sz="1600" i="1" dirty="0" smtClean="0">
                <a:latin typeface="Arial" charset="0"/>
                <a:cs typeface="Arial" charset="0"/>
              </a:rPr>
              <a:t>9</a:t>
            </a:r>
            <a:r>
              <a:rPr lang="it-IT" sz="1600" i="1" dirty="0">
                <a:latin typeface="Arial" charset="0"/>
                <a:cs typeface="Arial" charset="0"/>
              </a:rPr>
              <a:t>. Indirizzo cui devono essere inviate le manifestazioni di interesse. </a:t>
            </a:r>
          </a:p>
          <a:p>
            <a:endParaRPr lang="it-IT" sz="1600" dirty="0">
              <a:latin typeface="Calibri" charset="0"/>
            </a:endParaRPr>
          </a:p>
        </p:txBody>
      </p:sp>
    </p:spTree>
    <p:extLst>
      <p:ext uri="{BB962C8B-B14F-4D97-AF65-F5344CB8AC3E}">
        <p14:creationId xmlns:p14="http://schemas.microsoft.com/office/powerpoint/2010/main" val="30158059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19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r>
              <a:rPr lang="it-IT" sz="1600" i="1" dirty="0" smtClean="0">
                <a:latin typeface="Arial" charset="0"/>
                <a:cs typeface="Arial" charset="0"/>
              </a:rPr>
              <a:t>10</a:t>
            </a:r>
            <a:r>
              <a:rPr lang="it-IT" sz="1600" i="1" dirty="0">
                <a:latin typeface="Arial" charset="0"/>
                <a:cs typeface="Arial" charset="0"/>
              </a:rPr>
              <a:t>. Lingua o lingue autorizzate per la presentazione delle candidature o delle offerte. </a:t>
            </a:r>
            <a:endParaRPr lang="it-IT" sz="1600" i="1" dirty="0" smtClean="0">
              <a:latin typeface="Arial" charset="0"/>
              <a:cs typeface="Arial" charset="0"/>
            </a:endParaRPr>
          </a:p>
          <a:p>
            <a:pPr>
              <a:buFontTx/>
              <a:buChar char="-"/>
            </a:pPr>
            <a:r>
              <a:rPr lang="it-IT" sz="1600" i="1" dirty="0" smtClean="0">
                <a:latin typeface="Arial" charset="0"/>
                <a:cs typeface="Arial" charset="0"/>
              </a:rPr>
              <a:t>11</a:t>
            </a:r>
            <a:r>
              <a:rPr lang="it-IT" sz="1600" i="1" dirty="0">
                <a:latin typeface="Arial" charset="0"/>
                <a:cs typeface="Arial" charset="0"/>
              </a:rPr>
              <a:t>. Eventualmente, indicare se: </a:t>
            </a:r>
            <a:endParaRPr lang="it-IT" sz="1600" i="1" dirty="0" smtClean="0">
              <a:latin typeface="Arial" charset="0"/>
              <a:cs typeface="Arial" charset="0"/>
            </a:endParaRPr>
          </a:p>
          <a:p>
            <a:pPr>
              <a:buFontTx/>
              <a:buChar char="-"/>
            </a:pPr>
            <a:r>
              <a:rPr lang="it-IT" sz="1600" i="1" dirty="0" smtClean="0">
                <a:latin typeface="Arial" charset="0"/>
                <a:cs typeface="Arial" charset="0"/>
              </a:rPr>
              <a:t>a</a:t>
            </a:r>
            <a:r>
              <a:rPr lang="it-IT" sz="1600" i="1" dirty="0">
                <a:latin typeface="Arial" charset="0"/>
                <a:cs typeface="Arial" charset="0"/>
              </a:rPr>
              <a:t>) la presentazione per via elettronica delle offerte o delle domande di partecipazione è richiesta o accettata; </a:t>
            </a:r>
            <a:endParaRPr lang="it-IT" sz="1600" i="1" dirty="0" smtClean="0">
              <a:latin typeface="Arial" charset="0"/>
              <a:cs typeface="Arial" charset="0"/>
            </a:endParaRPr>
          </a:p>
          <a:p>
            <a:pPr>
              <a:buFontTx/>
              <a:buChar char="-"/>
            </a:pPr>
            <a:r>
              <a:rPr lang="it-IT" sz="1600" i="1" dirty="0" smtClean="0">
                <a:latin typeface="Arial" charset="0"/>
                <a:cs typeface="Arial" charset="0"/>
              </a:rPr>
              <a:t>b</a:t>
            </a:r>
            <a:r>
              <a:rPr lang="it-IT" sz="1600" i="1" dirty="0">
                <a:latin typeface="Arial" charset="0"/>
                <a:cs typeface="Arial" charset="0"/>
              </a:rPr>
              <a:t>) si farà ricorso all’ordinazione elettronica; </a:t>
            </a:r>
            <a:endParaRPr lang="it-IT" sz="1600" i="1" dirty="0" smtClean="0">
              <a:latin typeface="Arial" charset="0"/>
              <a:cs typeface="Arial" charset="0"/>
            </a:endParaRPr>
          </a:p>
          <a:p>
            <a:pPr>
              <a:buFontTx/>
              <a:buChar char="-"/>
            </a:pPr>
            <a:r>
              <a:rPr lang="it-IT" sz="1600" i="1" dirty="0" smtClean="0">
                <a:latin typeface="Arial" charset="0"/>
                <a:cs typeface="Arial" charset="0"/>
              </a:rPr>
              <a:t>c</a:t>
            </a:r>
            <a:r>
              <a:rPr lang="it-IT" sz="1600" i="1" dirty="0">
                <a:latin typeface="Arial" charset="0"/>
                <a:cs typeface="Arial" charset="0"/>
              </a:rPr>
              <a:t>) si farà ricorso alla fatturazione elettronica; </a:t>
            </a:r>
            <a:endParaRPr lang="it-IT" sz="1600" i="1" dirty="0" smtClean="0">
              <a:latin typeface="Arial" charset="0"/>
              <a:cs typeface="Arial" charset="0"/>
            </a:endParaRPr>
          </a:p>
          <a:p>
            <a:pPr>
              <a:buFontTx/>
              <a:buChar char="-"/>
            </a:pPr>
            <a:r>
              <a:rPr lang="it-IT" sz="1600" i="1" dirty="0" smtClean="0">
                <a:latin typeface="Arial" charset="0"/>
                <a:cs typeface="Arial" charset="0"/>
              </a:rPr>
              <a:t>d</a:t>
            </a:r>
            <a:r>
              <a:rPr lang="it-IT" sz="1600" i="1" dirty="0">
                <a:latin typeface="Arial" charset="0"/>
                <a:cs typeface="Arial" charset="0"/>
              </a:rPr>
              <a:t>) sarà accettato il pagamento elettronico. </a:t>
            </a:r>
            <a:endParaRPr lang="it-IT" sz="1600" i="1" dirty="0" smtClean="0">
              <a:latin typeface="Arial" charset="0"/>
              <a:cs typeface="Arial" charset="0"/>
            </a:endParaRPr>
          </a:p>
          <a:p>
            <a:pPr>
              <a:buFontTx/>
              <a:buChar char="-"/>
            </a:pPr>
            <a:r>
              <a:rPr lang="it-IT" sz="1600" i="1" dirty="0" smtClean="0">
                <a:latin typeface="Arial" charset="0"/>
                <a:cs typeface="Arial" charset="0"/>
              </a:rPr>
              <a:t>12</a:t>
            </a:r>
            <a:r>
              <a:rPr lang="it-IT" sz="1600" i="1" dirty="0">
                <a:latin typeface="Arial" charset="0"/>
                <a:cs typeface="Arial" charset="0"/>
              </a:rPr>
              <a:t>. Informazioni che indicano se l’appalto è connesso a un progetto e/o programma finanziato dai fondi dell’Unione europea. </a:t>
            </a:r>
            <a:endParaRPr lang="it-IT" sz="1600" i="1" dirty="0" smtClean="0">
              <a:latin typeface="Arial" charset="0"/>
              <a:cs typeface="Arial" charset="0"/>
            </a:endParaRPr>
          </a:p>
          <a:p>
            <a:pPr>
              <a:buFontTx/>
              <a:buChar char="-"/>
            </a:pPr>
            <a:r>
              <a:rPr lang="it-IT" sz="1600" i="1" dirty="0" smtClean="0">
                <a:latin typeface="Arial" charset="0"/>
                <a:cs typeface="Arial" charset="0"/>
              </a:rPr>
              <a:t>13</a:t>
            </a:r>
            <a:r>
              <a:rPr lang="it-IT" sz="1600" i="1" dirty="0">
                <a:latin typeface="Arial" charset="0"/>
                <a:cs typeface="Arial" charset="0"/>
              </a:rPr>
              <a:t>. Denominazione e indirizzo dell’organo responsabile delle procedure di ricorso e, se del caso, di mediazione. Precisazioni dei termini per la proposizione del ricorso o, se necessario, denominazione, indirizzo, numero di telefono, di fax e indirizzo elettronico del servizio presso il quale l’informazione in questione può essere richiesta.</a:t>
            </a:r>
          </a:p>
          <a:p>
            <a:endParaRPr lang="it-IT" dirty="0">
              <a:latin typeface="Calibri" charset="0"/>
            </a:endParaRPr>
          </a:p>
        </p:txBody>
      </p:sp>
    </p:spTree>
    <p:extLst>
      <p:ext uri="{BB962C8B-B14F-4D97-AF65-F5344CB8AC3E}">
        <p14:creationId xmlns:p14="http://schemas.microsoft.com/office/powerpoint/2010/main" val="13321389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lgn="ctr">
              <a:buFont typeface="Wingdings" charset="0"/>
              <a:buNone/>
              <a:defRPr/>
            </a:pPr>
            <a:r>
              <a:rPr lang="it-IT" sz="1800" dirty="0">
                <a:latin typeface="Arial"/>
                <a:cs typeface="Arial"/>
              </a:rPr>
              <a:t>La procedura </a:t>
            </a:r>
            <a:r>
              <a:rPr lang="it-IT" sz="1800" dirty="0" smtClean="0">
                <a:latin typeface="Arial"/>
                <a:cs typeface="Arial"/>
              </a:rPr>
              <a:t> </a:t>
            </a:r>
            <a:endParaRPr lang="it-IT" sz="1800" dirty="0">
              <a:latin typeface="Arial"/>
              <a:cs typeface="Arial"/>
            </a:endParaRPr>
          </a:p>
          <a:p>
            <a:pPr marL="0" indent="0">
              <a:buFont typeface="Wingdings" charset="0"/>
              <a:buNone/>
              <a:defRPr/>
            </a:pPr>
            <a:endParaRPr lang="it-IT" sz="1800" dirty="0" smtClean="0">
              <a:latin typeface="Arial"/>
              <a:cs typeface="Arial"/>
            </a:endParaRPr>
          </a:p>
          <a:p>
            <a:pPr>
              <a:buFont typeface="Wingdings" charset="2"/>
              <a:buChar char="Ø"/>
              <a:defRPr/>
            </a:pPr>
            <a:r>
              <a:rPr lang="it-IT" sz="1800" dirty="0" smtClean="0">
                <a:latin typeface="Arial"/>
                <a:cs typeface="Arial"/>
              </a:rPr>
              <a:t>L’amministrazione pubblica un bando con il quale viene chiesto agli operatori economici interessati, ed in possesso di determinati requisiti , di presentare una domanda di partecipazione </a:t>
            </a:r>
          </a:p>
          <a:p>
            <a:pPr>
              <a:buFont typeface="Wingdings" charset="2"/>
              <a:buChar char="Ø"/>
              <a:defRPr/>
            </a:pPr>
            <a:endParaRPr lang="it-IT" sz="1800" dirty="0">
              <a:latin typeface="Arial"/>
              <a:cs typeface="Arial"/>
            </a:endParaRPr>
          </a:p>
          <a:p>
            <a:pPr>
              <a:buFont typeface="Wingdings" charset="2"/>
              <a:buChar char="Ø"/>
              <a:defRPr/>
            </a:pPr>
            <a:endParaRPr lang="it-IT" sz="1800" dirty="0">
              <a:latin typeface="Arial"/>
              <a:cs typeface="Arial"/>
            </a:endParaRPr>
          </a:p>
          <a:p>
            <a:pPr>
              <a:buFont typeface="Wingdings" charset="2"/>
              <a:buChar char="Ø"/>
              <a:defRPr/>
            </a:pPr>
            <a:r>
              <a:rPr lang="it-IT" sz="1800" dirty="0" smtClean="0">
                <a:latin typeface="Arial"/>
                <a:cs typeface="Arial"/>
              </a:rPr>
              <a:t>Qualsiasi operatore interessato ed in possesso dei requisiti può presentare la </a:t>
            </a:r>
            <a:r>
              <a:rPr lang="it-IT" sz="1800" dirty="0">
                <a:latin typeface="Arial"/>
                <a:cs typeface="Arial"/>
              </a:rPr>
              <a:t>domanda di </a:t>
            </a:r>
            <a:r>
              <a:rPr lang="it-IT" sz="1800" dirty="0" smtClean="0">
                <a:latin typeface="Arial"/>
                <a:cs typeface="Arial"/>
              </a:rPr>
              <a:t>partecipazione</a:t>
            </a:r>
          </a:p>
        </p:txBody>
      </p:sp>
      <p:sp>
        <p:nvSpPr>
          <p:cNvPr id="430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205883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latin typeface="Arial"/>
                <a:cs typeface="Arial"/>
              </a:rPr>
              <a:t>Il termine minimo per la ricezione delle domande di partecipazione è</a:t>
            </a:r>
          </a:p>
          <a:p>
            <a:pPr>
              <a:buFontTx/>
              <a:buChar char="-"/>
              <a:defRPr/>
            </a:pPr>
            <a:endParaRPr lang="it-IT" sz="1800" dirty="0">
              <a:latin typeface="Arial"/>
              <a:cs typeface="Arial"/>
            </a:endParaRPr>
          </a:p>
          <a:p>
            <a:pPr>
              <a:buFontTx/>
              <a:buChar char="-"/>
              <a:defRPr/>
            </a:pPr>
            <a:r>
              <a:rPr lang="it-IT" sz="1800" dirty="0">
                <a:latin typeface="Arial"/>
                <a:cs typeface="Arial"/>
              </a:rPr>
              <a:t>di trenta giorni dalla data di trasmissione del bando di gara </a:t>
            </a:r>
            <a:endParaRPr lang="it-IT" sz="1800" dirty="0" smtClean="0">
              <a:latin typeface="Arial"/>
              <a:cs typeface="Arial"/>
            </a:endParaRPr>
          </a:p>
          <a:p>
            <a:pPr>
              <a:buFontTx/>
              <a:buChar char="-"/>
              <a:defRPr/>
            </a:pPr>
            <a:endParaRPr lang="it-IT" sz="1800" dirty="0">
              <a:latin typeface="Arial"/>
              <a:cs typeface="Arial"/>
            </a:endParaRPr>
          </a:p>
          <a:p>
            <a:pPr>
              <a:buFontTx/>
              <a:buChar char="-"/>
              <a:defRPr/>
            </a:pPr>
            <a:r>
              <a:rPr lang="it-IT" sz="1800" dirty="0" smtClean="0">
                <a:latin typeface="Arial"/>
                <a:cs typeface="Arial"/>
              </a:rPr>
              <a:t>Di trenta </a:t>
            </a:r>
            <a:r>
              <a:rPr lang="it-IT" sz="1800" dirty="0">
                <a:latin typeface="Arial"/>
                <a:cs typeface="Arial"/>
              </a:rPr>
              <a:t>giorni dalla data d’invio dell’invito a confermare interesse (se </a:t>
            </a:r>
            <a:r>
              <a:rPr lang="it-IT" sz="1800" dirty="0" smtClean="0">
                <a:latin typeface="Arial"/>
                <a:cs typeface="Arial"/>
              </a:rPr>
              <a:t>è </a:t>
            </a:r>
            <a:r>
              <a:rPr lang="it-IT" sz="1800" dirty="0">
                <a:latin typeface="Arial"/>
                <a:cs typeface="Arial"/>
              </a:rPr>
              <a:t>utilizzato come mezzo di indizione di una gara un avviso di </a:t>
            </a:r>
            <a:r>
              <a:rPr lang="it-IT" sz="1800" dirty="0" err="1">
                <a:latin typeface="Arial"/>
                <a:cs typeface="Arial"/>
              </a:rPr>
              <a:t>preinformazione</a:t>
            </a:r>
            <a:r>
              <a:rPr lang="it-IT" sz="1800" dirty="0" smtClean="0">
                <a:latin typeface="Arial"/>
                <a:cs typeface="Arial"/>
              </a:rPr>
              <a:t>,)</a:t>
            </a:r>
            <a:endParaRPr lang="it-IT" sz="1800" dirty="0">
              <a:latin typeface="Arial"/>
              <a:cs typeface="Arial"/>
            </a:endParaRPr>
          </a:p>
          <a:p>
            <a:pPr marL="0" indent="0">
              <a:buFont typeface="Times New Roman" charset="0"/>
              <a:buNone/>
              <a:defRPr/>
            </a:pPr>
            <a:endParaRPr lang="it-IT" sz="1800" dirty="0">
              <a:latin typeface="Arial"/>
              <a:cs typeface="Arial"/>
            </a:endParaRPr>
          </a:p>
          <a:p>
            <a:pPr>
              <a:buFont typeface="Wingdings" charset="2"/>
              <a:buChar char="Ø"/>
              <a:defRPr/>
            </a:pPr>
            <a:r>
              <a:rPr lang="it-IT" sz="1800" dirty="0">
                <a:latin typeface="Arial"/>
                <a:cs typeface="Arial"/>
              </a:rPr>
              <a:t>Il termine minimo per la ricezione delle offerte iniziali è </a:t>
            </a:r>
            <a:endParaRPr lang="it-IT" sz="1800" dirty="0" smtClean="0">
              <a:latin typeface="Arial"/>
              <a:cs typeface="Arial"/>
            </a:endParaRPr>
          </a:p>
          <a:p>
            <a:pPr>
              <a:buFontTx/>
              <a:buChar char="-"/>
              <a:defRPr/>
            </a:pPr>
            <a:r>
              <a:rPr lang="it-IT" sz="1800" dirty="0" smtClean="0">
                <a:latin typeface="Arial"/>
                <a:cs typeface="Arial"/>
              </a:rPr>
              <a:t>di </a:t>
            </a:r>
            <a:r>
              <a:rPr lang="it-IT" sz="1800" dirty="0">
                <a:latin typeface="Arial"/>
                <a:cs typeface="Arial"/>
              </a:rPr>
              <a:t>trenta giorni dalla data di trasmissione </a:t>
            </a:r>
            <a:r>
              <a:rPr lang="it-IT" sz="1800" dirty="0" smtClean="0">
                <a:latin typeface="Arial"/>
                <a:cs typeface="Arial"/>
              </a:rPr>
              <a:t>dell’invito  </a:t>
            </a:r>
          </a:p>
          <a:p>
            <a:pPr marL="0" indent="0">
              <a:buFont typeface="Wingdings" charset="0"/>
              <a:buNone/>
              <a:defRPr/>
            </a:pPr>
            <a:endParaRPr lang="it-IT" dirty="0" smtClean="0">
              <a:cs typeface="+mn-cs"/>
            </a:endParaRPr>
          </a:p>
        </p:txBody>
      </p:sp>
      <p:sp>
        <p:nvSpPr>
          <p:cNvPr id="440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737681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505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Arial" charset="0"/>
                <a:cs typeface="Arial" charset="0"/>
              </a:rPr>
              <a:t>I suddetti termini possono essere ridotti nei casi previsti dall'articolo 61, commi 4, 5 e 6</a:t>
            </a:r>
          </a:p>
          <a:p>
            <a:pPr>
              <a:buFontTx/>
              <a:buChar char="-"/>
            </a:pPr>
            <a:endParaRPr lang="it-IT" sz="1800" dirty="0">
              <a:latin typeface="Arial" charset="0"/>
              <a:cs typeface="Arial" charset="0"/>
            </a:endParaRPr>
          </a:p>
          <a:p>
            <a:pPr>
              <a:buFontTx/>
              <a:buChar char="-"/>
            </a:pPr>
            <a:r>
              <a:rPr lang="it-IT" sz="1800" dirty="0">
                <a:latin typeface="Arial" charset="0"/>
                <a:cs typeface="Arial" charset="0"/>
              </a:rPr>
              <a:t>Nel caso in cui le amministrazioni aggiudicatrici hanno pubblicato un avviso di </a:t>
            </a:r>
            <a:r>
              <a:rPr lang="it-IT" sz="1800" dirty="0" err="1">
                <a:latin typeface="Arial" charset="0"/>
                <a:cs typeface="Arial" charset="0"/>
              </a:rPr>
              <a:t>preinformazione</a:t>
            </a:r>
            <a:r>
              <a:rPr lang="it-IT" sz="1800" dirty="0">
                <a:latin typeface="Arial" charset="0"/>
                <a:cs typeface="Arial" charset="0"/>
              </a:rPr>
              <a:t> non utilizzato per l'indizione di una gara:   riduzione a dieci giorni (comma 4)</a:t>
            </a:r>
          </a:p>
          <a:p>
            <a:pPr>
              <a:buFontTx/>
              <a:buChar char="-"/>
            </a:pPr>
            <a:r>
              <a:rPr lang="it-IT" sz="1800" dirty="0">
                <a:latin typeface="Arial" charset="0"/>
                <a:cs typeface="Arial" charset="0"/>
              </a:rPr>
              <a:t>Accordo con i candidati selezionati: termine non inferiore a 10 giorni (comma 5)</a:t>
            </a:r>
          </a:p>
          <a:p>
            <a:pPr>
              <a:buFontTx/>
              <a:buChar char="-"/>
            </a:pPr>
            <a:r>
              <a:rPr lang="it-IT" sz="1800" dirty="0">
                <a:latin typeface="Arial" charset="0"/>
                <a:cs typeface="Arial" charset="0"/>
              </a:rPr>
              <a:t>Motivi di urgenza debitamente motivati: termine non inferiore a 15 giorni per le domande di partecipazione - termine non inferiore a 10 giorni per le offerte </a:t>
            </a:r>
          </a:p>
          <a:p>
            <a:endParaRPr lang="it-IT" dirty="0">
              <a:latin typeface="Calibri" charset="0"/>
            </a:endParaRPr>
          </a:p>
        </p:txBody>
      </p:sp>
    </p:spTree>
    <p:extLst>
      <p:ext uri="{BB962C8B-B14F-4D97-AF65-F5344CB8AC3E}">
        <p14:creationId xmlns:p14="http://schemas.microsoft.com/office/powerpoint/2010/main" val="1244543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02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Arial" charset="0"/>
                <a:cs typeface="Arial" charset="0"/>
              </a:rPr>
              <a:t>Ciò in quanto</a:t>
            </a:r>
          </a:p>
          <a:p>
            <a:pPr>
              <a:buFontTx/>
              <a:buChar char="-"/>
            </a:pPr>
            <a:endParaRPr lang="it-IT" sz="1800" dirty="0" smtClean="0">
              <a:latin typeface="Arial" charset="0"/>
              <a:cs typeface="Arial" charset="0"/>
            </a:endParaRPr>
          </a:p>
          <a:p>
            <a:pPr>
              <a:buFontTx/>
              <a:buChar char="-"/>
            </a:pPr>
            <a:r>
              <a:rPr lang="it-IT" sz="1800" dirty="0" smtClean="0">
                <a:latin typeface="Arial" charset="0"/>
                <a:cs typeface="Arial" charset="0"/>
              </a:rPr>
              <a:t>“</a:t>
            </a:r>
            <a:r>
              <a:rPr lang="it-IT" altLang="ja-JP" sz="1800" i="1" dirty="0">
                <a:latin typeface="Arial" charset="0"/>
                <a:cs typeface="Arial" charset="0"/>
              </a:rPr>
              <a:t>È probabile che un </a:t>
            </a:r>
            <a:r>
              <a:rPr lang="it-IT" altLang="ja-JP" sz="1800" i="1" dirty="0" err="1">
                <a:latin typeface="Arial" charset="0"/>
                <a:cs typeface="Arial" charset="0"/>
              </a:rPr>
              <a:t>piu</a:t>
            </a:r>
            <a:r>
              <a:rPr lang="it-IT" altLang="ja-JP" sz="1800" i="1" dirty="0">
                <a:latin typeface="Arial" charset="0"/>
                <a:cs typeface="Arial" charset="0"/>
              </a:rPr>
              <a:t>̀ ampio ricorso a tali procedure incrementi anche gli scambi transfrontalieri, in quanto la valutazione ha dimostrato che gli appalti aggiudicati con procedura negoziata con previa pubblicazione hanno una percentuale di successo particolarmente elevata di offerte transfrontaliere. </a:t>
            </a:r>
            <a:r>
              <a:rPr lang="it-IT" altLang="ja-JP" sz="1800" i="1" dirty="0" err="1">
                <a:latin typeface="Arial" charset="0"/>
                <a:cs typeface="Arial" charset="0"/>
              </a:rPr>
              <a:t>Cio</a:t>
            </a:r>
            <a:r>
              <a:rPr lang="it-IT" altLang="ja-JP" sz="1800" i="1" dirty="0">
                <a:latin typeface="Arial" charset="0"/>
                <a:cs typeface="Arial" charset="0"/>
              </a:rPr>
              <a:t>̀ presuppone un elevato grado di competenza e </a:t>
            </a:r>
            <a:r>
              <a:rPr lang="it-IT" altLang="ja-JP" sz="1800" i="1" dirty="0" err="1">
                <a:latin typeface="Arial" charset="0"/>
                <a:cs typeface="Arial" charset="0"/>
              </a:rPr>
              <a:t>professionalita</a:t>
            </a:r>
            <a:r>
              <a:rPr lang="it-IT" altLang="ja-JP" sz="1800" i="1" dirty="0">
                <a:latin typeface="Arial" charset="0"/>
                <a:cs typeface="Arial" charset="0"/>
              </a:rPr>
              <a:t>̀ in capo alle amministrazioni aggiudicatrici</a:t>
            </a:r>
            <a:r>
              <a:rPr lang="it-IT" sz="1800" i="1" dirty="0">
                <a:latin typeface="Arial" charset="0"/>
                <a:cs typeface="Arial" charset="0"/>
              </a:rPr>
              <a:t>”</a:t>
            </a:r>
            <a:endParaRPr lang="it-IT" altLang="ja-JP" sz="1800" i="1" dirty="0">
              <a:latin typeface="Arial" charset="0"/>
              <a:cs typeface="Arial" charset="0"/>
            </a:endParaRPr>
          </a:p>
          <a:p>
            <a:pPr>
              <a:buFontTx/>
              <a:buChar char="-"/>
            </a:pPr>
            <a:endParaRPr lang="it-IT" sz="1800" i="1" dirty="0">
              <a:latin typeface="Arial" charset="0"/>
              <a:cs typeface="Arial" charset="0"/>
            </a:endParaRPr>
          </a:p>
          <a:p>
            <a:pPr>
              <a:buFontTx/>
              <a:buChar char="-"/>
            </a:pPr>
            <a:r>
              <a:rPr lang="it-IT" sz="1800" i="1" dirty="0">
                <a:latin typeface="Arial" charset="0"/>
                <a:cs typeface="Arial" charset="0"/>
              </a:rPr>
              <a:t>“Inoltre, l’elevato grado di </a:t>
            </a:r>
            <a:r>
              <a:rPr lang="it-IT" sz="1800" i="1" dirty="0" err="1">
                <a:latin typeface="Arial" charset="0"/>
                <a:cs typeface="Arial" charset="0"/>
              </a:rPr>
              <a:t>discrezionalita</a:t>
            </a:r>
            <a:r>
              <a:rPr lang="it-IT" sz="1800" i="1" dirty="0">
                <a:latin typeface="Arial" charset="0"/>
                <a:cs typeface="Arial" charset="0"/>
              </a:rPr>
              <a:t>̀ attribuito alle amministrazioni in sede di negoziazione, è bilanciato dalla previsione secondo la quale, nel corso delle negoziazioni, le amministrazioni aggiudicatrici garantiscono la </a:t>
            </a:r>
            <a:r>
              <a:rPr lang="it-IT" sz="1800" i="1" dirty="0" err="1">
                <a:latin typeface="Arial" charset="0"/>
                <a:cs typeface="Arial" charset="0"/>
              </a:rPr>
              <a:t>parita</a:t>
            </a:r>
            <a:r>
              <a:rPr lang="it-IT" sz="1800" i="1" dirty="0">
                <a:latin typeface="Arial" charset="0"/>
                <a:cs typeface="Arial" charset="0"/>
              </a:rPr>
              <a:t>̀ di trattamento fra tutti gli offerenti. A tal fine, esse non forniscono in maniera discriminatoria informazioni che possano avvantaggiare determinati offerenti rispetto ad altri</a:t>
            </a:r>
            <a:r>
              <a:rPr lang="it-IT" sz="1800" dirty="0">
                <a:latin typeface="Arial" charset="0"/>
                <a:cs typeface="Arial" charset="0"/>
              </a:rPr>
              <a:t>”</a:t>
            </a:r>
          </a:p>
          <a:p>
            <a:endParaRPr lang="it-IT" dirty="0">
              <a:latin typeface="Calibri" charset="0"/>
            </a:endParaRPr>
          </a:p>
        </p:txBody>
      </p:sp>
    </p:spTree>
    <p:extLst>
      <p:ext uri="{BB962C8B-B14F-4D97-AF65-F5344CB8AC3E}">
        <p14:creationId xmlns:p14="http://schemas.microsoft.com/office/powerpoint/2010/main" val="36305133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60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Arial" charset="0"/>
                <a:cs typeface="Arial" charset="0"/>
              </a:rPr>
              <a:t>Le amministrazioni aggiudicatrici possono limitare il numero di candidati idonei da invitare a partecipare alla procedura (forcella ex art. 91)</a:t>
            </a:r>
          </a:p>
          <a:p>
            <a:pPr>
              <a:buFont typeface="Wingdings" charset="0"/>
              <a:buChar char="Ø"/>
            </a:pPr>
            <a:endParaRPr lang="it-IT" sz="1800" dirty="0">
              <a:latin typeface="Arial" charset="0"/>
              <a:cs typeface="Arial" charset="0"/>
            </a:endParaRPr>
          </a:p>
          <a:p>
            <a:pPr>
              <a:buFont typeface="Wingdings" charset="0"/>
              <a:buChar char="Ø"/>
            </a:pPr>
            <a:endParaRPr lang="it-IT" sz="1800" dirty="0" smtClean="0">
              <a:latin typeface="Arial" charset="0"/>
              <a:cs typeface="Arial" charset="0"/>
            </a:endParaRPr>
          </a:p>
          <a:p>
            <a:pPr>
              <a:buFont typeface="Wingdings" charset="0"/>
              <a:buChar char="Ø"/>
            </a:pPr>
            <a:r>
              <a:rPr lang="it-IT" sz="1800" dirty="0" smtClean="0">
                <a:latin typeface="Arial" charset="0"/>
                <a:cs typeface="Arial" charset="0"/>
              </a:rPr>
              <a:t>Ai sensi dell’art. 91 comma 1</a:t>
            </a:r>
          </a:p>
          <a:p>
            <a:pPr>
              <a:buFontTx/>
              <a:buChar char="-"/>
            </a:pPr>
            <a:endParaRPr lang="it-IT" sz="1800" i="1" dirty="0" smtClean="0">
              <a:latin typeface="Arial" charset="0"/>
              <a:cs typeface="Arial" charset="0"/>
            </a:endParaRPr>
          </a:p>
          <a:p>
            <a:pPr>
              <a:buFontTx/>
              <a:buChar char="-"/>
            </a:pPr>
            <a:r>
              <a:rPr lang="it-IT" sz="1800" i="1" dirty="0" smtClean="0">
                <a:latin typeface="Arial" charset="0"/>
                <a:cs typeface="Arial" charset="0"/>
              </a:rPr>
              <a:t>“Nelle </a:t>
            </a:r>
            <a:r>
              <a:rPr lang="it-IT" sz="1800" i="1" dirty="0">
                <a:latin typeface="Arial" charset="0"/>
                <a:cs typeface="Arial" charset="0"/>
              </a:rPr>
              <a:t>procedure ristrette, nelle procedure competitive con negoziazione, nelle procedure di dialogo competitivo e di partenariato per l'innovazione, le stazioni appaltanti, quando lo richieda la difficoltà o la complessità dell'opera, della fornitura o del servizio, possono limitare il numero di candidati che soddisfano i criteri di selezione e che possono essere invitati a presentare un'offerta, a negoziare o a partecipare al dialogo, purché sia assicurato il numero minimo, di cui al comma 2, di candidati </a:t>
            </a:r>
            <a:r>
              <a:rPr lang="it-IT" sz="1800" i="1" dirty="0" smtClean="0">
                <a:latin typeface="Arial" charset="0"/>
                <a:cs typeface="Arial" charset="0"/>
              </a:rPr>
              <a:t>qualificati</a:t>
            </a:r>
            <a:r>
              <a:rPr lang="it-IT" sz="1800" dirty="0" smtClean="0">
                <a:latin typeface="Arial" charset="0"/>
                <a:cs typeface="Arial" charset="0"/>
              </a:rPr>
              <a:t>”</a:t>
            </a:r>
          </a:p>
          <a:p>
            <a:pPr>
              <a:buFontTx/>
              <a:buChar char="-"/>
            </a:pPr>
            <a:endParaRPr lang="it-IT" sz="1800" dirty="0">
              <a:latin typeface="Arial" charset="0"/>
              <a:cs typeface="Arial" charset="0"/>
            </a:endParaRPr>
          </a:p>
          <a:p>
            <a:pPr marL="0" indent="0">
              <a:buNone/>
            </a:pPr>
            <a:endParaRPr lang="it-IT" sz="1800" dirty="0">
              <a:latin typeface="Arial" charset="0"/>
              <a:cs typeface="Arial" charset="0"/>
            </a:endParaRPr>
          </a:p>
        </p:txBody>
      </p:sp>
      <p:sp>
        <p:nvSpPr>
          <p:cNvPr id="460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37496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Ai sensi dell’art. 91 comma 2</a:t>
            </a:r>
          </a:p>
          <a:p>
            <a:pPr>
              <a:buFont typeface="Wingdings" charset="2"/>
              <a:buChar char="Ø"/>
            </a:pPr>
            <a:endParaRPr lang="it-IT" sz="1800" dirty="0" smtClean="0"/>
          </a:p>
          <a:p>
            <a:pPr>
              <a:buFontTx/>
              <a:buChar char="-"/>
            </a:pPr>
            <a:r>
              <a:rPr lang="it-IT" sz="1800" dirty="0" smtClean="0"/>
              <a:t>“</a:t>
            </a:r>
            <a:r>
              <a:rPr lang="it-IT" sz="1800" i="1" dirty="0" smtClean="0"/>
              <a:t>Quando </a:t>
            </a:r>
            <a:r>
              <a:rPr lang="it-IT" sz="1800" i="1" dirty="0"/>
              <a:t>si avvalgono di tale facoltà, le stazioni appaltanti indicano nel bando di gara o nell'invito a confermare interesse i criteri oggettivi e non discriminatori, secondo il principio di proporzionalità, che intendono applicare, il numero minimo dei candidati che intendono invitare, e, ove lo ritengano opportuno per motivate esigenze di buon andamento, il numero massimo……Nella procedura competitiva con negoziazione, nella procedura di dialogo competitivo e nel partenariato per l'innovazione il numero minimo di candidati non può essere inferiore a </a:t>
            </a:r>
            <a:r>
              <a:rPr lang="it-IT" sz="1800" i="1" dirty="0" smtClean="0"/>
              <a:t>tre”</a:t>
            </a:r>
          </a:p>
          <a:p>
            <a:pPr>
              <a:buFontTx/>
              <a:buChar char="-"/>
            </a:pPr>
            <a:endParaRPr lang="it-IT" sz="1800" dirty="0"/>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1114899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0"/>
              <a:buChar char="Ø"/>
            </a:pPr>
            <a:r>
              <a:rPr lang="it-IT" sz="1800" dirty="0">
                <a:latin typeface="Arial" charset="0"/>
                <a:cs typeface="Arial" charset="0"/>
              </a:rPr>
              <a:t>Possono presentare l’offerta solo gli operatori economici invitati dall’amministrazione aggiudicatrice</a:t>
            </a:r>
          </a:p>
          <a:p>
            <a:pPr>
              <a:buFont typeface="Wingdings" charset="0"/>
              <a:buChar char="Ø"/>
            </a:pPr>
            <a:endParaRPr lang="it-IT" sz="1800" dirty="0">
              <a:latin typeface="Arial" charset="0"/>
              <a:cs typeface="Arial" charset="0"/>
            </a:endParaRPr>
          </a:p>
          <a:p>
            <a:pPr>
              <a:buFont typeface="Wingdings" charset="0"/>
              <a:buChar char="Ø"/>
            </a:pPr>
            <a:endParaRPr lang="it-IT" sz="1800" dirty="0">
              <a:latin typeface="Arial" charset="0"/>
              <a:cs typeface="Arial" charset="0"/>
            </a:endParaRPr>
          </a:p>
          <a:p>
            <a:pPr>
              <a:buFont typeface="Wingdings" charset="0"/>
              <a:buChar char="Ø"/>
            </a:pPr>
            <a:endParaRPr lang="it-IT" sz="1800" dirty="0" smtClean="0">
              <a:latin typeface="Arial" charset="0"/>
              <a:cs typeface="Arial" charset="0"/>
            </a:endParaRPr>
          </a:p>
          <a:p>
            <a:pPr>
              <a:buFont typeface="Wingdings" charset="0"/>
              <a:buChar char="Ø"/>
            </a:pPr>
            <a:r>
              <a:rPr lang="it-IT" sz="1800" dirty="0" smtClean="0">
                <a:latin typeface="Arial" charset="0"/>
                <a:cs typeface="Arial" charset="0"/>
              </a:rPr>
              <a:t>I </a:t>
            </a:r>
            <a:r>
              <a:rPr lang="it-IT" sz="1800" dirty="0">
                <a:latin typeface="Arial" charset="0"/>
                <a:cs typeface="Arial" charset="0"/>
              </a:rPr>
              <a:t>soggetti invitati presentano un’offerta iniziale che costituisce la base per la successiva negoziazione</a:t>
            </a:r>
          </a:p>
          <a:p>
            <a:pPr>
              <a:buFont typeface="Wingdings" charset="0"/>
              <a:buChar char="Ø"/>
            </a:pPr>
            <a:endParaRPr lang="it-IT" dirty="0">
              <a:latin typeface="Calibri" charset="0"/>
            </a:endParaRPr>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1217183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710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 La negoziazione</a:t>
            </a:r>
          </a:p>
          <a:p>
            <a:pPr>
              <a:buFont typeface="Wingdings" charset="0"/>
              <a:buChar char="Ø"/>
            </a:pPr>
            <a:endParaRPr lang="it-IT" sz="1800">
              <a:latin typeface="Arial" charset="0"/>
              <a:cs typeface="Arial" charset="0"/>
            </a:endParaRPr>
          </a:p>
          <a:p>
            <a:pPr>
              <a:buFont typeface="Wingdings" charset="0"/>
              <a:buChar char="Ø"/>
            </a:pPr>
            <a:r>
              <a:rPr lang="it-IT" sz="1800">
                <a:latin typeface="Arial" charset="0"/>
                <a:cs typeface="Arial" charset="0"/>
              </a:rPr>
              <a:t>Ai sensi dei commi 7 e 8 dell’art. 62:</a:t>
            </a:r>
          </a:p>
          <a:p>
            <a:pPr>
              <a:buFont typeface="Wingdings" charset="0"/>
              <a:buChar char="Ø"/>
            </a:pPr>
            <a:endParaRPr lang="it-IT" sz="1800">
              <a:latin typeface="Arial" charset="0"/>
              <a:cs typeface="Arial" charset="0"/>
            </a:endParaRPr>
          </a:p>
          <a:p>
            <a:pPr>
              <a:buFontTx/>
              <a:buChar char="-"/>
            </a:pPr>
            <a:r>
              <a:rPr lang="it-IT" sz="1800" i="1">
                <a:latin typeface="Arial" charset="0"/>
                <a:cs typeface="Arial" charset="0"/>
              </a:rPr>
              <a:t>“Le amministrazioni aggiudicatrici negoziano con gli operatori economici le loro offerte iniziali e tutte le successive da essi presentate, tranne le offerte finali di cui al comma 12, per migliorarne il contenuto”</a:t>
            </a:r>
          </a:p>
          <a:p>
            <a:pPr>
              <a:buFontTx/>
              <a:buChar char="-"/>
            </a:pPr>
            <a:endParaRPr lang="it-IT" sz="1800" i="1">
              <a:latin typeface="Arial" charset="0"/>
              <a:cs typeface="Arial" charset="0"/>
            </a:endParaRPr>
          </a:p>
          <a:p>
            <a:pPr>
              <a:buFontTx/>
              <a:buChar char="-"/>
            </a:pPr>
            <a:r>
              <a:rPr lang="it-IT" sz="1800" i="1">
                <a:latin typeface="Arial" charset="0"/>
                <a:cs typeface="Arial" charset="0"/>
              </a:rPr>
              <a:t>“I requisiti minimi e i criteri di aggiudicazione non sono soggetti a negoziazione” </a:t>
            </a:r>
          </a:p>
          <a:p>
            <a:pPr>
              <a:buFont typeface="Wingdings" charset="0"/>
              <a:buChar char="Ø"/>
            </a:pPr>
            <a:endParaRPr lang="it-IT" sz="1800">
              <a:latin typeface="Arial" charset="0"/>
              <a:cs typeface="Arial" charset="0"/>
            </a:endParaRPr>
          </a:p>
          <a:p>
            <a:pPr>
              <a:buFont typeface="Wingdings" charset="0"/>
              <a:buChar char="Ø"/>
            </a:pPr>
            <a:endParaRPr lang="it-IT">
              <a:latin typeface="Calibri" charset="0"/>
            </a:endParaRPr>
          </a:p>
        </p:txBody>
      </p:sp>
      <p:sp>
        <p:nvSpPr>
          <p:cNvPr id="471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5022003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813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endParaRPr lang="it-IT" sz="1800">
              <a:latin typeface="Calibri" charset="0"/>
            </a:endParaRPr>
          </a:p>
          <a:p>
            <a:pPr>
              <a:buFont typeface="Wingdings" charset="0"/>
              <a:buChar char="Ø"/>
            </a:pPr>
            <a:r>
              <a:rPr lang="it-IT" sz="1800">
                <a:latin typeface="Arial" charset="0"/>
                <a:cs typeface="Arial" charset="0"/>
              </a:rPr>
              <a:t>L’amministrazione inoltre in sede di negoziazione informa per iscritto tutti gli offerenti </a:t>
            </a:r>
          </a:p>
          <a:p>
            <a:pPr>
              <a:buFont typeface="Wingdings" charset="0"/>
              <a:buChar char="Ø"/>
            </a:pPr>
            <a:endParaRPr lang="it-IT" sz="1800">
              <a:latin typeface="Arial" charset="0"/>
              <a:cs typeface="Arial" charset="0"/>
            </a:endParaRPr>
          </a:p>
          <a:p>
            <a:pPr>
              <a:buFontTx/>
              <a:buChar char="-"/>
            </a:pPr>
            <a:r>
              <a:rPr lang="it-IT" sz="1800">
                <a:latin typeface="Arial" charset="0"/>
                <a:cs typeface="Arial" charset="0"/>
              </a:rPr>
              <a:t>“</a:t>
            </a:r>
            <a:r>
              <a:rPr lang="it-IT" altLang="ja-JP" sz="1800" i="1">
                <a:latin typeface="Arial" charset="0"/>
                <a:cs typeface="Arial" charset="0"/>
              </a:rPr>
              <a:t>delle modifiche alle specifiche tecniche o ad altri documenti di gara diversi da quelli che stabiliscono i requisiti minimi. A seguito di tali modifiche le amministrazioni aggiudicatrici concedono agli offerenti un tempo sufficiente per modificare e ripresentare, ove opportuno, le offerte modificate</a:t>
            </a:r>
            <a:r>
              <a:rPr lang="it-IT" sz="1800">
                <a:latin typeface="Arial" charset="0"/>
                <a:cs typeface="Arial" charset="0"/>
              </a:rPr>
              <a:t>”</a:t>
            </a:r>
            <a:endParaRPr lang="it-IT" altLang="ja-JP" sz="1800">
              <a:latin typeface="Arial" charset="0"/>
              <a:cs typeface="Arial" charset="0"/>
            </a:endParaRPr>
          </a:p>
          <a:p>
            <a:pPr>
              <a:buFontTx/>
              <a:buChar char="-"/>
            </a:pPr>
            <a:endParaRPr lang="it-IT" sz="1800">
              <a:latin typeface="Calibri" charset="0"/>
            </a:endParaRPr>
          </a:p>
          <a:p>
            <a:endParaRPr lang="it-IT">
              <a:latin typeface="Calibri" charset="0"/>
            </a:endParaRPr>
          </a:p>
        </p:txBody>
      </p:sp>
      <p:sp>
        <p:nvSpPr>
          <p:cNvPr id="481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240413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4915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La scelta dell’offerente</a:t>
            </a:r>
          </a:p>
          <a:p>
            <a:pPr>
              <a:buFont typeface="Wingdings" charset="0"/>
              <a:buChar char="Ø"/>
            </a:pPr>
            <a:endParaRPr lang="it-IT" sz="1800">
              <a:latin typeface="Arial" charset="0"/>
              <a:cs typeface="Arial" charset="0"/>
            </a:endParaRPr>
          </a:p>
          <a:p>
            <a:pPr>
              <a:buFontTx/>
              <a:buChar char="-"/>
            </a:pPr>
            <a:r>
              <a:rPr lang="it-IT" sz="1800">
                <a:latin typeface="Arial" charset="0"/>
                <a:cs typeface="Arial" charset="0"/>
              </a:rPr>
              <a:t>Le amministrazioni aggiudicatrici comunicano agli offerenti l’intenzione di concludere le negoziazioni</a:t>
            </a:r>
          </a:p>
          <a:p>
            <a:pPr>
              <a:buFontTx/>
              <a:buChar char="-"/>
            </a:pPr>
            <a:endParaRPr lang="it-IT" sz="1800">
              <a:latin typeface="Arial" charset="0"/>
              <a:cs typeface="Arial" charset="0"/>
            </a:endParaRPr>
          </a:p>
          <a:p>
            <a:pPr>
              <a:buFontTx/>
              <a:buChar char="-"/>
            </a:pPr>
            <a:r>
              <a:rPr lang="it-IT" sz="1800">
                <a:latin typeface="Arial" charset="0"/>
                <a:cs typeface="Arial" charset="0"/>
              </a:rPr>
              <a:t>Viene stabilito un termine entro il quale possono essere presentate ulteriori offerte nuove o modificate </a:t>
            </a:r>
          </a:p>
          <a:p>
            <a:pPr>
              <a:buFontTx/>
              <a:buChar char="-"/>
            </a:pPr>
            <a:endParaRPr lang="it-IT" sz="1800">
              <a:latin typeface="Arial" charset="0"/>
              <a:cs typeface="Arial" charset="0"/>
            </a:endParaRPr>
          </a:p>
          <a:p>
            <a:pPr>
              <a:buFontTx/>
              <a:buChar char="-"/>
            </a:pPr>
            <a:r>
              <a:rPr lang="it-IT" sz="1800">
                <a:latin typeface="Arial" charset="0"/>
                <a:cs typeface="Arial" charset="0"/>
              </a:rPr>
              <a:t>Le amministrazioni valutano le offerte finali in base al criterio di aggiudicazione prescelto e aggiudicano l’appalto  </a:t>
            </a:r>
          </a:p>
          <a:p>
            <a:pPr>
              <a:buFont typeface="Wingdings" charset="0"/>
              <a:buChar char="Ø"/>
            </a:pPr>
            <a:endParaRPr lang="it-IT" sz="1800">
              <a:latin typeface="Arial" charset="0"/>
              <a:cs typeface="Arial" charset="0"/>
            </a:endParaRPr>
          </a:p>
          <a:p>
            <a:endParaRPr lang="it-IT" sz="1800">
              <a:latin typeface="Calibri" charset="0"/>
            </a:endParaRPr>
          </a:p>
        </p:txBody>
      </p:sp>
      <p:sp>
        <p:nvSpPr>
          <p:cNvPr id="4915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6899853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017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Arial" charset="0"/>
                <a:cs typeface="Arial" charset="0"/>
              </a:rPr>
              <a:t>La negoziazione non è tuttavia obbligatoria</a:t>
            </a:r>
          </a:p>
          <a:p>
            <a:pPr>
              <a:buFont typeface="Wingdings" charset="0"/>
              <a:buChar char="Ø"/>
            </a:pPr>
            <a:endParaRPr lang="it-IT" sz="1800">
              <a:latin typeface="Arial" charset="0"/>
              <a:cs typeface="Arial" charset="0"/>
            </a:endParaRPr>
          </a:p>
          <a:p>
            <a:pPr>
              <a:buFontTx/>
              <a:buChar char="-"/>
            </a:pPr>
            <a:endParaRPr lang="it-IT" sz="1800">
              <a:latin typeface="Arial" charset="0"/>
              <a:cs typeface="Arial" charset="0"/>
            </a:endParaRPr>
          </a:p>
          <a:p>
            <a:pPr>
              <a:buFontTx/>
              <a:buChar char="-"/>
            </a:pPr>
            <a:r>
              <a:rPr lang="it-IT" sz="1800">
                <a:latin typeface="Arial" charset="0"/>
                <a:cs typeface="Arial" charset="0"/>
              </a:rPr>
              <a:t>“</a:t>
            </a:r>
            <a:r>
              <a:rPr lang="it-IT" altLang="ja-JP" sz="1800" i="1">
                <a:latin typeface="Arial" charset="0"/>
                <a:cs typeface="Arial" charset="0"/>
              </a:rPr>
              <a:t>Le amministrazioni aggiudicatrici possono aggiudicare appalti sulla base delle offerte iniziali senza negoziazione se previsto nel bando di gara o nell</a:t>
            </a:r>
            <a:r>
              <a:rPr lang="it-IT" sz="1800" i="1">
                <a:latin typeface="Arial" charset="0"/>
                <a:cs typeface="Arial" charset="0"/>
              </a:rPr>
              <a:t>’</a:t>
            </a:r>
            <a:r>
              <a:rPr lang="it-IT" altLang="ja-JP" sz="1800" i="1">
                <a:latin typeface="Arial" charset="0"/>
                <a:cs typeface="Arial" charset="0"/>
              </a:rPr>
              <a:t>invito a confermare interesse</a:t>
            </a:r>
            <a:r>
              <a:rPr lang="it-IT" sz="1800">
                <a:latin typeface="Arial" charset="0"/>
                <a:cs typeface="Arial" charset="0"/>
              </a:rPr>
              <a:t>”</a:t>
            </a:r>
            <a:endParaRPr lang="it-IT" altLang="ja-JP" sz="1800">
              <a:latin typeface="Arial" charset="0"/>
              <a:cs typeface="Arial" charset="0"/>
            </a:endParaRPr>
          </a:p>
          <a:p>
            <a:pPr>
              <a:buFontTx/>
              <a:buChar char="-"/>
            </a:pPr>
            <a:endParaRPr lang="it-IT" sz="1800">
              <a:latin typeface="Calibri" charset="0"/>
            </a:endParaRPr>
          </a:p>
          <a:p>
            <a:endParaRPr lang="it-IT">
              <a:latin typeface="Calibri" charset="0"/>
            </a:endParaRPr>
          </a:p>
        </p:txBody>
      </p:sp>
      <p:sp>
        <p:nvSpPr>
          <p:cNvPr id="5017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2437451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12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endParaRPr lang="it-IT">
              <a:latin typeface="Calibri" charset="0"/>
            </a:endParaRPr>
          </a:p>
          <a:p>
            <a:pPr algn="ctr"/>
            <a:endParaRPr lang="it-IT">
              <a:latin typeface="Calibri" charset="0"/>
            </a:endParaRPr>
          </a:p>
          <a:p>
            <a:pPr algn="ctr"/>
            <a:r>
              <a:rPr lang="it-IT">
                <a:latin typeface="Calibri" charset="0"/>
              </a:rPr>
              <a:t>Procedura negoziata senza pubblicazione del bando (art. 63) </a:t>
            </a:r>
          </a:p>
          <a:p>
            <a:endParaRPr lang="it-IT">
              <a:latin typeface="Calibri" charset="0"/>
            </a:endParaRPr>
          </a:p>
        </p:txBody>
      </p:sp>
      <p:sp>
        <p:nvSpPr>
          <p:cNvPr id="5120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660348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690563" y="1417638"/>
            <a:ext cx="7742237" cy="4078287"/>
          </a:xfrm>
        </p:spPr>
        <p:txBody>
          <a:bodyPr/>
          <a:lstStyle/>
          <a:p>
            <a:pPr marL="285750" indent="-285750">
              <a:buFont typeface="Wingdings" charset="2"/>
              <a:buChar char="Ø"/>
              <a:defRPr/>
            </a:pPr>
            <a:endParaRPr lang="it-IT" sz="1800" dirty="0">
              <a:cs typeface="+mn-cs"/>
            </a:endParaRPr>
          </a:p>
          <a:p>
            <a:pPr marL="285750" indent="-285750">
              <a:buFont typeface="Wingdings" charset="2"/>
              <a:buChar char="Ø"/>
              <a:defRPr/>
            </a:pPr>
            <a:endParaRPr lang="it-IT" sz="1800" dirty="0" smtClean="0">
              <a:cs typeface="+mn-cs"/>
            </a:endParaRPr>
          </a:p>
          <a:p>
            <a:pPr marL="285750" indent="-285750">
              <a:buFont typeface="Wingdings" charset="2"/>
              <a:buChar char="Ø"/>
              <a:defRPr/>
            </a:pPr>
            <a:r>
              <a:rPr lang="it-IT" sz="1800" dirty="0">
                <a:cs typeface="+mn-cs"/>
              </a:rPr>
              <a:t>Ai sensi dell’art. 63 comma 1 </a:t>
            </a:r>
          </a:p>
          <a:p>
            <a:pPr marL="0" indent="0">
              <a:buFont typeface="Times New Roman" charset="0"/>
              <a:buNone/>
              <a:defRPr/>
            </a:pPr>
            <a:endParaRPr lang="it-IT" sz="1800" dirty="0">
              <a:cs typeface="+mn-cs"/>
            </a:endParaRPr>
          </a:p>
          <a:p>
            <a:pPr>
              <a:buFontTx/>
              <a:buChar char="-"/>
              <a:defRPr/>
            </a:pPr>
            <a:r>
              <a:rPr lang="it-IT" sz="1800" dirty="0">
                <a:cs typeface="+mn-cs"/>
              </a:rPr>
              <a:t>“</a:t>
            </a:r>
            <a:r>
              <a:rPr lang="it-IT" sz="1800" i="1" dirty="0">
                <a:cs typeface="+mn-cs"/>
              </a:rPr>
              <a:t>Nei casi e nelle circostanze indicati nei seguenti commi, le amministrazioni aggiudicatrici possono aggiudicare appalti pubblici mediante una procedura negoziata senza previa pubblicazione di un bando di gara, dando conto con adeguata motivazione, nel primo atto della procedura, della sussistenza dei relativi presupposti</a:t>
            </a:r>
            <a:r>
              <a:rPr lang="it-IT" sz="1800" dirty="0">
                <a:cs typeface="+mn-cs"/>
              </a:rPr>
              <a:t>”</a:t>
            </a:r>
          </a:p>
          <a:p>
            <a:pPr>
              <a:buFontTx/>
              <a:buChar char="-"/>
              <a:defRPr/>
            </a:pPr>
            <a:endParaRPr lang="it-IT" sz="1800" dirty="0">
              <a:cs typeface="+mn-cs"/>
            </a:endParaRPr>
          </a:p>
          <a:p>
            <a:pPr>
              <a:buFont typeface="Wingdings" charset="2"/>
              <a:buChar char="Ø"/>
              <a:defRPr/>
            </a:pPr>
            <a:r>
              <a:rPr lang="it-IT" sz="1800" dirty="0">
                <a:cs typeface="+mn-cs"/>
              </a:rPr>
              <a:t>Di conseguenza: motivazione fondamentale nella Determina a contrarre</a:t>
            </a:r>
          </a:p>
          <a:p>
            <a:pPr>
              <a:buFontTx/>
              <a:buChar char="-"/>
              <a:defRPr/>
            </a:pPr>
            <a:endParaRPr lang="it-IT" sz="1800" dirty="0">
              <a:cs typeface="+mn-cs"/>
            </a:endParaRPr>
          </a:p>
          <a:p>
            <a:pPr marL="285750" indent="-285750">
              <a:buFont typeface="Wingdings" charset="2"/>
              <a:buChar char="Ø"/>
              <a:defRPr/>
            </a:pPr>
            <a:endParaRPr lang="it-IT" sz="1800" dirty="0">
              <a:cs typeface="+mn-cs"/>
            </a:endParaRPr>
          </a:p>
          <a:p>
            <a:pPr>
              <a:buFont typeface="Wingdings" charset="2"/>
              <a:buChar char="Ø"/>
              <a:defRPr/>
            </a:pPr>
            <a:endParaRPr lang="it-IT" sz="1800" dirty="0">
              <a:cs typeface="+mn-cs"/>
            </a:endParaRPr>
          </a:p>
          <a:p>
            <a:pPr>
              <a:buFont typeface="Wingdings" charset="2"/>
              <a:buChar char="Ø"/>
              <a:defRPr/>
            </a:pPr>
            <a:endParaRPr lang="it-IT" sz="1800" dirty="0" smtClean="0">
              <a:cs typeface="+mn-cs"/>
            </a:endParaRPr>
          </a:p>
          <a:p>
            <a:pPr>
              <a:buFontTx/>
              <a:buChar char="-"/>
              <a:defRPr/>
            </a:pPr>
            <a:endParaRPr lang="it-IT" sz="1800" dirty="0" smtClean="0">
              <a:cs typeface="+mn-cs"/>
            </a:endParaRPr>
          </a:p>
          <a:p>
            <a:pPr marL="0" indent="0">
              <a:buFont typeface="Wingdings" charset="0"/>
              <a:buNone/>
              <a:defRPr/>
            </a:pPr>
            <a:endParaRPr lang="it-IT" sz="1800" dirty="0">
              <a:cs typeface="+mn-cs"/>
            </a:endParaRPr>
          </a:p>
        </p:txBody>
      </p:sp>
      <p:sp>
        <p:nvSpPr>
          <p:cNvPr id="522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54541113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325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 differenza dell’art. 57 D.Lgs. 163/2006 (in cui viene fatto espresso riferimento alla  delibera o alla determina a contrarre), nell’art. 63 si dispone che la motivazione debba essere contenuta “nel primo atto della procedura” </a:t>
            </a:r>
          </a:p>
          <a:p>
            <a:pPr>
              <a:buFont typeface="Wingdings" charset="0"/>
              <a:buChar char="Ø"/>
            </a:pPr>
            <a:endParaRPr lang="it-IT" sz="1800">
              <a:latin typeface="Calibri" charset="0"/>
            </a:endParaRPr>
          </a:p>
          <a:p>
            <a:pPr>
              <a:buFont typeface="Wingdings" charset="0"/>
              <a:buChar char="Ø"/>
            </a:pPr>
            <a:r>
              <a:rPr lang="it-IT" sz="1800">
                <a:latin typeface="Calibri" charset="0"/>
              </a:rPr>
              <a:t>Secondo alcuni nessun cambiamento vi sarebbe rispetto al passato e, quindi, la motivazione dovrebbe essere argomentata nella Determina a contrarre</a:t>
            </a:r>
          </a:p>
          <a:p>
            <a:pPr>
              <a:buFont typeface="Wingdings" charset="0"/>
              <a:buChar char="Ø"/>
            </a:pPr>
            <a:endParaRPr lang="it-IT" sz="1800">
              <a:latin typeface="Calibri" charset="0"/>
            </a:endParaRPr>
          </a:p>
          <a:p>
            <a:pPr>
              <a:buFont typeface="Wingdings" charset="0"/>
              <a:buChar char="Ø"/>
            </a:pPr>
            <a:r>
              <a:rPr lang="it-IT" sz="1800">
                <a:latin typeface="Calibri" charset="0"/>
              </a:rPr>
              <a:t>Secondo altro indirizzo il riferimento al primo atto della procedura potrebbe essere inteso proprio con riferimento alla programmazione </a:t>
            </a:r>
          </a:p>
        </p:txBody>
      </p:sp>
      <p:sp>
        <p:nvSpPr>
          <p:cNvPr id="532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82288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L</a:t>
            </a:r>
            <a:r>
              <a:rPr lang="it-IT" sz="1800" dirty="0" smtClean="0"/>
              <a:t>a Direttiva comunitaria punta molto  sulle </a:t>
            </a:r>
            <a:r>
              <a:rPr lang="it-IT" sz="1800" dirty="0"/>
              <a:t>procedure negoziate che prevedono la pubblicazione del bando </a:t>
            </a:r>
            <a:r>
              <a:rPr lang="it-IT" sz="1800" dirty="0" smtClean="0"/>
              <a:t>le quali</a:t>
            </a:r>
          </a:p>
          <a:p>
            <a:pPr>
              <a:buFont typeface="Wingdings" charset="2"/>
              <a:buChar char="Ø"/>
            </a:pPr>
            <a:endParaRPr lang="it-IT" sz="1800" dirty="0"/>
          </a:p>
          <a:p>
            <a:pPr>
              <a:buFontTx/>
              <a:buChar char="-"/>
            </a:pPr>
            <a:r>
              <a:rPr lang="it-IT" sz="1800" dirty="0" smtClean="0"/>
              <a:t>contengono </a:t>
            </a:r>
            <a:r>
              <a:rPr lang="it-IT" sz="1800" dirty="0"/>
              <a:t>un mix di elementi – la </a:t>
            </a:r>
            <a:r>
              <a:rPr lang="it-IT" sz="1800" dirty="0" err="1"/>
              <a:t>flessibilita</a:t>
            </a:r>
            <a:r>
              <a:rPr lang="it-IT" sz="1800" dirty="0"/>
              <a:t>̀ dovuta alla negoziazione dei termini contrattuali e gli adeguati livelli di trasparenza assicurati dalla pubblicazione del bando – che consentono agli operatori stabiliti in altri Stati membri di far emergere la propria capacità negoziale e di offrire alle stazioni appaltanti soluzioni e condizioni contrattuali particolarmente </a:t>
            </a:r>
            <a:r>
              <a:rPr lang="it-IT" sz="1800" dirty="0" smtClean="0"/>
              <a:t>vantaggiose</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7275677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4274" name="Segnaposto contenuto 2"/>
          <p:cNvSpPr>
            <a:spLocks noGrp="1"/>
          </p:cNvSpPr>
          <p:nvPr>
            <p:ph idx="1"/>
          </p:nvPr>
        </p:nvSpPr>
        <p:spPr bwMode="auto">
          <a:xfrm>
            <a:off x="457200" y="1600200"/>
            <a:ext cx="8229600" cy="5105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Tx/>
              <a:buChar char="-"/>
            </a:pPr>
            <a:r>
              <a:rPr lang="it-IT" sz="1800">
                <a:latin typeface="Calibri" charset="0"/>
              </a:rPr>
              <a:t>I casi tassativi previsti per appalti di lavori, servizi e forniture</a:t>
            </a:r>
          </a:p>
          <a:p>
            <a:pPr>
              <a:buFontTx/>
              <a:buChar char="-"/>
            </a:pPr>
            <a:endParaRPr lang="it-IT" sz="1800">
              <a:latin typeface="Calibri" charset="0"/>
            </a:endParaRPr>
          </a:p>
          <a:p>
            <a:pPr>
              <a:buFontTx/>
              <a:buChar char="-"/>
            </a:pPr>
            <a:r>
              <a:rPr lang="it-IT" sz="1800">
                <a:latin typeface="Calibri" charset="0"/>
              </a:rPr>
              <a:t>1) Nel caso di appalti pubblici di lavori, forniture e servizi, la procedura negoziata senza previa pubblicazione può essere utilizzata:</a:t>
            </a:r>
            <a:br>
              <a:rPr lang="it-IT" sz="1800">
                <a:latin typeface="Calibri" charset="0"/>
              </a:rPr>
            </a:br>
            <a:endParaRPr lang="it-IT" sz="1800">
              <a:latin typeface="Calibri" charset="0"/>
            </a:endParaRPr>
          </a:p>
          <a:p>
            <a:pPr>
              <a:buFontTx/>
              <a:buChar char="-"/>
            </a:pPr>
            <a:r>
              <a:rPr lang="it-IT" sz="1800">
                <a:latin typeface="Calibri" charset="0"/>
              </a:rPr>
              <a:t> </a:t>
            </a:r>
            <a:r>
              <a:rPr lang="it-IT" sz="1800" i="1">
                <a:latin typeface="Calibri" charset="0"/>
              </a:rPr>
              <a:t>a) qualora non sia stata presentata alcuna offerta o alcuna offerta appropriata, né alcuna domanda di partecipazione o alcuna domanda di partecipazione appropriata, in esito all'esperimento di una procedura aperta o ristretta, purché le condizioni iniziali dell'appalto non siano sostanzialmente modificate e purché sia trasmessa una relazione alla Commissione europea, su sua richiesta. Un'offerta non è ritenuta appropriata se non presenta alcuna pertinenza con l'appalto ed è, quindi, manifestamente inadeguata, salvo modifiche sostanziali, a rispondere alle esigenze dell'amministrazione aggiudicatrice e ai requisiti specificati nei documenti di gara. Una domanda di partecipazione non è ritenuta appropriata se l'operatore economico interessato deve o può essere escluso ai sensi dell'articolo 80 o non soddisfa i criteri di selezione stabiliti dall'amministrazione aggiudicatrice ai sensi dell'articolo 83</a:t>
            </a:r>
            <a:r>
              <a:rPr lang="it-IT" sz="1800">
                <a:latin typeface="Calibri" charset="0"/>
              </a:rPr>
              <a:t>;</a:t>
            </a:r>
          </a:p>
          <a:p>
            <a:endParaRPr lang="it-IT">
              <a:latin typeface="Calibri" charset="0"/>
            </a:endParaRPr>
          </a:p>
        </p:txBody>
      </p:sp>
      <p:sp>
        <p:nvSpPr>
          <p:cNvPr id="54275" name="Segnaposto piè di pagina 3"/>
          <p:cNvSpPr>
            <a:spLocks noGrp="1"/>
          </p:cNvSpPr>
          <p:nvPr>
            <p:ph type="ftr" sz="quarter" idx="12"/>
          </p:nvPr>
        </p:nvSpPr>
        <p:spPr bwMode="auto">
          <a:xfrm>
            <a:off x="6553200" y="6243638"/>
            <a:ext cx="2133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13332794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529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L’amministrazione, pertanto, dovrà verificare i seguenti presupposti</a:t>
            </a:r>
          </a:p>
          <a:p>
            <a:pPr>
              <a:buFont typeface="Wingdings" charset="0"/>
              <a:buChar char="Ø"/>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esperimento di una procedura aperta o ristretta</a:t>
            </a:r>
          </a:p>
          <a:p>
            <a:pPr>
              <a:buFontTx/>
              <a:buChar char="-"/>
            </a:pPr>
            <a:endParaRPr lang="it-IT" sz="1800">
              <a:latin typeface="Calibri" charset="0"/>
            </a:endParaRPr>
          </a:p>
          <a:p>
            <a:pPr>
              <a:buFontTx/>
              <a:buChar char="-"/>
            </a:pPr>
            <a:r>
              <a:rPr lang="it-IT" sz="1800">
                <a:latin typeface="Calibri" charset="0"/>
              </a:rPr>
              <a:t>Gara deserta</a:t>
            </a:r>
          </a:p>
          <a:p>
            <a:pPr>
              <a:buFontTx/>
              <a:buChar char="-"/>
            </a:pPr>
            <a:endParaRPr lang="it-IT" sz="1800">
              <a:latin typeface="Calibri" charset="0"/>
            </a:endParaRPr>
          </a:p>
          <a:p>
            <a:pPr>
              <a:buFontTx/>
              <a:buChar char="-"/>
            </a:pPr>
            <a:r>
              <a:rPr lang="it-IT" sz="1800">
                <a:latin typeface="Calibri" charset="0"/>
              </a:rPr>
              <a:t>Offerte o domande di partecipazione non appropriate</a:t>
            </a:r>
          </a:p>
        </p:txBody>
      </p:sp>
      <p:sp>
        <p:nvSpPr>
          <p:cNvPr id="552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64698339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632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Il precedente Codice non definiva le offerte inappropriate e le stesse venivano interpretate come segue</a:t>
            </a:r>
          </a:p>
          <a:p>
            <a:endParaRPr lang="it-IT" sz="1800">
              <a:latin typeface="Calibri" charset="0"/>
            </a:endParaRPr>
          </a:p>
          <a:p>
            <a:pPr>
              <a:buFontTx/>
              <a:buChar char="-"/>
            </a:pPr>
            <a:r>
              <a:rPr lang="it-IT" sz="1800">
                <a:latin typeface="Calibri" charset="0"/>
              </a:rPr>
              <a:t>“</a:t>
            </a:r>
            <a:r>
              <a:rPr lang="it-IT" altLang="ja-JP" sz="1800" i="1">
                <a:latin typeface="Calibri" charset="0"/>
              </a:rPr>
              <a:t> presupposto di applicabilità, invece, dell</a:t>
            </a:r>
            <a:r>
              <a:rPr lang="it-IT" sz="1800" i="1">
                <a:latin typeface="Calibri" charset="0"/>
              </a:rPr>
              <a:t>’</a:t>
            </a:r>
            <a:r>
              <a:rPr lang="it-IT" altLang="ja-JP" sz="1800" i="1">
                <a:latin typeface="Calibri" charset="0"/>
              </a:rPr>
              <a:t>art. 57, comma 2, lett. a) (procedura negoziata senza bando), è che non sia stata presentata alcuna offerta o che tutte le offerte presentate siano state giudicate inappropriate, intendendosi per tali le offerte formalmente valide ma irrilevanti sul piano economico, assimilate dal legislatore alle offerte non presentate</a:t>
            </a:r>
            <a:r>
              <a:rPr lang="it-IT" sz="1800">
                <a:latin typeface="Calibri" charset="0"/>
              </a:rPr>
              <a:t>”</a:t>
            </a:r>
            <a:r>
              <a:rPr lang="it-IT" altLang="ja-JP" sz="1800">
                <a:latin typeface="Calibri" charset="0"/>
              </a:rPr>
              <a:t> (Anac Determinazione n. 8 del 14 dicembre 2011; Deliberazione n. 7 del 28/01/2009 d.lgs 163/06)</a:t>
            </a:r>
          </a:p>
          <a:p>
            <a:pPr>
              <a:buFontTx/>
              <a:buChar char="-"/>
            </a:pPr>
            <a:endParaRPr lang="it-IT" sz="1800">
              <a:latin typeface="Calibri" charset="0"/>
            </a:endParaRPr>
          </a:p>
          <a:p>
            <a:endParaRPr lang="it-IT" sz="1800">
              <a:latin typeface="Calibri" charset="0"/>
            </a:endParaRPr>
          </a:p>
        </p:txBody>
      </p:sp>
    </p:spTree>
    <p:extLst>
      <p:ext uri="{BB962C8B-B14F-4D97-AF65-F5344CB8AC3E}">
        <p14:creationId xmlns:p14="http://schemas.microsoft.com/office/powerpoint/2010/main" val="189382514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734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Anche parte della giurisprudenza equiparava l’offerta  inappropriata alla mancanza di offerte </a:t>
            </a:r>
          </a:p>
          <a:p>
            <a:endParaRPr lang="it-IT" sz="1800">
              <a:latin typeface="Calibri" charset="0"/>
            </a:endParaRPr>
          </a:p>
          <a:p>
            <a:pPr>
              <a:buFontTx/>
              <a:buChar char="-"/>
            </a:pPr>
            <a:r>
              <a:rPr lang="it-IT" sz="1800">
                <a:latin typeface="Calibri" charset="0"/>
              </a:rPr>
              <a:t>“</a:t>
            </a:r>
            <a:r>
              <a:rPr lang="it-IT" altLang="ja-JP" sz="1800" i="1">
                <a:latin typeface="Calibri" charset="0"/>
              </a:rPr>
              <a:t>Dal verbale di gara n. 5, emerge altresì che "l'offerta tecnica è stata ritenuta inappropriata dalla Commissione in quanto carente di ogni minimo elemento suscettibile di valutazione</a:t>
            </a:r>
            <a:r>
              <a:rPr lang="it-IT" sz="1800" i="1">
                <a:latin typeface="Calibri" charset="0"/>
              </a:rPr>
              <a:t>”</a:t>
            </a:r>
            <a:r>
              <a:rPr lang="it-IT" altLang="ja-JP" sz="1800" i="1">
                <a:latin typeface="Calibri" charset="0"/>
              </a:rPr>
              <a:t>. La mancanza di offerte appropriate determina, in effetti, una situazione del tutto corrispondente alla mancanza tout court di offerte, sicché la gara deve essere dichiarata deserta (a differenza di quanto accade nella fattispecie regolata dall'art. 81, comma 3, del codice dei contratti, che presuppone l'avvenuta selezione dell'offerta migliore)</a:t>
            </a:r>
            <a:r>
              <a:rPr lang="it-IT" sz="1800" i="1">
                <a:latin typeface="Calibri" charset="0"/>
              </a:rPr>
              <a:t>”</a:t>
            </a:r>
            <a:r>
              <a:rPr lang="da-DK" altLang="ja-JP" sz="1800" i="1">
                <a:latin typeface="Calibri" charset="0"/>
              </a:rPr>
              <a:t> </a:t>
            </a:r>
            <a:r>
              <a:rPr lang="da-DK" altLang="ja-JP" sz="1800">
                <a:latin typeface="Calibri" charset="0"/>
              </a:rPr>
              <a:t>(T.A.R. Salerno, (Campania), sez. I, 06/06/2014, (ud. 22/05/2014, dep.06/06/2014),  n. 1057)</a:t>
            </a:r>
            <a:endParaRPr lang="it-IT" altLang="ja-JP" sz="1800">
              <a:latin typeface="Calibri" charset="0"/>
            </a:endParaRPr>
          </a:p>
          <a:p>
            <a:pPr>
              <a:buFontTx/>
              <a:buChar char="-"/>
            </a:pPr>
            <a:endParaRPr lang="it-IT" sz="1800">
              <a:latin typeface="Calibri" charset="0"/>
            </a:endParaRPr>
          </a:p>
        </p:txBody>
      </p:sp>
    </p:spTree>
    <p:extLst>
      <p:ext uri="{BB962C8B-B14F-4D97-AF65-F5344CB8AC3E}">
        <p14:creationId xmlns:p14="http://schemas.microsoft.com/office/powerpoint/2010/main" val="41320289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83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Calibri" charset="0"/>
              </a:rPr>
              <a:t>L’offerta viene considerata </a:t>
            </a:r>
            <a:r>
              <a:rPr lang="it-IT" sz="1800" dirty="0" smtClean="0">
                <a:latin typeface="Calibri" charset="0"/>
              </a:rPr>
              <a:t>inappropriata dall’art. 63:</a:t>
            </a:r>
            <a:endParaRPr lang="it-IT" sz="1800" dirty="0">
              <a:latin typeface="Calibri" charset="0"/>
            </a:endParaRPr>
          </a:p>
          <a:p>
            <a:pPr>
              <a:buFont typeface="Wingdings" charset="0"/>
              <a:buChar char="Ø"/>
            </a:pPr>
            <a:endParaRPr lang="it-IT" sz="1800" dirty="0">
              <a:latin typeface="Calibri" charset="0"/>
            </a:endParaRPr>
          </a:p>
          <a:p>
            <a:pPr>
              <a:buFontTx/>
              <a:buChar char="-"/>
            </a:pPr>
            <a:r>
              <a:rPr lang="it-IT" sz="1800" dirty="0">
                <a:latin typeface="Calibri" charset="0"/>
              </a:rPr>
              <a:t>se non presenta alcuna pertinenza con l'appalto ed è, quindi, manifestamente inadeguata, salvo modifiche sostanziali, a rispondere alle esigenze dell'amministrazione aggiudicatrice e ai requisiti specificati nei documenti di gara</a:t>
            </a:r>
          </a:p>
          <a:p>
            <a:pPr>
              <a:buFontTx/>
              <a:buChar char="-"/>
            </a:pPr>
            <a:endParaRPr lang="it-IT" sz="1800" dirty="0">
              <a:latin typeface="Calibri" charset="0"/>
            </a:endParaRPr>
          </a:p>
          <a:p>
            <a:pPr>
              <a:buFont typeface="Wingdings" charset="0"/>
              <a:buChar char="Ø"/>
            </a:pPr>
            <a:r>
              <a:rPr lang="it-IT" sz="1800" dirty="0">
                <a:latin typeface="Calibri" charset="0"/>
              </a:rPr>
              <a:t>La domanda di partecipazione viene considerata inappropriata:</a:t>
            </a:r>
          </a:p>
          <a:p>
            <a:pPr>
              <a:buFont typeface="Wingdings" charset="0"/>
              <a:buChar char="Ø"/>
            </a:pPr>
            <a:endParaRPr lang="it-IT" sz="1800" dirty="0">
              <a:latin typeface="Calibri" charset="0"/>
            </a:endParaRPr>
          </a:p>
          <a:p>
            <a:pPr>
              <a:buFontTx/>
              <a:buChar char="-"/>
            </a:pPr>
            <a:r>
              <a:rPr lang="it-IT" sz="1800" dirty="0">
                <a:latin typeface="Calibri" charset="0"/>
              </a:rPr>
              <a:t>se l'operatore economico interessato deve o può essere escluso ai sensi dell'articolo 80 o non soddisfa i criteri di selezione stabiliti dall'amministrazione aggiudicatrice ai sensi dell'articolo 83</a:t>
            </a:r>
          </a:p>
          <a:p>
            <a:pPr>
              <a:buFontTx/>
              <a:buChar char="-"/>
            </a:pPr>
            <a:endParaRPr lang="it-IT" sz="1800" dirty="0">
              <a:latin typeface="Calibri" charset="0"/>
            </a:endParaRPr>
          </a:p>
        </p:txBody>
      </p:sp>
      <p:sp>
        <p:nvSpPr>
          <p:cNvPr id="583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6312810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593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2) quando i lavori, le forniture o i servizi possono essere forniti unicamente da un determinato operatore economico per una delle seguenti ragioni: </a:t>
            </a:r>
          </a:p>
          <a:p>
            <a:pPr>
              <a:buFontTx/>
              <a:buChar char="-"/>
            </a:pPr>
            <a:endParaRPr lang="it-IT" sz="1800">
              <a:latin typeface="Calibri" charset="0"/>
            </a:endParaRPr>
          </a:p>
          <a:p>
            <a:pPr>
              <a:buFontTx/>
              <a:buChar char="-"/>
            </a:pPr>
            <a:r>
              <a:rPr lang="it-IT" sz="1800">
                <a:latin typeface="Calibri" charset="0"/>
              </a:rPr>
              <a:t>lo scopo dell’appalto consiste nella creazione o nell’acquisizione di un’opera d’arte o rappresentazione artistica unica; </a:t>
            </a:r>
          </a:p>
          <a:p>
            <a:pPr>
              <a:buFontTx/>
              <a:buChar char="-"/>
            </a:pPr>
            <a:endParaRPr lang="it-IT" sz="1800">
              <a:latin typeface="Calibri" charset="0"/>
            </a:endParaRPr>
          </a:p>
          <a:p>
            <a:pPr>
              <a:buFontTx/>
              <a:buChar char="-"/>
            </a:pPr>
            <a:r>
              <a:rPr lang="it-IT" sz="1800">
                <a:latin typeface="Calibri" charset="0"/>
              </a:rPr>
              <a:t>la concorrenza è assente per motivi tecnici; </a:t>
            </a:r>
          </a:p>
          <a:p>
            <a:pPr>
              <a:buFontTx/>
              <a:buChar char="-"/>
            </a:pPr>
            <a:endParaRPr lang="it-IT" sz="1800">
              <a:latin typeface="Calibri" charset="0"/>
            </a:endParaRPr>
          </a:p>
          <a:p>
            <a:pPr>
              <a:buFontTx/>
              <a:buChar char="-"/>
            </a:pPr>
            <a:r>
              <a:rPr lang="it-IT" sz="1800">
                <a:latin typeface="Calibri" charset="0"/>
              </a:rPr>
              <a:t>la tutela di diritti esclusivi, inclusi i diritti di proprietà intellettuale</a:t>
            </a:r>
          </a:p>
          <a:p>
            <a:pPr>
              <a:buFontTx/>
              <a:buChar char="-"/>
            </a:pPr>
            <a:endParaRPr lang="it-IT" sz="1800">
              <a:latin typeface="Calibri" charset="0"/>
            </a:endParaRPr>
          </a:p>
          <a:p>
            <a:pPr>
              <a:buFontTx/>
              <a:buChar char="-"/>
            </a:pPr>
            <a:r>
              <a:rPr lang="it-IT" sz="1800">
                <a:latin typeface="Calibri" charset="0"/>
              </a:rPr>
              <a:t>Le eccezioni di cui ai punti 2) e 3) si applicano solo quando non esistono altri operatori economici o soluzioni alternative ragionevoli e l'assenza di concorrenza non è il risultato di una limitazione artificiale dei parametri dell'appalto;</a:t>
            </a:r>
          </a:p>
          <a:p>
            <a:endParaRPr lang="it-IT" sz="1800">
              <a:latin typeface="Calibri" charset="0"/>
            </a:endParaRPr>
          </a:p>
        </p:txBody>
      </p:sp>
      <p:sp>
        <p:nvSpPr>
          <p:cNvPr id="59395" name="Segnaposto piè di pagina 3"/>
          <p:cNvSpPr>
            <a:spLocks noGrp="1"/>
          </p:cNvSpPr>
          <p:nvPr>
            <p:ph type="ftr" sz="quarter" idx="12"/>
          </p:nvPr>
        </p:nvSpPr>
        <p:spPr bwMode="auto">
          <a:xfrm>
            <a:off x="3124200" y="6629400"/>
            <a:ext cx="2895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4497688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lnSpc>
                <a:spcPct val="80000"/>
              </a:lnSpc>
              <a:defRPr/>
            </a:pPr>
            <a:r>
              <a:rPr lang="it-IT" sz="1800" dirty="0">
                <a:cs typeface="+mn-cs"/>
              </a:rPr>
              <a:t>Esigenze tecniche</a:t>
            </a:r>
          </a:p>
          <a:p>
            <a:pPr>
              <a:lnSpc>
                <a:spcPct val="80000"/>
              </a:lnSpc>
              <a:buFont typeface="Wingdings" charset="0"/>
              <a:buChar char="Ø"/>
              <a:defRPr/>
            </a:pPr>
            <a:endParaRPr lang="it-IT" sz="1800" dirty="0">
              <a:cs typeface="+mn-cs"/>
            </a:endParaRPr>
          </a:p>
          <a:p>
            <a:pPr>
              <a:lnSpc>
                <a:spcPct val="80000"/>
              </a:lnSpc>
              <a:buFont typeface="Wingdings" charset="0"/>
              <a:buChar char="Ø"/>
              <a:defRPr/>
            </a:pPr>
            <a:endParaRPr lang="it-IT" sz="1800" dirty="0" smtClean="0">
              <a:cs typeface="+mn-cs"/>
            </a:endParaRPr>
          </a:p>
          <a:p>
            <a:pPr>
              <a:lnSpc>
                <a:spcPct val="80000"/>
              </a:lnSpc>
              <a:buFont typeface="Wingdings" charset="0"/>
              <a:buChar char="Ø"/>
              <a:defRPr/>
            </a:pPr>
            <a:r>
              <a:rPr lang="it-IT" sz="1800" dirty="0" smtClean="0">
                <a:cs typeface="+mn-cs"/>
              </a:rPr>
              <a:t>Deve </a:t>
            </a:r>
            <a:r>
              <a:rPr lang="it-IT" sz="1800" dirty="0">
                <a:cs typeface="+mn-cs"/>
              </a:rPr>
              <a:t>trattarsi di situazioni obbiettivamente riconducibili ad esigenza tecniche, che impediscono o rendono inutile il ricorso alle ordinarie procedure</a:t>
            </a:r>
          </a:p>
          <a:p>
            <a:pPr>
              <a:lnSpc>
                <a:spcPct val="80000"/>
              </a:lnSpc>
              <a:buFontTx/>
              <a:buChar char="-"/>
              <a:defRPr/>
            </a:pPr>
            <a:endParaRPr lang="it-IT" sz="1800" dirty="0">
              <a:cs typeface="+mn-cs"/>
            </a:endParaRPr>
          </a:p>
          <a:p>
            <a:pPr>
              <a:lnSpc>
                <a:spcPct val="80000"/>
              </a:lnSpc>
              <a:buFontTx/>
              <a:buChar char="-"/>
              <a:defRPr/>
            </a:pPr>
            <a:r>
              <a:rPr lang="it-IT" sz="1800" dirty="0">
                <a:cs typeface="+mn-cs"/>
              </a:rPr>
              <a:t>Ad. Es.: quando un</a:t>
            </a:r>
            <a:r>
              <a:rPr lang="ja-JP" altLang="it-IT" sz="1800" dirty="0">
                <a:cs typeface="+mn-cs"/>
              </a:rPr>
              <a:t>’</a:t>
            </a:r>
            <a:r>
              <a:rPr lang="it-IT" sz="1800" dirty="0">
                <a:cs typeface="+mn-cs"/>
              </a:rPr>
              <a:t>impresa sia l</a:t>
            </a:r>
            <a:r>
              <a:rPr lang="ja-JP" altLang="it-IT" sz="1800" dirty="0">
                <a:cs typeface="+mn-cs"/>
              </a:rPr>
              <a:t>’</a:t>
            </a:r>
            <a:r>
              <a:rPr lang="it-IT" sz="1800" dirty="0">
                <a:cs typeface="+mn-cs"/>
              </a:rPr>
              <a:t>unica sul mercato in grado di attuare particolari soluzioni e procedimenti tecnici grazie ai quali la stazione appaltante realizza risparmi di spesa ed accelerazione dei tempi</a:t>
            </a:r>
          </a:p>
          <a:p>
            <a:pPr>
              <a:defRPr/>
            </a:pPr>
            <a:endParaRPr lang="it-IT" sz="1800" dirty="0">
              <a:latin typeface="+mj-lt"/>
              <a:cs typeface="+mn-cs"/>
            </a:endParaRPr>
          </a:p>
        </p:txBody>
      </p:sp>
      <p:sp>
        <p:nvSpPr>
          <p:cNvPr id="6041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620315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defRPr/>
            </a:pPr>
            <a:r>
              <a:rPr lang="it-IT" sz="1800" dirty="0">
                <a:cs typeface="+mn-cs"/>
              </a:rPr>
              <a:t>Esigenza </a:t>
            </a:r>
            <a:r>
              <a:rPr lang="it-IT" sz="1800" dirty="0" smtClean="0">
                <a:cs typeface="+mn-cs"/>
              </a:rPr>
              <a:t>artistiche/uniche</a:t>
            </a:r>
            <a:endParaRPr lang="it-IT" sz="1800" dirty="0">
              <a:cs typeface="+mn-cs"/>
            </a:endParaRPr>
          </a:p>
          <a:p>
            <a:pPr>
              <a:buFont typeface="Wingdings" charset="0"/>
              <a:buChar char="Ø"/>
              <a:defRPr/>
            </a:pPr>
            <a:endParaRPr lang="it-IT" sz="1800" dirty="0">
              <a:cs typeface="+mn-cs"/>
            </a:endParaRPr>
          </a:p>
          <a:p>
            <a:pPr>
              <a:buFont typeface="Wingdings" charset="0"/>
              <a:buChar char="Ø"/>
              <a:defRPr/>
            </a:pPr>
            <a:r>
              <a:rPr lang="it-IT" sz="1800" dirty="0">
                <a:cs typeface="+mn-cs"/>
              </a:rPr>
              <a:t>Attività di carattere professionale ascrivibile ad un soggetto le cui opere e la fama internazionale lo renda riconosciuto quale autore di opere d</a:t>
            </a:r>
            <a:r>
              <a:rPr lang="ja-JP" altLang="it-IT" sz="1800" dirty="0">
                <a:cs typeface="+mn-cs"/>
              </a:rPr>
              <a:t>’</a:t>
            </a:r>
            <a:r>
              <a:rPr lang="it-IT" sz="1800" dirty="0">
                <a:cs typeface="+mn-cs"/>
              </a:rPr>
              <a:t>arte (Es. pittori, scultori, architetti)</a:t>
            </a:r>
          </a:p>
          <a:p>
            <a:pPr marL="0" indent="0">
              <a:buFont typeface="Times New Roman" charset="0"/>
              <a:buNone/>
              <a:defRPr/>
            </a:pPr>
            <a:endParaRPr lang="it-IT" sz="1800" dirty="0">
              <a:cs typeface="+mn-cs"/>
            </a:endParaRPr>
          </a:p>
          <a:p>
            <a:pPr>
              <a:defRPr/>
            </a:pPr>
            <a:endParaRPr lang="it-IT" dirty="0">
              <a:cs typeface="+mn-cs"/>
            </a:endParaRPr>
          </a:p>
        </p:txBody>
      </p:sp>
      <p:sp>
        <p:nvSpPr>
          <p:cNvPr id="614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7643360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lnSpc>
                <a:spcPct val="80000"/>
              </a:lnSpc>
              <a:defRPr/>
            </a:pPr>
            <a:r>
              <a:rPr lang="it-IT" sz="1800" dirty="0">
                <a:cs typeface="+mn-cs"/>
              </a:rPr>
              <a:t>Tutela diritti di esclusiva</a:t>
            </a:r>
          </a:p>
          <a:p>
            <a:pPr marL="0" indent="0">
              <a:lnSpc>
                <a:spcPct val="80000"/>
              </a:lnSpc>
              <a:buFont typeface="Times New Roman" charset="0"/>
              <a:buNone/>
              <a:defRPr/>
            </a:pPr>
            <a:endParaRPr lang="it-IT" sz="1800" dirty="0" smtClean="0">
              <a:cs typeface="+mn-cs"/>
            </a:endParaRPr>
          </a:p>
          <a:p>
            <a:pPr>
              <a:lnSpc>
                <a:spcPct val="80000"/>
              </a:lnSpc>
              <a:buFont typeface="Wingdings" charset="2"/>
              <a:buChar char="Ø"/>
              <a:defRPr/>
            </a:pPr>
            <a:endParaRPr lang="it-IT" sz="1800" dirty="0" smtClean="0">
              <a:cs typeface="+mn-cs"/>
            </a:endParaRPr>
          </a:p>
          <a:p>
            <a:pPr>
              <a:lnSpc>
                <a:spcPct val="80000"/>
              </a:lnSpc>
              <a:buFont typeface="Wingdings" charset="2"/>
              <a:buChar char="Ø"/>
              <a:defRPr/>
            </a:pPr>
            <a:r>
              <a:rPr lang="it-IT" sz="1800" dirty="0" smtClean="0">
                <a:cs typeface="+mn-cs"/>
              </a:rPr>
              <a:t>Situazione </a:t>
            </a:r>
            <a:r>
              <a:rPr lang="it-IT" sz="1800" dirty="0">
                <a:cs typeface="+mn-cs"/>
              </a:rPr>
              <a:t>di monopolio imprenditoriale</a:t>
            </a:r>
          </a:p>
          <a:p>
            <a:pPr>
              <a:lnSpc>
                <a:spcPct val="80000"/>
              </a:lnSpc>
              <a:buFont typeface="Wingdings" charset="0"/>
              <a:buChar char="Ø"/>
              <a:defRPr/>
            </a:pPr>
            <a:endParaRPr lang="it-IT" sz="1800" dirty="0" smtClean="0">
              <a:cs typeface="+mn-cs"/>
            </a:endParaRPr>
          </a:p>
          <a:p>
            <a:pPr>
              <a:lnSpc>
                <a:spcPct val="80000"/>
              </a:lnSpc>
              <a:buFont typeface="Wingdings" charset="0"/>
              <a:buChar char="Ø"/>
              <a:defRPr/>
            </a:pPr>
            <a:endParaRPr lang="it-IT" sz="1800" dirty="0">
              <a:cs typeface="+mn-cs"/>
            </a:endParaRPr>
          </a:p>
          <a:p>
            <a:pPr>
              <a:lnSpc>
                <a:spcPct val="80000"/>
              </a:lnSpc>
              <a:buFont typeface="Wingdings" charset="0"/>
              <a:buChar char="Ø"/>
              <a:defRPr/>
            </a:pPr>
            <a:r>
              <a:rPr lang="it-IT" sz="1800" dirty="0">
                <a:cs typeface="+mn-cs"/>
              </a:rPr>
              <a:t>Riguarda marchi, brevetti di disegni e modelli industriali, diritti d</a:t>
            </a:r>
            <a:r>
              <a:rPr lang="ja-JP" altLang="it-IT" sz="1800" dirty="0">
                <a:cs typeface="+mn-cs"/>
              </a:rPr>
              <a:t>’</a:t>
            </a:r>
            <a:r>
              <a:rPr lang="it-IT" sz="1800" dirty="0">
                <a:cs typeface="+mn-cs"/>
              </a:rPr>
              <a:t>autore</a:t>
            </a:r>
          </a:p>
          <a:p>
            <a:pPr>
              <a:lnSpc>
                <a:spcPct val="80000"/>
              </a:lnSpc>
              <a:defRPr/>
            </a:pPr>
            <a:endParaRPr lang="it-IT" sz="1800" dirty="0">
              <a:cs typeface="+mn-cs"/>
            </a:endParaRPr>
          </a:p>
          <a:p>
            <a:pPr>
              <a:lnSpc>
                <a:spcPct val="80000"/>
              </a:lnSpc>
              <a:defRPr/>
            </a:pPr>
            <a:endParaRPr lang="it-IT" sz="1800" dirty="0" smtClean="0">
              <a:cs typeface="+mn-cs"/>
            </a:endParaRPr>
          </a:p>
          <a:p>
            <a:pPr>
              <a:lnSpc>
                <a:spcPct val="80000"/>
              </a:lnSpc>
              <a:defRPr/>
            </a:pPr>
            <a:endParaRPr lang="it-IT" sz="1800" dirty="0">
              <a:cs typeface="+mn-cs"/>
            </a:endParaRPr>
          </a:p>
          <a:p>
            <a:pPr marL="0" indent="0">
              <a:buFont typeface="Times New Roman" charset="0"/>
              <a:buNone/>
              <a:defRPr/>
            </a:pPr>
            <a:endParaRPr lang="it-IT" dirty="0">
              <a:cs typeface="+mn-cs"/>
            </a:endParaRPr>
          </a:p>
        </p:txBody>
      </p:sp>
      <p:sp>
        <p:nvSpPr>
          <p:cNvPr id="624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6819397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63490" name="Segnaposto contenuto 2"/>
          <p:cNvSpPr>
            <a:spLocks noGrp="1"/>
          </p:cNvSpPr>
          <p:nvPr>
            <p:ph idx="1"/>
          </p:nvPr>
        </p:nvSpPr>
        <p:spPr bwMode="auto">
          <a:xfrm>
            <a:off x="690563" y="1700213"/>
            <a:ext cx="7742237" cy="43830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80000"/>
              </a:lnSpc>
              <a:buFont typeface="Wingdings" charset="0"/>
              <a:buChar char="Ø"/>
            </a:pPr>
            <a:r>
              <a:rPr lang="it-IT" sz="1800">
                <a:latin typeface="Calibri" charset="0"/>
                <a:cs typeface="Arial" charset="0"/>
              </a:rPr>
              <a:t>Presupposto imprescindibile per ogni situazione descritta</a:t>
            </a:r>
          </a:p>
          <a:p>
            <a:pPr>
              <a:lnSpc>
                <a:spcPct val="80000"/>
              </a:lnSpc>
              <a:buFont typeface="Wingdings" charset="0"/>
              <a:buChar char="Ø"/>
            </a:pPr>
            <a:endParaRPr lang="it-IT" sz="1800">
              <a:latin typeface="Calibri" charset="0"/>
              <a:cs typeface="Arial" charset="0"/>
            </a:endParaRPr>
          </a:p>
          <a:p>
            <a:pPr>
              <a:lnSpc>
                <a:spcPct val="80000"/>
              </a:lnSpc>
              <a:buFontTx/>
              <a:buChar char="-"/>
            </a:pPr>
            <a:r>
              <a:rPr lang="it-IT" sz="1800">
                <a:latin typeface="Calibri" charset="0"/>
                <a:cs typeface="Arial" charset="0"/>
              </a:rPr>
              <a:t>L</a:t>
            </a:r>
            <a:r>
              <a:rPr lang="ja-JP" altLang="it-IT" sz="1800">
                <a:latin typeface="Calibri" charset="0"/>
                <a:cs typeface="Arial" charset="0"/>
              </a:rPr>
              <a:t>’</a:t>
            </a:r>
            <a:r>
              <a:rPr lang="it-IT" altLang="ja-JP" sz="1800">
                <a:latin typeface="Calibri" charset="0"/>
                <a:cs typeface="Arial" charset="0"/>
              </a:rPr>
              <a:t>assoluta e dichiarata assenza sul mercato di servizi o prestazioni equivalenti in grado di soddisfare la richiesta su un piano di perfetta parità</a:t>
            </a:r>
          </a:p>
          <a:p>
            <a:pPr>
              <a:buFont typeface="Wingdings" charset="0"/>
              <a:buChar char="Ø"/>
            </a:pPr>
            <a:endParaRPr lang="it-IT" sz="1800">
              <a:latin typeface="Calibri" charset="0"/>
              <a:cs typeface="Arial" charset="0"/>
            </a:endParaRPr>
          </a:p>
          <a:p>
            <a:pPr>
              <a:buFont typeface="Wingdings" charset="0"/>
              <a:buChar char="Ø"/>
            </a:pPr>
            <a:r>
              <a:rPr lang="it-IT" sz="1800">
                <a:latin typeface="Calibri" charset="0"/>
                <a:cs typeface="Arial" charset="0"/>
              </a:rPr>
              <a:t>Come conferma anche la giurisprudenza</a:t>
            </a:r>
          </a:p>
          <a:p>
            <a:pPr>
              <a:buFontTx/>
              <a:buChar char="-"/>
            </a:pPr>
            <a:r>
              <a:rPr lang="it-IT" sz="1800" i="1">
                <a:latin typeface="Calibri" charset="0"/>
                <a:cs typeface="Arial" charset="0"/>
              </a:rPr>
              <a:t>«Con particolare riferimento all'ipotesi, già menzionata in relazione all'allora trattativa privata dalla normativa sulla contabilità speciale dello Stato (v. art. 41 del R.D. 827/1924), in cui la scelta della procedura negoziata sia effettuata per "ragioni di natura tecnica" le quali presuppongono l'esistenza di una sola impresa in grado di eseguire la prestazione oggetto del contratto, si è ritenuta la necessità di accertare in via preventiva tale condizione attraverso una puntuale indagine conoscitiva, da effettuarsi anche in ambito europeo» (Consiglio di Stato  sez. III 08/01/2013 n. 26; Cons. St., III, n. 2404/2011)</a:t>
            </a:r>
          </a:p>
          <a:p>
            <a:pPr>
              <a:buFontTx/>
              <a:buChar char="-"/>
            </a:pPr>
            <a:endParaRPr lang="it-IT" sz="1800" i="1">
              <a:latin typeface="Calibri" charset="0"/>
              <a:cs typeface="Arial" charset="0"/>
            </a:endParaRPr>
          </a:p>
          <a:p>
            <a:endParaRPr lang="it-IT" sz="1800" i="1">
              <a:latin typeface="Arial" charset="0"/>
              <a:cs typeface="Arial" charset="0"/>
            </a:endParaRPr>
          </a:p>
          <a:p>
            <a:endParaRPr lang="it-IT" sz="1800" i="1">
              <a:latin typeface="Arial" charset="0"/>
              <a:cs typeface="Arial" charset="0"/>
            </a:endParaRPr>
          </a:p>
          <a:p>
            <a:pPr>
              <a:buFontTx/>
              <a:buChar char="-"/>
            </a:pPr>
            <a:endParaRPr lang="it-IT" sz="1800" i="1">
              <a:latin typeface="Arial" charset="0"/>
              <a:cs typeface="Arial" charset="0"/>
            </a:endParaRPr>
          </a:p>
          <a:p>
            <a:pPr>
              <a:lnSpc>
                <a:spcPct val="80000"/>
              </a:lnSpc>
              <a:buFontTx/>
              <a:buChar char="-"/>
            </a:pPr>
            <a:endParaRPr lang="it-IT" sz="1800">
              <a:latin typeface="Arial" charset="0"/>
              <a:cs typeface="Arial" charset="0"/>
            </a:endParaRPr>
          </a:p>
          <a:p>
            <a:pPr>
              <a:lnSpc>
                <a:spcPct val="80000"/>
              </a:lnSpc>
              <a:buFontTx/>
              <a:buChar char="-"/>
            </a:pPr>
            <a:endParaRPr lang="it-IT" sz="1800">
              <a:latin typeface="Arial" charset="0"/>
              <a:cs typeface="Arial" charset="0"/>
            </a:endParaRPr>
          </a:p>
          <a:p>
            <a:pPr>
              <a:lnSpc>
                <a:spcPct val="80000"/>
              </a:lnSpc>
            </a:pPr>
            <a:endParaRPr lang="it-IT">
              <a:latin typeface="Arial" charset="0"/>
              <a:cs typeface="Arial" charset="0"/>
            </a:endParaRPr>
          </a:p>
          <a:p>
            <a:pPr>
              <a:lnSpc>
                <a:spcPct val="80000"/>
              </a:lnSpc>
              <a:buFont typeface="Wingdings" charset="0"/>
              <a:buNone/>
            </a:pPr>
            <a:r>
              <a:rPr lang="it-IT">
                <a:latin typeface="Arial" charset="0"/>
                <a:cs typeface="Arial" charset="0"/>
              </a:rPr>
              <a:t>      </a:t>
            </a:r>
          </a:p>
          <a:p>
            <a:endParaRPr lang="it-IT">
              <a:latin typeface="Arial" charset="0"/>
              <a:cs typeface="Arial" charset="0"/>
            </a:endParaRPr>
          </a:p>
        </p:txBody>
      </p:sp>
    </p:spTree>
    <p:extLst>
      <p:ext uri="{BB962C8B-B14F-4D97-AF65-F5344CB8AC3E}">
        <p14:creationId xmlns:p14="http://schemas.microsoft.com/office/powerpoint/2010/main" val="27543208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126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Arial" charset="0"/>
                <a:cs typeface="Arial" charset="0"/>
              </a:rPr>
              <a:t>Il legislatore comunitario  amplia e modifica il ventaglio degli strumenti </a:t>
            </a:r>
            <a:r>
              <a:rPr lang="it-IT" sz="1800" dirty="0" smtClean="0">
                <a:latin typeface="Arial" charset="0"/>
                <a:cs typeface="Arial" charset="0"/>
              </a:rPr>
              <a:t>di individuazione </a:t>
            </a:r>
            <a:r>
              <a:rPr lang="it-IT" sz="1800" dirty="0">
                <a:latin typeface="Arial" charset="0"/>
                <a:cs typeface="Arial" charset="0"/>
              </a:rPr>
              <a:t>del contraente </a:t>
            </a:r>
          </a:p>
          <a:p>
            <a:endParaRPr lang="it-IT" sz="1800" dirty="0">
              <a:latin typeface="Arial" charset="0"/>
              <a:cs typeface="Arial" charset="0"/>
            </a:endParaRPr>
          </a:p>
          <a:p>
            <a:pPr>
              <a:buFontTx/>
              <a:buChar char="-"/>
            </a:pPr>
            <a:r>
              <a:rPr lang="it-IT" sz="1800" dirty="0">
                <a:latin typeface="Arial" charset="0"/>
                <a:cs typeface="Arial" charset="0"/>
              </a:rPr>
              <a:t>La procedura negoziata previa pubblicazione viene sostituita con la procedura competitiva con negoziazione (art. 29)</a:t>
            </a:r>
          </a:p>
          <a:p>
            <a:pPr>
              <a:buFontTx/>
              <a:buChar char="-"/>
            </a:pPr>
            <a:endParaRPr lang="it-IT" sz="1800" dirty="0">
              <a:latin typeface="Arial" charset="0"/>
              <a:cs typeface="Arial" charset="0"/>
            </a:endParaRPr>
          </a:p>
          <a:p>
            <a:pPr>
              <a:buFontTx/>
              <a:buChar char="-"/>
            </a:pPr>
            <a:r>
              <a:rPr lang="it-IT" sz="1800" dirty="0">
                <a:latin typeface="Arial" charset="0"/>
                <a:cs typeface="Arial" charset="0"/>
              </a:rPr>
              <a:t>viene introdotto il nuovo istituto del partenariato per l’innovazione  (art. 31)</a:t>
            </a:r>
          </a:p>
          <a:p>
            <a:pPr>
              <a:buFontTx/>
              <a:buChar char="-"/>
            </a:pPr>
            <a:endParaRPr lang="it-IT" sz="1800" dirty="0">
              <a:latin typeface="Arial" charset="0"/>
              <a:cs typeface="Arial" charset="0"/>
            </a:endParaRPr>
          </a:p>
          <a:p>
            <a:pPr>
              <a:buFontTx/>
              <a:buChar char="-"/>
            </a:pPr>
            <a:r>
              <a:rPr lang="it-IT" sz="1800" dirty="0">
                <a:latin typeface="Arial" charset="0"/>
                <a:cs typeface="Arial" charset="0"/>
              </a:rPr>
              <a:t>Viene rafforzato il dialogo competitivo (art. 30)</a:t>
            </a:r>
          </a:p>
          <a:p>
            <a:pPr>
              <a:buFontTx/>
              <a:buChar char="-"/>
            </a:pPr>
            <a:endParaRPr lang="it-IT" sz="1800" dirty="0">
              <a:latin typeface="Arial" charset="0"/>
              <a:cs typeface="Arial" charset="0"/>
            </a:endParaRPr>
          </a:p>
          <a:p>
            <a:pPr>
              <a:buFontTx/>
              <a:buChar char="-"/>
            </a:pPr>
            <a:r>
              <a:rPr lang="it-IT" sz="1800" dirty="0">
                <a:latin typeface="Arial" charset="0"/>
                <a:cs typeface="Arial" charset="0"/>
              </a:rPr>
              <a:t>Viene confermata la procedura negoziata senza pubblicazione (art. 32)</a:t>
            </a:r>
          </a:p>
          <a:p>
            <a:endParaRPr lang="it-IT" dirty="0">
              <a:latin typeface="Calibri" charset="0"/>
            </a:endParaRPr>
          </a:p>
        </p:txBody>
      </p:sp>
    </p:spTree>
    <p:extLst>
      <p:ext uri="{BB962C8B-B14F-4D97-AF65-F5344CB8AC3E}">
        <p14:creationId xmlns:p14="http://schemas.microsoft.com/office/powerpoint/2010/main" val="181473478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645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cs typeface="Arial" charset="0"/>
              </a:rPr>
              <a:t>Nello stesso senso</a:t>
            </a:r>
          </a:p>
          <a:p>
            <a:endParaRPr lang="it-IT" sz="1800">
              <a:latin typeface="Calibri" charset="0"/>
              <a:cs typeface="Arial" charset="0"/>
            </a:endParaRPr>
          </a:p>
          <a:p>
            <a:pPr algn="just">
              <a:buFontTx/>
              <a:buChar char="-"/>
            </a:pPr>
            <a:r>
              <a:rPr lang="it-IT" sz="1800">
                <a:latin typeface="Calibri" charset="0"/>
                <a:cs typeface="Arial" charset="0"/>
              </a:rPr>
              <a:t>«</a:t>
            </a:r>
            <a:r>
              <a:rPr lang="it-IT" sz="1800" i="1">
                <a:latin typeface="Calibri" charset="0"/>
                <a:cs typeface="Arial" charset="0"/>
              </a:rPr>
              <a:t>La motivazione circa la necessità della trattativa con unico imprenditore, da porre a base della determinazione di procedere alla procedura negoziata senza previo bando, deve essere rigorosa e non inficiata da vizi logici. Non basta, ad esempio, affermare che un insieme di lavori è complesso e delicato per dimostrare che esso deve necessariamente venire affidato ad un solo imprenditore; né basta a detti fini affermare che i lavori o il servizio o la fornitura abbiano caratteristiche tecniche particolari. Occorre, invece, dimostrare che un determinato soggetto sia l'unico imprenditore nella Comunità a disporre del know how necessario per eseguire la prestazione»</a:t>
            </a:r>
            <a:r>
              <a:rPr lang="it-IT" sz="1800">
                <a:latin typeface="Calibri" charset="0"/>
                <a:cs typeface="Arial" charset="0"/>
              </a:rPr>
              <a:t> (T.A.R.  Genova (Liguria)  sez. II  02/02/2011 N. 191; </a:t>
            </a:r>
            <a:r>
              <a:rPr lang="it-IT" sz="1800">
                <a:latin typeface="Calibri" charset="0"/>
              </a:rPr>
              <a:t>(</a:t>
            </a:r>
            <a:r>
              <a:rPr lang="it-IT" sz="1800" b="1">
                <a:latin typeface="Calibri" charset="0"/>
              </a:rPr>
              <a:t>T.A.R. Roma, (Lazio), sez. I, 01/06/2012,  n. 4997</a:t>
            </a:r>
            <a:r>
              <a:rPr lang="it-IT" sz="1800">
                <a:latin typeface="Calibri" charset="0"/>
              </a:rPr>
              <a:t>; </a:t>
            </a:r>
            <a:r>
              <a:rPr lang="pl-PL" sz="1800" b="1">
                <a:latin typeface="Calibri" charset="0"/>
              </a:rPr>
              <a:t>T.A.R. Torino, (Piemonte), sez. II, 21/07/2011,  n. 803;</a:t>
            </a:r>
            <a:r>
              <a:rPr lang="es-ES_tradnl" sz="1800" b="1">
                <a:latin typeface="Calibri" charset="0"/>
              </a:rPr>
              <a:t> T.A.R. Genova, </a:t>
            </a:r>
            <a:r>
              <a:rPr lang="it-IT" sz="1800">
                <a:latin typeface="Calibri" charset="0"/>
                <a:cs typeface="Arial" charset="0"/>
              </a:rPr>
              <a:t>)</a:t>
            </a:r>
            <a:endParaRPr lang="it-IT" sz="1800" i="1">
              <a:latin typeface="Calibri" charset="0"/>
              <a:cs typeface="Arial" charset="0"/>
            </a:endParaRPr>
          </a:p>
          <a:p>
            <a:pPr algn="just">
              <a:buFontTx/>
              <a:buChar char="-"/>
            </a:pPr>
            <a:endParaRPr lang="it-IT" sz="1800" i="1">
              <a:latin typeface="Arial" charset="0"/>
              <a:cs typeface="Arial" charset="0"/>
            </a:endParaRPr>
          </a:p>
          <a:p>
            <a:endParaRPr lang="it-IT" sz="1800">
              <a:latin typeface="Arial" charset="0"/>
              <a:cs typeface="Arial" charset="0"/>
            </a:endParaRPr>
          </a:p>
          <a:p>
            <a:endParaRPr lang="it-IT">
              <a:latin typeface="Arial" charset="0"/>
              <a:cs typeface="Arial" charset="0"/>
            </a:endParaRPr>
          </a:p>
        </p:txBody>
      </p:sp>
    </p:spTree>
    <p:extLst>
      <p:ext uri="{BB962C8B-B14F-4D97-AF65-F5344CB8AC3E}">
        <p14:creationId xmlns:p14="http://schemas.microsoft.com/office/powerpoint/2010/main" val="3602730703"/>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655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Calibri" charset="0"/>
              </a:rPr>
              <a:t>Ciò in quanto</a:t>
            </a:r>
          </a:p>
          <a:p>
            <a:endParaRPr lang="it-IT" sz="1800" dirty="0">
              <a:latin typeface="Calibri" charset="0"/>
            </a:endParaRPr>
          </a:p>
          <a:p>
            <a:pPr>
              <a:buFontTx/>
              <a:buChar char="-"/>
            </a:pPr>
            <a:r>
              <a:rPr lang="it-IT" sz="1800" dirty="0">
                <a:latin typeface="Calibri" charset="0"/>
              </a:rPr>
              <a:t>“</a:t>
            </a:r>
            <a:r>
              <a:rPr lang="it-IT" altLang="ja-JP" sz="1800" i="1" dirty="0">
                <a:latin typeface="Calibri" charset="0"/>
              </a:rPr>
              <a:t>incombe sull'Amministrazione l'onere di verificare, attraverso  un'approfondita ricerca di mercato, l'effettiva unicità della proposta  pervenutale» e che «l'affidamento di un servizio a trattativa privata non può  giustificarsi solo in virtù del possesso di una privativa industriale, atteso  che questa può legittimare una limitazione concorrenziale solo se sia in grado  di connotarsi in termini di esclusiva funzionale, e cioè se venga in rilievo un prodotto con  caratteristiche tecniche infungibili, non surrogabili da tecnologie alternative  in grado di assicurare le medesime funzionalità» ( </a:t>
            </a:r>
            <a:r>
              <a:rPr lang="it-IT" altLang="ja-JP" sz="1800" i="1" dirty="0" err="1">
                <a:latin typeface="Calibri" charset="0"/>
              </a:rPr>
              <a:t>Anac</a:t>
            </a:r>
            <a:r>
              <a:rPr lang="it-IT" altLang="ja-JP" sz="1800" i="1" dirty="0">
                <a:latin typeface="Calibri" charset="0"/>
              </a:rPr>
              <a:t> Delibera n. 853 del 20 luglio 2016 </a:t>
            </a:r>
            <a:r>
              <a:rPr lang="it-IT" altLang="ja-JP" sz="1800" dirty="0">
                <a:latin typeface="Calibri" charset="0"/>
              </a:rPr>
              <a:t>; </a:t>
            </a:r>
            <a:r>
              <a:rPr lang="it-IT" altLang="ja-JP" sz="1800" dirty="0" err="1">
                <a:latin typeface="Calibri" charset="0"/>
              </a:rPr>
              <a:t>Cons</a:t>
            </a:r>
            <a:r>
              <a:rPr lang="it-IT" altLang="ja-JP" sz="1800" dirty="0">
                <a:latin typeface="Calibri" charset="0"/>
              </a:rPr>
              <a:t>. Stato Sez. V, 2 novembre 2011, n. 5837, che confermava T.A.R.  Puglia Lecce Sez. III, 14 gennaio 2011, n. 63; v. anche T.A.R. Liguria Sez. II,  2 febbraio 2011, n. 191)</a:t>
            </a:r>
          </a:p>
          <a:p>
            <a:pPr>
              <a:buFontTx/>
              <a:buChar char="-"/>
            </a:pPr>
            <a:endParaRPr lang="it-IT" sz="1800" dirty="0">
              <a:latin typeface="Calibri" charset="0"/>
            </a:endParaRPr>
          </a:p>
        </p:txBody>
      </p:sp>
      <p:sp>
        <p:nvSpPr>
          <p:cNvPr id="6553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4522495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665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nSpc>
                <a:spcPct val="90000"/>
              </a:lnSpc>
              <a:buFont typeface="Wingdings" charset="0"/>
              <a:buChar char="Ø"/>
            </a:pPr>
            <a:r>
              <a:rPr lang="it-IT" sz="1800" dirty="0">
                <a:latin typeface="Calibri" charset="0"/>
              </a:rPr>
              <a:t>La Corte dei Conti precisa che la verifica dell’infungibilità debba precedere l’affidamento </a:t>
            </a:r>
          </a:p>
          <a:p>
            <a:pPr>
              <a:lnSpc>
                <a:spcPct val="90000"/>
              </a:lnSpc>
              <a:buFont typeface="Times New Roman" charset="0"/>
              <a:buNone/>
            </a:pPr>
            <a:r>
              <a:rPr lang="it-IT" sz="1800" dirty="0">
                <a:latin typeface="Calibri" charset="0"/>
              </a:rPr>
              <a:t>      </a:t>
            </a:r>
          </a:p>
          <a:p>
            <a:pPr>
              <a:lnSpc>
                <a:spcPct val="90000"/>
              </a:lnSpc>
              <a:buFont typeface="Times New Roman" charset="0"/>
              <a:buNone/>
            </a:pPr>
            <a:r>
              <a:rPr lang="it-IT" sz="1800" dirty="0">
                <a:latin typeface="Calibri" charset="0"/>
              </a:rPr>
              <a:t>     </a:t>
            </a:r>
            <a:r>
              <a:rPr lang="ja-JP" altLang="it-IT" sz="1800" dirty="0">
                <a:latin typeface="Calibri" charset="0"/>
              </a:rPr>
              <a:t>“</a:t>
            </a:r>
            <a:r>
              <a:rPr lang="it-IT" altLang="ja-JP" sz="1800" i="1" dirty="0">
                <a:latin typeface="Calibri" charset="0"/>
              </a:rPr>
              <a:t>L'affidamento da parte di una p.a. deve essere adeguatamente valutato nelle fasi procedimentali che precedono la stipula del contratto, esplicitando le concrete ed obiettive ragioni tecniche previste nello norma citata, da riferire a casi del tutto particolari, di prestazioni infungibili o rese in posizioni monopolistiche; pertanto è illegittimo il decreto approvativa di una convenzione tra il ministero delle infrastrutture e trasporti e l'università "la Sapienza" di Roma per lo svolgimento di una ricerca specifica ma non infungibile, non preceduta da procedura concorsuale per la scelta del contraente, scelta motivata solo a posteriori, a seguito di rilievo istruttorio dell'ufficio di controllo, attraverso il mero richiamo alla normativa comunitaria che consente la deroga alle procedure concorsuali in ragione della specificità tecnica delle attività</a:t>
            </a:r>
            <a:r>
              <a:rPr lang="ja-JP" altLang="it-IT" sz="1800" dirty="0">
                <a:latin typeface="Calibri" charset="0"/>
              </a:rPr>
              <a:t>”</a:t>
            </a:r>
            <a:r>
              <a:rPr lang="it-IT" altLang="ja-JP" sz="1800" dirty="0">
                <a:latin typeface="Calibri" charset="0"/>
              </a:rPr>
              <a:t> (Corte Conti , sez. contr., 21 luglio 2006, n. 11)</a:t>
            </a:r>
          </a:p>
          <a:p>
            <a:endParaRPr lang="it-IT" dirty="0">
              <a:latin typeface="Calibri" charset="0"/>
            </a:endParaRPr>
          </a:p>
        </p:txBody>
      </p:sp>
      <p:sp>
        <p:nvSpPr>
          <p:cNvPr id="6656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3266428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675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Principio confermato dalla giurisprudenza amministrativa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In particolare, l'ipotesi prevista dalla lett. b) del citato secondo comma dell'art. 57, può operare solo ove ricorra in modo oggettivo e incontrovertibile il presupposto applicativo e non, invece, quando sussista comunque anche un minimo spazio per poter utilmente esperire una procedura comparativa. Infatti, la logica insita nella norma che eccezionalmente deroga al principio della più ampia concorrenzialità è quella di non imporre una gara il cui esito sarebbe scontato, perché solo un operatore risulterebbe in grado di parteciparvi e di effettuare la prestazione richiesta. L'unicità del fornitore, quindi, deve essere oggettivamente verificata prima di addivenire all'affidamento e una preventiva indagine di mercato può avere il solo scopo di acquisire la certezza di tale unicità o di escluderla</a:t>
            </a:r>
            <a:r>
              <a:rPr lang="it-IT" sz="1800">
                <a:latin typeface="Calibri" charset="0"/>
              </a:rPr>
              <a:t>”</a:t>
            </a:r>
            <a:r>
              <a:rPr lang="it-IT" altLang="ja-JP" sz="1800">
                <a:latin typeface="Calibri" charset="0"/>
              </a:rPr>
              <a:t> (</a:t>
            </a:r>
            <a:r>
              <a:rPr lang="ro-RO" altLang="ja-JP" sz="1800">
                <a:latin typeface="Calibri" charset="0"/>
              </a:rPr>
              <a:t>T.A.R. Trieste, (Friuli-Venezia Giulia), sez. I, 17/06/2015,  n. 290)</a:t>
            </a:r>
            <a:endParaRPr lang="it-IT" altLang="ja-JP" sz="1800">
              <a:latin typeface="Calibri" charset="0"/>
            </a:endParaRPr>
          </a:p>
          <a:p>
            <a:pPr>
              <a:buFontTx/>
              <a:buChar char="-"/>
            </a:pPr>
            <a:endParaRPr lang="it-IT" sz="1800">
              <a:latin typeface="Calibri" charset="0"/>
            </a:endParaRPr>
          </a:p>
        </p:txBody>
      </p:sp>
      <p:sp>
        <p:nvSpPr>
          <p:cNvPr id="6758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04981729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ea typeface="+mj-ea"/>
              <a:cs typeface="+mj-cs"/>
            </a:endParaRPr>
          </a:p>
        </p:txBody>
      </p:sp>
      <p:sp>
        <p:nvSpPr>
          <p:cNvPr id="6861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457200" indent="-457200">
              <a:buFont typeface="Wingdings" charset="0"/>
              <a:buChar char="Ø"/>
            </a:pPr>
            <a:r>
              <a:rPr lang="it-IT" sz="1800" dirty="0">
                <a:latin typeface="Calibri" charset="0"/>
                <a:cs typeface="Arial" charset="0"/>
              </a:rPr>
              <a:t>La stazione appaltante potrà dichiarare l</a:t>
            </a:r>
            <a:r>
              <a:rPr lang="ja-JP" altLang="it-IT" sz="1800" dirty="0">
                <a:latin typeface="Calibri" charset="0"/>
                <a:cs typeface="Arial" charset="0"/>
              </a:rPr>
              <a:t>’</a:t>
            </a:r>
            <a:r>
              <a:rPr lang="it-IT" altLang="ja-JP" sz="1800" dirty="0">
                <a:latin typeface="Calibri" charset="0"/>
                <a:cs typeface="Arial" charset="0"/>
              </a:rPr>
              <a:t>assenza di imprese che svolgano la medesima prestazione richiesta solo a seguito di adeguata indagine di mercato</a:t>
            </a:r>
          </a:p>
          <a:p>
            <a:pPr marL="457200" indent="-457200">
              <a:buFont typeface="Wingdings" charset="0"/>
              <a:buChar char="Ø"/>
            </a:pPr>
            <a:endParaRPr lang="it-IT" sz="1800" dirty="0">
              <a:latin typeface="Calibri" charset="0"/>
              <a:cs typeface="Arial" charset="0"/>
            </a:endParaRPr>
          </a:p>
          <a:p>
            <a:pPr marL="457200" indent="-457200">
              <a:buFont typeface="Wingdings" charset="0"/>
              <a:buChar char="Ø"/>
            </a:pPr>
            <a:r>
              <a:rPr lang="it-IT" sz="1800" dirty="0">
                <a:latin typeface="Calibri" charset="0"/>
                <a:cs typeface="Arial" charset="0"/>
              </a:rPr>
              <a:t>Indagine di mercato che deve consistere quanto meno nel contattare un certo numero di operatori di mercato al fine di acquisire elementi in ordine ai loro prodotti</a:t>
            </a:r>
            <a:r>
              <a:rPr lang="it-IT" sz="1800" i="1" dirty="0">
                <a:latin typeface="Calibri" charset="0"/>
                <a:cs typeface="Arial" charset="0"/>
              </a:rPr>
              <a:t> </a:t>
            </a:r>
          </a:p>
          <a:p>
            <a:pPr marL="457200" indent="-457200">
              <a:buFontTx/>
              <a:buChar char="-"/>
            </a:pPr>
            <a:endParaRPr lang="it-IT" sz="1800" i="1" dirty="0">
              <a:latin typeface="Calibri" charset="0"/>
              <a:cs typeface="Arial" charset="0"/>
            </a:endParaRPr>
          </a:p>
          <a:p>
            <a:pPr marL="457200" indent="-457200">
              <a:buFontTx/>
              <a:buChar char="-"/>
            </a:pPr>
            <a:r>
              <a:rPr lang="it-IT" sz="1800" i="1" dirty="0">
                <a:latin typeface="Calibri" charset="0"/>
                <a:cs typeface="Arial" charset="0"/>
              </a:rPr>
              <a:t>« Infatti, proprio l'indagine di mercato, a seconda dei casi, può far pervenire ad una corretta, informata e meditata conclusione che un prodotto sia "unico" ovvero "infungibile» ( Consiglio di Stato, sez. VI, 28/01/2011, n. 64; Consiglio di Stato  sez. III 08/01/2013 n. 26)</a:t>
            </a:r>
            <a:endParaRPr lang="it-IT" sz="1800" dirty="0">
              <a:latin typeface="Calibri" charset="0"/>
              <a:cs typeface="Arial" charset="0"/>
            </a:endParaRPr>
          </a:p>
          <a:p>
            <a:pPr marL="457200" indent="-457200"/>
            <a:endParaRPr lang="it-IT" dirty="0">
              <a:latin typeface="Arial" charset="0"/>
              <a:cs typeface="Arial" charset="0"/>
            </a:endParaRPr>
          </a:p>
        </p:txBody>
      </p:sp>
    </p:spTree>
    <p:extLst>
      <p:ext uri="{BB962C8B-B14F-4D97-AF65-F5344CB8AC3E}">
        <p14:creationId xmlns:p14="http://schemas.microsoft.com/office/powerpoint/2010/main" val="1687372838"/>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6963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 Corte dei Conti riteneva che le prestazioni artistiche non rientrino tra i servizi assoggettati al Codice dei contratti</a:t>
            </a:r>
          </a:p>
          <a:p>
            <a:pPr>
              <a:buFont typeface="Wingdings" charset="0"/>
              <a:buChar char="Ø"/>
            </a:pPr>
            <a:endParaRPr lang="it-IT" sz="1800">
              <a:latin typeface="Calibri" charset="0"/>
            </a:endParaRPr>
          </a:p>
          <a:p>
            <a:pPr>
              <a:buFont typeface="Wingdings" charset="0"/>
              <a:buChar char="Ø"/>
            </a:pPr>
            <a:endParaRPr lang="it-IT" sz="1800">
              <a:latin typeface="Calibri" charset="0"/>
            </a:endParaRPr>
          </a:p>
          <a:p>
            <a:pPr>
              <a:buFontTx/>
              <a:buChar char="-"/>
            </a:pPr>
            <a:r>
              <a:rPr lang="it-IT" sz="1800">
                <a:latin typeface="Calibri" charset="0"/>
              </a:rPr>
              <a:t>Il caso specifico riguardava la richiesta di un Comune in ordine alla possibilità procedere all’affidamento diretto mediante trattativa privata senza pubblicazione di bando qualora si intenda organizzare un evento con un determinato artista curato in esclusiva da un’agenzia di spettacoli non iscritta al MEPA</a:t>
            </a:r>
          </a:p>
          <a:p>
            <a:pPr>
              <a:buFontTx/>
              <a:buChar char="-"/>
            </a:pPr>
            <a:endParaRPr lang="it-IT" sz="1800">
              <a:latin typeface="Calibri" charset="0"/>
            </a:endParaRPr>
          </a:p>
          <a:p>
            <a:pPr>
              <a:buFontTx/>
              <a:buChar char="-"/>
            </a:pPr>
            <a:endParaRPr lang="it-IT" sz="1800">
              <a:latin typeface="Calibri" charset="0"/>
            </a:endParaRPr>
          </a:p>
        </p:txBody>
      </p:sp>
      <p:sp>
        <p:nvSpPr>
          <p:cNvPr id="6963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325304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381000" y="1439863"/>
            <a:ext cx="8229600" cy="5410200"/>
          </a:xfrm>
        </p:spPr>
        <p:txBody>
          <a:bodyPr/>
          <a:lstStyle/>
          <a:p>
            <a:pPr>
              <a:buFont typeface="Wingdings" charset="2"/>
              <a:buChar char="Ø"/>
              <a:defRPr/>
            </a:pPr>
            <a:r>
              <a:rPr lang="it-IT" sz="1800" dirty="0" smtClean="0">
                <a:cs typeface="+mn-cs"/>
              </a:rPr>
              <a:t> </a:t>
            </a:r>
            <a:r>
              <a:rPr lang="it-IT" sz="1800" dirty="0">
                <a:cs typeface="+mn-cs"/>
              </a:rPr>
              <a:t>Nel merito la Corte dei Conti rilevava che</a:t>
            </a:r>
          </a:p>
          <a:p>
            <a:pPr marL="0" indent="0">
              <a:buFont typeface="Times New Roman" charset="0"/>
              <a:buNone/>
              <a:defRPr/>
            </a:pPr>
            <a:endParaRPr lang="it-IT" sz="1800" dirty="0">
              <a:cs typeface="+mn-cs"/>
            </a:endParaRPr>
          </a:p>
          <a:p>
            <a:pPr>
              <a:buFontTx/>
              <a:buChar char="-"/>
              <a:defRPr/>
            </a:pPr>
            <a:r>
              <a:rPr lang="it-IT" sz="1800" dirty="0">
                <a:cs typeface="+mn-cs"/>
              </a:rPr>
              <a:t>“</a:t>
            </a:r>
            <a:r>
              <a:rPr lang="it-IT" sz="1800" i="1" dirty="0">
                <a:cs typeface="+mn-cs"/>
              </a:rPr>
              <a:t>In primo luogo si deve rilevare come la prestazione artistica non possa rientrare di per sé nella materia dell’appalto di servizi, costituendo una prestazione di opera professionale disciplinata dall’art. 2229 c.c. Non sussistono pertanto, ab origine, le ragioni per l’applicazione del codice dei contratti pubblici alla fattispecie in esame</a:t>
            </a:r>
            <a:r>
              <a:rPr lang="it-IT" sz="1800" i="1" dirty="0" smtClean="0">
                <a:cs typeface="+mn-cs"/>
              </a:rPr>
              <a:t>”</a:t>
            </a:r>
          </a:p>
          <a:p>
            <a:pPr>
              <a:buFontTx/>
              <a:buChar char="-"/>
              <a:defRPr/>
            </a:pPr>
            <a:endParaRPr lang="it-IT" sz="1800" i="1" dirty="0">
              <a:cs typeface="+mn-cs"/>
            </a:endParaRPr>
          </a:p>
          <a:p>
            <a:pPr>
              <a:buFontTx/>
              <a:buChar char="-"/>
              <a:defRPr/>
            </a:pPr>
            <a:r>
              <a:rPr lang="it-IT" sz="1800" i="1" dirty="0" smtClean="0">
                <a:cs typeface="+mn-cs"/>
              </a:rPr>
              <a:t>“</a:t>
            </a:r>
            <a:r>
              <a:rPr lang="it-IT" sz="1800" i="1" dirty="0">
                <a:cs typeface="+mn-cs"/>
              </a:rPr>
              <a:t>Quand’anche si dovesse ritenere che la medesima possa rientrare tra gli appalti di servizi, essa deve essere ricompresa nell’ambito di applicazione dell’art. 572 d. </a:t>
            </a:r>
            <a:r>
              <a:rPr lang="it-IT" sz="1800" i="1" dirty="0" err="1">
                <a:cs typeface="+mn-cs"/>
              </a:rPr>
              <a:t>lgs</a:t>
            </a:r>
            <a:r>
              <a:rPr lang="it-IT" sz="1800" i="1" dirty="0">
                <a:cs typeface="+mn-cs"/>
              </a:rPr>
              <a:t>. 163/2006 che consente la procedura negoziata senza previa pubblicazione di un bando di gara &lt;&lt;qualora, per ragioni di natura tecnica o artistica … il contratto possa essere affidato unicamente ad un operatore economico determinato&gt;&gt;. E’ di tutta evidenza che l’infungibilità della prestazione artistica rende la medesima inidonea ad essere oggetto di procedure comparative o elettroniche (le quali, tra l’altro, possono essere utilizzate solo per acquistare beni e servizi tra cui certamente non può rientrare quella in questione)</a:t>
            </a:r>
            <a:r>
              <a:rPr lang="it-IT" sz="1800" dirty="0">
                <a:cs typeface="+mn-cs"/>
              </a:rPr>
              <a:t>” CORTE DEI CONTI Sezione Regionale di Controllo per la Liguria </a:t>
            </a:r>
            <a:r>
              <a:rPr lang="it-IT" sz="1800" dirty="0" err="1">
                <a:cs typeface="+mn-cs"/>
              </a:rPr>
              <a:t>Deliberazionen</a:t>
            </a:r>
            <a:r>
              <a:rPr lang="it-IT" sz="1800" dirty="0">
                <a:cs typeface="+mn-cs"/>
              </a:rPr>
              <a:t>. 64/2014 </a:t>
            </a:r>
          </a:p>
          <a:p>
            <a:pPr>
              <a:buFontTx/>
              <a:buChar char="-"/>
              <a:defRPr/>
            </a:pPr>
            <a:endParaRPr lang="it-IT" sz="1800" i="1" dirty="0">
              <a:cs typeface="+mn-cs"/>
            </a:endParaRPr>
          </a:p>
          <a:p>
            <a:pPr>
              <a:buFontTx/>
              <a:buChar char="-"/>
              <a:defRPr/>
            </a:pPr>
            <a:endParaRPr lang="it-IT" sz="1800" dirty="0">
              <a:cs typeface="+mn-cs"/>
            </a:endParaRPr>
          </a:p>
        </p:txBody>
      </p:sp>
      <p:sp>
        <p:nvSpPr>
          <p:cNvPr id="70659" name="Segnaposto piè di pagina 3"/>
          <p:cNvSpPr>
            <a:spLocks noGrp="1"/>
          </p:cNvSpPr>
          <p:nvPr>
            <p:ph type="ftr" sz="quarter" idx="12"/>
          </p:nvPr>
        </p:nvSpPr>
        <p:spPr bwMode="auto">
          <a:xfrm>
            <a:off x="8686800" y="5943600"/>
            <a:ext cx="2895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endParaRPr lang="it-IT" sz="1800"/>
          </a:p>
        </p:txBody>
      </p:sp>
    </p:spTree>
    <p:extLst>
      <p:ext uri="{BB962C8B-B14F-4D97-AF65-F5344CB8AC3E}">
        <p14:creationId xmlns:p14="http://schemas.microsoft.com/office/powerpoint/2010/main" val="34269034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7168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dirty="0">
              <a:latin typeface="Calibri" charset="0"/>
            </a:endParaRPr>
          </a:p>
          <a:p>
            <a:pPr algn="ctr"/>
            <a:r>
              <a:rPr lang="it-IT" sz="2400" dirty="0">
                <a:latin typeface="Calibri" charset="0"/>
              </a:rPr>
              <a:t>La bozza di Linee guida per il ricorso a procedure negoziate senza previa pubblicazione di un bando nel caso di forniture e servizi ritenuti infungibili</a:t>
            </a:r>
          </a:p>
        </p:txBody>
      </p:sp>
      <p:sp>
        <p:nvSpPr>
          <p:cNvPr id="7168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2041896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7270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Obiettivo e ratio delle Linee guida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fornire indicazioni puntuali alle stazioni appaltanti e agli operatori economici circa le condizioni che debbono verificarsi affinché si possa legittimamente fare ricorso alle deroghe previste per i casi di infungibilità di beni e servizi, alle procedure da seguire per l</a:t>
            </a:r>
            <a:r>
              <a:rPr lang="it-IT" sz="1800" i="1">
                <a:latin typeface="Calibri" charset="0"/>
              </a:rPr>
              <a:t>’</a:t>
            </a:r>
            <a:r>
              <a:rPr lang="it-IT" altLang="ja-JP" sz="1800" i="1">
                <a:latin typeface="Calibri" charset="0"/>
              </a:rPr>
              <a:t>accertamento di situazioni di infungibilità e agli accorgimenti che le stazioni appaltanti devono adottare per evitare di trovarsi in situazioni in cui le decisioni di acquisto in un certo momento vincolino le decisioni future</a:t>
            </a:r>
            <a:r>
              <a:rPr lang="it-IT" sz="1800">
                <a:latin typeface="Calibri" charset="0"/>
              </a:rPr>
              <a:t>”</a:t>
            </a:r>
            <a:endParaRPr lang="it-IT" altLang="ja-JP" sz="1800">
              <a:latin typeface="Calibri" charset="0"/>
            </a:endParaRPr>
          </a:p>
          <a:p>
            <a:pPr>
              <a:buFontTx/>
              <a:buChar char="-"/>
            </a:pPr>
            <a:endParaRPr lang="it-IT" sz="1800">
              <a:latin typeface="Calibri" charset="0"/>
            </a:endParaRPr>
          </a:p>
        </p:txBody>
      </p:sp>
      <p:sp>
        <p:nvSpPr>
          <p:cNvPr id="7270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54617340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7373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 Distinzione tra il concetto di esclusiva e quello di infungibilità</a:t>
            </a:r>
          </a:p>
          <a:p>
            <a:endParaRPr lang="it-IT" sz="1800">
              <a:latin typeface="Calibri" charset="0"/>
            </a:endParaRPr>
          </a:p>
          <a:p>
            <a:pPr>
              <a:buFontTx/>
              <a:buChar char="-"/>
            </a:pPr>
            <a:r>
              <a:rPr lang="it-IT" sz="1800">
                <a:latin typeface="Calibri" charset="0"/>
              </a:rPr>
              <a:t>l’esclusiva attiene all’esistenza di privative industriali secondo cui solo il titolare di un diritto di esclusiva (brevetto) può sfruttare economicamente un certo prodotto o servizio</a:t>
            </a:r>
          </a:p>
          <a:p>
            <a:pPr>
              <a:buFontTx/>
              <a:buChar char="-"/>
            </a:pPr>
            <a:endParaRPr lang="it-IT" sz="1800">
              <a:latin typeface="Calibri" charset="0"/>
            </a:endParaRPr>
          </a:p>
          <a:p>
            <a:pPr>
              <a:buFontTx/>
              <a:buChar char="-"/>
            </a:pPr>
            <a:r>
              <a:rPr lang="it-IT" sz="1800">
                <a:latin typeface="Calibri" charset="0"/>
              </a:rPr>
              <a:t>un bene o servizio possono essere infungibili perché “</a:t>
            </a:r>
            <a:r>
              <a:rPr lang="it-IT" altLang="ja-JP" sz="1800" i="1">
                <a:latin typeface="Calibri" charset="0"/>
              </a:rPr>
              <a:t>a causa di ragioni di tipo tecnico o di privativa industriale, non esistono possibili sostituti degli stessi, oppure a causa di decisioni passate da parte del contraente che lo vincolano nei comportamenti futuri o, infine, a seguito di decisioni strategiche da parte dell</a:t>
            </a:r>
            <a:r>
              <a:rPr lang="it-IT" sz="1800" i="1">
                <a:latin typeface="Calibri" charset="0"/>
              </a:rPr>
              <a:t>’</a:t>
            </a:r>
            <a:r>
              <a:rPr lang="it-IT" altLang="ja-JP" sz="1800" i="1">
                <a:latin typeface="Calibri" charset="0"/>
              </a:rPr>
              <a:t>operatore economico</a:t>
            </a:r>
            <a:r>
              <a:rPr lang="it-IT" sz="1800" i="1">
                <a:latin typeface="Calibri" charset="0"/>
              </a:rPr>
              <a:t>”</a:t>
            </a:r>
            <a:r>
              <a:rPr lang="it-IT" altLang="ja-JP" sz="1800" i="1">
                <a:latin typeface="Calibri" charset="0"/>
              </a:rPr>
              <a:t> </a:t>
            </a:r>
          </a:p>
          <a:p>
            <a:pPr>
              <a:buFontTx/>
              <a:buChar char="-"/>
            </a:pPr>
            <a:endParaRPr lang="it-IT" sz="1800">
              <a:latin typeface="Calibri" charset="0"/>
            </a:endParaRPr>
          </a:p>
          <a:p>
            <a:pPr>
              <a:buFontTx/>
              <a:buChar char="-"/>
            </a:pPr>
            <a:r>
              <a:rPr lang="it-IT" sz="1800">
                <a:latin typeface="Calibri" charset="0"/>
              </a:rPr>
              <a:t> </a:t>
            </a:r>
          </a:p>
        </p:txBody>
      </p:sp>
      <p:sp>
        <p:nvSpPr>
          <p:cNvPr id="7373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571405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229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latin typeface="Calibri" charset="0"/>
            </a:endParaRPr>
          </a:p>
          <a:p>
            <a:endParaRPr lang="it-IT">
              <a:latin typeface="Calibri" charset="0"/>
            </a:endParaRPr>
          </a:p>
          <a:p>
            <a:pPr algn="ctr"/>
            <a:r>
              <a:rPr lang="it-IT">
                <a:latin typeface="Calibri" charset="0"/>
              </a:rPr>
              <a:t>La Procedure negoziate ex art. 62 e 63 del D.Lgs. 50/2016 </a:t>
            </a:r>
          </a:p>
          <a:p>
            <a:endParaRPr lang="it-IT">
              <a:latin typeface="Calibri" charset="0"/>
            </a:endParaRPr>
          </a:p>
        </p:txBody>
      </p:sp>
      <p:sp>
        <p:nvSpPr>
          <p:cNvPr id="1229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58813857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marL="0" indent="0">
              <a:buFont typeface="Times New Roman" charset="0"/>
              <a:buNone/>
              <a:defRPr/>
            </a:pPr>
            <a:endParaRPr lang="it-IT" sz="1800" dirty="0">
              <a:cs typeface="+mn-cs"/>
            </a:endParaRPr>
          </a:p>
          <a:p>
            <a:pPr>
              <a:buFont typeface="Wingdings" charset="2"/>
              <a:buChar char="Ø"/>
              <a:defRPr/>
            </a:pPr>
            <a:r>
              <a:rPr lang="it-IT" sz="1800" dirty="0" smtClean="0">
                <a:cs typeface="+mn-cs"/>
              </a:rPr>
              <a:t>Nei </a:t>
            </a:r>
            <a:r>
              <a:rPr lang="it-IT" sz="1800" dirty="0">
                <a:cs typeface="+mn-cs"/>
              </a:rPr>
              <a:t>casi di infungibilità </a:t>
            </a:r>
            <a:r>
              <a:rPr lang="it-IT" sz="1800" dirty="0" smtClean="0">
                <a:cs typeface="+mn-cs"/>
              </a:rPr>
              <a:t>dei prodotti </a:t>
            </a:r>
            <a:r>
              <a:rPr lang="it-IT" sz="1800" dirty="0">
                <a:cs typeface="+mn-cs"/>
              </a:rPr>
              <a:t>e dei servizi, il Codice prevede la possibilità di derogare ai principi dell’evidenza </a:t>
            </a:r>
            <a:r>
              <a:rPr lang="it-IT" sz="1800" dirty="0" smtClean="0">
                <a:cs typeface="+mn-cs"/>
              </a:rPr>
              <a:t>pubblica</a:t>
            </a:r>
          </a:p>
          <a:p>
            <a:pPr>
              <a:buFont typeface="Wingdings" charset="2"/>
              <a:buChar char="Ø"/>
              <a:defRPr/>
            </a:pPr>
            <a:endParaRPr lang="it-IT" sz="1800" dirty="0">
              <a:cs typeface="+mn-cs"/>
            </a:endParaRPr>
          </a:p>
          <a:p>
            <a:pPr>
              <a:buFont typeface="Wingdings" charset="2"/>
              <a:buChar char="Ø"/>
              <a:defRPr/>
            </a:pPr>
            <a:endParaRPr lang="it-IT" sz="1800" dirty="0" smtClean="0">
              <a:cs typeface="+mn-cs"/>
            </a:endParaRPr>
          </a:p>
          <a:p>
            <a:pPr>
              <a:buFont typeface="Wingdings" charset="2"/>
              <a:buChar char="Ø"/>
              <a:defRPr/>
            </a:pPr>
            <a:r>
              <a:rPr lang="it-IT" sz="1800" dirty="0" smtClean="0">
                <a:cs typeface="+mn-cs"/>
              </a:rPr>
              <a:t>Per poter avvalersi di tale deroga </a:t>
            </a:r>
            <a:r>
              <a:rPr lang="it-IT" sz="1800" dirty="0">
                <a:cs typeface="+mn-cs"/>
              </a:rPr>
              <a:t>è necessario che </a:t>
            </a:r>
            <a:r>
              <a:rPr lang="it-IT" sz="1800" dirty="0" smtClean="0">
                <a:cs typeface="+mn-cs"/>
              </a:rPr>
              <a:t>l’amministrazione</a:t>
            </a:r>
          </a:p>
          <a:p>
            <a:pPr>
              <a:buFont typeface="Wingdings" charset="2"/>
              <a:buChar char="Ø"/>
              <a:defRPr/>
            </a:pPr>
            <a:endParaRPr lang="it-IT" sz="1800" dirty="0">
              <a:cs typeface="+mn-cs"/>
            </a:endParaRPr>
          </a:p>
          <a:p>
            <a:pPr>
              <a:buFontTx/>
              <a:buChar char="-"/>
              <a:defRPr/>
            </a:pPr>
            <a:r>
              <a:rPr lang="it-IT" sz="1800" dirty="0" smtClean="0">
                <a:cs typeface="+mn-cs"/>
              </a:rPr>
              <a:t>Accerti con particolare rigore la sussistenza dei </a:t>
            </a:r>
            <a:r>
              <a:rPr lang="it-IT" sz="1800" dirty="0">
                <a:cs typeface="+mn-cs"/>
              </a:rPr>
              <a:t>presupposti per ricorrere </a:t>
            </a:r>
            <a:r>
              <a:rPr lang="it-IT" sz="1800" dirty="0" smtClean="0">
                <a:cs typeface="+mn-cs"/>
              </a:rPr>
              <a:t>alla procedura negoziata</a:t>
            </a:r>
            <a:endParaRPr lang="it-IT" sz="1800" dirty="0">
              <a:cs typeface="+mn-cs"/>
            </a:endParaRPr>
          </a:p>
          <a:p>
            <a:pPr>
              <a:buFontTx/>
              <a:buChar char="-"/>
              <a:defRPr/>
            </a:pPr>
            <a:endParaRPr lang="it-IT" sz="1800" dirty="0">
              <a:cs typeface="+mn-cs"/>
            </a:endParaRPr>
          </a:p>
          <a:p>
            <a:pPr>
              <a:buFontTx/>
              <a:buChar char="-"/>
              <a:defRPr/>
            </a:pPr>
            <a:r>
              <a:rPr lang="it-IT" sz="1800" dirty="0" smtClean="0">
                <a:cs typeface="+mn-cs"/>
              </a:rPr>
              <a:t>La scelta venga debitamente motivata </a:t>
            </a:r>
            <a:r>
              <a:rPr lang="it-IT" sz="1800" dirty="0">
                <a:cs typeface="+mn-cs"/>
              </a:rPr>
              <a:t>nella delibera o determina a </a:t>
            </a:r>
            <a:r>
              <a:rPr lang="it-IT" sz="1800" dirty="0" smtClean="0">
                <a:cs typeface="+mn-cs"/>
              </a:rPr>
              <a:t>contrarre</a:t>
            </a:r>
            <a:endParaRPr lang="it-IT" dirty="0">
              <a:cs typeface="+mn-cs"/>
            </a:endParaRPr>
          </a:p>
        </p:txBody>
      </p:sp>
      <p:sp>
        <p:nvSpPr>
          <p:cNvPr id="7475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2653030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457200" y="1600200"/>
            <a:ext cx="8229600" cy="5029200"/>
          </a:xfrm>
        </p:spPr>
        <p:txBody>
          <a:bodyPr/>
          <a:lstStyle/>
          <a:p>
            <a:pPr>
              <a:buFont typeface="Wingdings" charset="2"/>
              <a:buChar char="Ø"/>
              <a:defRPr/>
            </a:pPr>
            <a:r>
              <a:rPr lang="it-IT" sz="1800" dirty="0" smtClean="0">
                <a:cs typeface="+mn-cs"/>
              </a:rPr>
              <a:t>In particolare nella </a:t>
            </a:r>
            <a:r>
              <a:rPr lang="it-IT" sz="1800" dirty="0">
                <a:cs typeface="+mn-cs"/>
              </a:rPr>
              <a:t>delibera o determina a contrarre la stazione </a:t>
            </a:r>
            <a:r>
              <a:rPr lang="it-IT" sz="1800" dirty="0" smtClean="0">
                <a:cs typeface="+mn-cs"/>
              </a:rPr>
              <a:t>appaltante:</a:t>
            </a:r>
          </a:p>
          <a:p>
            <a:pPr>
              <a:buFont typeface="Wingdings" charset="2"/>
              <a:buChar char="Ø"/>
              <a:defRPr/>
            </a:pPr>
            <a:endParaRPr lang="it-IT" sz="1800" dirty="0">
              <a:cs typeface="+mn-cs"/>
            </a:endParaRPr>
          </a:p>
          <a:p>
            <a:pPr>
              <a:buFontTx/>
              <a:buChar char="-"/>
              <a:defRPr/>
            </a:pPr>
            <a:r>
              <a:rPr lang="it-IT" sz="1800" dirty="0" smtClean="0">
                <a:cs typeface="+mn-cs"/>
              </a:rPr>
              <a:t>dà </a:t>
            </a:r>
            <a:r>
              <a:rPr lang="it-IT" sz="1800" dirty="0">
                <a:cs typeface="+mn-cs"/>
              </a:rPr>
              <a:t>puntuale riscontro degli </a:t>
            </a:r>
            <a:r>
              <a:rPr lang="it-IT" sz="1800" dirty="0" smtClean="0">
                <a:cs typeface="+mn-cs"/>
              </a:rPr>
              <a:t>esiti dell’indagine </a:t>
            </a:r>
            <a:r>
              <a:rPr lang="it-IT" sz="1800" dirty="0">
                <a:cs typeface="+mn-cs"/>
              </a:rPr>
              <a:t>di mercato e delle conclusioni che conducono a ritenere infungibile la fornitura o </a:t>
            </a:r>
            <a:r>
              <a:rPr lang="it-IT" sz="1800" dirty="0" smtClean="0">
                <a:cs typeface="+mn-cs"/>
              </a:rPr>
              <a:t>il servizio.</a:t>
            </a:r>
          </a:p>
          <a:p>
            <a:pPr>
              <a:buFontTx/>
              <a:buChar char="-"/>
              <a:defRPr/>
            </a:pPr>
            <a:endParaRPr lang="it-IT" sz="1800" dirty="0" smtClean="0">
              <a:cs typeface="+mn-cs"/>
            </a:endParaRPr>
          </a:p>
          <a:p>
            <a:pPr>
              <a:buFontTx/>
              <a:buChar char="-"/>
              <a:defRPr/>
            </a:pPr>
            <a:r>
              <a:rPr lang="it-IT" sz="1800" dirty="0" smtClean="0">
                <a:cs typeface="+mn-cs"/>
              </a:rPr>
              <a:t>indica </a:t>
            </a:r>
            <a:r>
              <a:rPr lang="it-IT" sz="1800" dirty="0">
                <a:cs typeface="+mn-cs"/>
              </a:rPr>
              <a:t>il valore stimato dell’affidamento </a:t>
            </a:r>
          </a:p>
          <a:p>
            <a:pPr>
              <a:buFontTx/>
              <a:buChar char="-"/>
              <a:defRPr/>
            </a:pPr>
            <a:endParaRPr lang="it-IT" sz="1800" dirty="0" smtClean="0">
              <a:cs typeface="+mn-cs"/>
            </a:endParaRPr>
          </a:p>
          <a:p>
            <a:pPr>
              <a:buFontTx/>
              <a:buChar char="-"/>
              <a:defRPr/>
            </a:pPr>
            <a:r>
              <a:rPr lang="it-IT" sz="1800" dirty="0" smtClean="0">
                <a:cs typeface="+mn-cs"/>
              </a:rPr>
              <a:t>la </a:t>
            </a:r>
            <a:r>
              <a:rPr lang="it-IT" sz="1800" dirty="0">
                <a:cs typeface="+mn-cs"/>
              </a:rPr>
              <a:t>durata dello </a:t>
            </a:r>
            <a:r>
              <a:rPr lang="it-IT" sz="1800" dirty="0" smtClean="0">
                <a:cs typeface="+mn-cs"/>
              </a:rPr>
              <a:t>stesso</a:t>
            </a:r>
          </a:p>
          <a:p>
            <a:pPr marL="0" indent="0">
              <a:buFont typeface="Times New Roman" charset="0"/>
              <a:buNone/>
              <a:defRPr/>
            </a:pPr>
            <a:endParaRPr lang="it-IT" sz="1800" dirty="0">
              <a:cs typeface="+mn-cs"/>
            </a:endParaRPr>
          </a:p>
        </p:txBody>
      </p:sp>
      <p:sp>
        <p:nvSpPr>
          <p:cNvPr id="7577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1626463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7680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Secondo l’Autorità </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la durata dell</a:t>
            </a:r>
            <a:r>
              <a:rPr lang="it-IT" sz="1800" i="1">
                <a:latin typeface="Calibri" charset="0"/>
              </a:rPr>
              <a:t>’</a:t>
            </a:r>
            <a:r>
              <a:rPr lang="it-IT" altLang="ja-JP" sz="1800" i="1">
                <a:latin typeface="Calibri" charset="0"/>
              </a:rPr>
              <a:t>affidamento dovrebbe essere calcolata tenendo conto, da un lato, delle esigenze di non gravare eccessivamente gli oneri per la stazione appaltante, dall</a:t>
            </a:r>
            <a:r>
              <a:rPr lang="it-IT" sz="1800" i="1">
                <a:latin typeface="Calibri" charset="0"/>
              </a:rPr>
              <a:t>’</a:t>
            </a:r>
            <a:r>
              <a:rPr lang="it-IT" altLang="ja-JP" sz="1800" i="1">
                <a:latin typeface="Calibri" charset="0"/>
              </a:rPr>
              <a:t>altro, del fatto che si tratta di una procedura in deroga ai principi di evidenza pubblica, circostanza che impone di limitare la durata dell</a:t>
            </a:r>
            <a:r>
              <a:rPr lang="it-IT" sz="1800" i="1">
                <a:latin typeface="Calibri" charset="0"/>
              </a:rPr>
              <a:t>’</a:t>
            </a:r>
            <a:r>
              <a:rPr lang="it-IT" altLang="ja-JP" sz="1800" i="1">
                <a:latin typeface="Calibri" charset="0"/>
              </a:rPr>
              <a:t>affidamento.Ciò specie se la stazione appaltante preveda ragionevolmente che potranno essere introdotti a breve nuovi servizi o forniture fungibili con quelli in esclusiva</a:t>
            </a:r>
            <a:r>
              <a:rPr lang="it-IT" sz="1800">
                <a:latin typeface="Calibri" charset="0"/>
              </a:rPr>
              <a:t>”</a:t>
            </a:r>
            <a:endParaRPr lang="it-IT" altLang="ja-JP" sz="1800">
              <a:latin typeface="Calibri" charset="0"/>
            </a:endParaRPr>
          </a:p>
          <a:p>
            <a:pPr>
              <a:buFontTx/>
              <a:buChar char="-"/>
            </a:pPr>
            <a:endParaRPr lang="it-IT" sz="1800">
              <a:latin typeface="Calibri" charset="0"/>
            </a:endParaRPr>
          </a:p>
          <a:p>
            <a:endParaRPr lang="it-IT">
              <a:latin typeface="Calibri" charset="0"/>
            </a:endParaRPr>
          </a:p>
        </p:txBody>
      </p:sp>
    </p:spTree>
    <p:extLst>
      <p:ext uri="{BB962C8B-B14F-4D97-AF65-F5344CB8AC3E}">
        <p14:creationId xmlns:p14="http://schemas.microsoft.com/office/powerpoint/2010/main" val="189090317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7782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 typeface="Wingdings" charset="0"/>
              <a:buChar char="Ø"/>
            </a:pPr>
            <a:r>
              <a:rPr lang="it-IT" sz="1800">
                <a:latin typeface="Calibri" charset="0"/>
              </a:rPr>
              <a:t>L’individuazione dei fabbisogni </a:t>
            </a:r>
          </a:p>
          <a:p>
            <a:pPr>
              <a:buFont typeface="Wingdings" charset="0"/>
              <a:buChar char="Ø"/>
            </a:pPr>
            <a:endParaRPr lang="it-IT" sz="1800">
              <a:latin typeface="Calibri" charset="0"/>
            </a:endParaRPr>
          </a:p>
          <a:p>
            <a:pPr>
              <a:buFont typeface="Wingdings" charset="0"/>
              <a:buChar char="Ø"/>
            </a:pPr>
            <a:r>
              <a:rPr lang="it-IT" sz="1800">
                <a:latin typeface="Calibri" charset="0"/>
              </a:rPr>
              <a:t>L’amministrazione deve in primo luogo individuare le caratteristiche dei beni e servizi che servono a soddisfare il proprio fabbisogno</a:t>
            </a:r>
          </a:p>
          <a:p>
            <a:pPr>
              <a:buFont typeface="Wingdings" charset="0"/>
              <a:buChar char="Ø"/>
            </a:pPr>
            <a:endParaRPr lang="it-IT" sz="1800">
              <a:latin typeface="Calibri" charset="0"/>
            </a:endParaRPr>
          </a:p>
          <a:p>
            <a:pPr>
              <a:buFont typeface="Wingdings" charset="0"/>
              <a:buChar char="Ø"/>
            </a:pPr>
            <a:r>
              <a:rPr lang="it-IT" sz="1800">
                <a:latin typeface="Calibri" charset="0"/>
              </a:rPr>
              <a:t>Successivamente procederà a verificare se sono presenti o meno sul mercato quei beni o servizi</a:t>
            </a:r>
          </a:p>
          <a:p>
            <a:pPr>
              <a:buFont typeface="Wingdings" charset="0"/>
              <a:buChar char="Ø"/>
            </a:pPr>
            <a:endParaRPr lang="it-IT" sz="1800">
              <a:latin typeface="Calibri" charset="0"/>
            </a:endParaRPr>
          </a:p>
          <a:p>
            <a:pPr>
              <a:buFont typeface="Wingdings" charset="0"/>
              <a:buChar char="Ø"/>
            </a:pPr>
            <a:r>
              <a:rPr lang="it-IT" sz="1800">
                <a:latin typeface="Calibri" charset="0"/>
              </a:rPr>
              <a:t>Sul punto l’Autorità afferma che </a:t>
            </a:r>
          </a:p>
          <a:p>
            <a:pPr>
              <a:buFontTx/>
              <a:buChar char="-"/>
            </a:pPr>
            <a:r>
              <a:rPr lang="it-IT" sz="1800">
                <a:latin typeface="Calibri" charset="0"/>
              </a:rPr>
              <a:t>“</a:t>
            </a:r>
            <a:r>
              <a:rPr lang="it-IT" altLang="ja-JP" sz="1800" i="1">
                <a:latin typeface="Calibri" charset="0"/>
              </a:rPr>
              <a:t>Per la verifica rigorosa dei presupposti che possono condurre ad effettuare acquisti ricorrendo alle procedure derogatorie dell</a:t>
            </a:r>
            <a:r>
              <a:rPr lang="it-IT" sz="1800" i="1">
                <a:latin typeface="Calibri" charset="0"/>
              </a:rPr>
              <a:t>’</a:t>
            </a:r>
            <a:r>
              <a:rPr lang="it-IT" altLang="ja-JP" sz="1800" i="1">
                <a:latin typeface="Calibri" charset="0"/>
              </a:rPr>
              <a:t>evidenza pubblica di cui all</a:t>
            </a:r>
            <a:r>
              <a:rPr lang="it-IT" sz="1800" i="1">
                <a:latin typeface="Calibri" charset="0"/>
              </a:rPr>
              <a:t>’</a:t>
            </a:r>
            <a:r>
              <a:rPr lang="it-IT" altLang="ja-JP" sz="1800" i="1">
                <a:latin typeface="Calibri" charset="0"/>
              </a:rPr>
              <a:t>art. 63 è necessario che le stazioni appaltanti già nella fase di individuazione dei propri fabbisogni accertino le caratteristiche dei beni e servizi che intendono acquistare</a:t>
            </a:r>
            <a:r>
              <a:rPr lang="it-IT" sz="1800">
                <a:latin typeface="Calibri" charset="0"/>
              </a:rPr>
              <a:t>”</a:t>
            </a:r>
            <a:endParaRPr lang="it-IT" altLang="ja-JP" sz="1800">
              <a:latin typeface="Calibri" charset="0"/>
            </a:endParaRPr>
          </a:p>
          <a:p>
            <a:pPr>
              <a:buFontTx/>
              <a:buChar char="-"/>
            </a:pPr>
            <a:endParaRPr lang="it-IT" sz="1800">
              <a:latin typeface="Calibri" charset="0"/>
            </a:endParaRPr>
          </a:p>
        </p:txBody>
      </p:sp>
      <p:sp>
        <p:nvSpPr>
          <p:cNvPr id="7782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6429883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a:xfrm>
            <a:off x="457200" y="1600200"/>
            <a:ext cx="8229600" cy="4953000"/>
          </a:xfrm>
        </p:spPr>
        <p:txBody>
          <a:bodyPr/>
          <a:lstStyle/>
          <a:p>
            <a:pPr algn="ctr">
              <a:buFont typeface="Wingdings" charset="2"/>
              <a:buChar char="Ø"/>
              <a:defRPr/>
            </a:pPr>
            <a:r>
              <a:rPr lang="it-IT" sz="1800" dirty="0" smtClean="0">
                <a:cs typeface="+mn-cs"/>
              </a:rPr>
              <a:t>L’accertamento dell’infungibilità del bene </a:t>
            </a:r>
          </a:p>
          <a:p>
            <a:pPr>
              <a:buFont typeface="Wingdings" charset="2"/>
              <a:buChar char="Ø"/>
              <a:defRPr/>
            </a:pPr>
            <a:endParaRPr lang="it-IT" sz="1800" dirty="0" smtClean="0">
              <a:cs typeface="+mn-cs"/>
            </a:endParaRPr>
          </a:p>
          <a:p>
            <a:pPr>
              <a:buFont typeface="Wingdings" charset="2"/>
              <a:buChar char="Ø"/>
              <a:defRPr/>
            </a:pPr>
            <a:r>
              <a:rPr lang="it-IT" sz="1800" dirty="0">
                <a:cs typeface="+mn-cs"/>
              </a:rPr>
              <a:t> </a:t>
            </a:r>
            <a:r>
              <a:rPr lang="it-IT" sz="1800" dirty="0" smtClean="0">
                <a:cs typeface="+mn-cs"/>
              </a:rPr>
              <a:t>Questa è la secondo attività che l’amministrazione dovrà assolutamente svolgere</a:t>
            </a:r>
          </a:p>
          <a:p>
            <a:pPr>
              <a:buFont typeface="Wingdings" charset="2"/>
              <a:buChar char="Ø"/>
              <a:defRPr/>
            </a:pPr>
            <a:endParaRPr lang="it-IT" sz="1800" dirty="0">
              <a:cs typeface="+mn-cs"/>
            </a:endParaRPr>
          </a:p>
          <a:p>
            <a:pPr>
              <a:buFont typeface="Wingdings" charset="2"/>
              <a:buChar char="Ø"/>
              <a:defRPr/>
            </a:pPr>
            <a:r>
              <a:rPr lang="it-IT" sz="1800" dirty="0" smtClean="0">
                <a:cs typeface="+mn-cs"/>
              </a:rPr>
              <a:t>Al riguardo trova applicazione il principio sancito dalla costante </a:t>
            </a:r>
            <a:r>
              <a:rPr lang="it-IT" sz="1800" dirty="0">
                <a:cs typeface="+mn-cs"/>
              </a:rPr>
              <a:t>giurisprudenza della Corte di Giustizia </a:t>
            </a:r>
            <a:r>
              <a:rPr lang="it-IT" sz="1800" dirty="0" smtClean="0">
                <a:cs typeface="+mn-cs"/>
              </a:rPr>
              <a:t>UE secondo cui</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a:cs typeface="+mn-cs"/>
              </a:rPr>
              <a:t>le </a:t>
            </a:r>
            <a:r>
              <a:rPr lang="it-IT" sz="1800" i="1" dirty="0" smtClean="0">
                <a:cs typeface="+mn-cs"/>
              </a:rPr>
              <a:t>deroghe alle </a:t>
            </a:r>
            <a:r>
              <a:rPr lang="it-IT" sz="1800" i="1" dirty="0">
                <a:cs typeface="+mn-cs"/>
              </a:rPr>
              <a:t>norme miranti a garantire l’efficacia dei diritti conferiti dal Trattato nel settore degli appalti </a:t>
            </a:r>
            <a:r>
              <a:rPr lang="it-IT" sz="1800" i="1" dirty="0" smtClean="0">
                <a:cs typeface="+mn-cs"/>
              </a:rPr>
              <a:t>pubblici devono </a:t>
            </a:r>
            <a:r>
              <a:rPr lang="it-IT" sz="1800" i="1" dirty="0">
                <a:cs typeface="+mn-cs"/>
              </a:rPr>
              <a:t>essere interpretate restrittivamente. Inoltre, occorre ricordare che l’onere di dimostrare </a:t>
            </a:r>
            <a:r>
              <a:rPr lang="it-IT" sz="1800" i="1" dirty="0" smtClean="0">
                <a:cs typeface="+mn-cs"/>
              </a:rPr>
              <a:t>che sussistono </a:t>
            </a:r>
            <a:r>
              <a:rPr lang="it-IT" sz="1800" i="1" dirty="0">
                <a:cs typeface="+mn-cs"/>
              </a:rPr>
              <a:t>effettivamente le circostanze eccezionali che giustificano una deroga grava su colui </a:t>
            </a:r>
            <a:r>
              <a:rPr lang="it-IT" sz="1800" i="1" dirty="0" smtClean="0">
                <a:cs typeface="+mn-cs"/>
              </a:rPr>
              <a:t>che intenda </a:t>
            </a:r>
            <a:r>
              <a:rPr lang="it-IT" sz="1800" i="1" dirty="0">
                <a:cs typeface="+mn-cs"/>
              </a:rPr>
              <a:t>avvalersene</a:t>
            </a:r>
            <a:r>
              <a:rPr lang="it-IT" sz="1800" dirty="0" smtClean="0">
                <a:cs typeface="+mn-cs"/>
              </a:rPr>
              <a:t>»</a:t>
            </a:r>
          </a:p>
          <a:p>
            <a:pPr>
              <a:buFontTx/>
              <a:buChar char="-"/>
              <a:defRPr/>
            </a:pPr>
            <a:endParaRPr lang="it-IT" sz="1800" dirty="0">
              <a:cs typeface="+mn-cs"/>
            </a:endParaRPr>
          </a:p>
          <a:p>
            <a:pPr marL="0" indent="0">
              <a:buFont typeface="Times New Roman" charset="0"/>
              <a:buNone/>
              <a:defRPr/>
            </a:pPr>
            <a:endParaRPr lang="it-IT" dirty="0">
              <a:cs typeface="+mn-cs"/>
            </a:endParaRPr>
          </a:p>
          <a:p>
            <a:pPr>
              <a:buFont typeface="Wingdings" charset="2"/>
              <a:buChar char="Ø"/>
              <a:defRPr/>
            </a:pPr>
            <a:endParaRPr lang="it-IT" dirty="0">
              <a:cs typeface="+mn-cs"/>
            </a:endParaRPr>
          </a:p>
        </p:txBody>
      </p:sp>
      <p:sp>
        <p:nvSpPr>
          <p:cNvPr id="7885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27002442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a:cs typeface="+mn-cs"/>
              </a:rPr>
              <a:t>Spetta, pertanto, all’amministrazione </a:t>
            </a:r>
            <a:endParaRPr lang="it-IT" sz="1800" dirty="0" smtClean="0">
              <a:cs typeface="+mn-cs"/>
            </a:endParaRPr>
          </a:p>
          <a:p>
            <a:pPr>
              <a:buFontTx/>
              <a:buChar char="-"/>
              <a:defRPr/>
            </a:pPr>
            <a:endParaRPr lang="it-IT" sz="1800" dirty="0" smtClean="0">
              <a:cs typeface="+mn-cs"/>
            </a:endParaRPr>
          </a:p>
          <a:p>
            <a:pPr>
              <a:buFontTx/>
              <a:buChar char="-"/>
              <a:defRPr/>
            </a:pPr>
            <a:r>
              <a:rPr lang="it-IT" sz="1800" dirty="0" smtClean="0">
                <a:cs typeface="+mn-cs"/>
              </a:rPr>
              <a:t>verificare </a:t>
            </a:r>
            <a:r>
              <a:rPr lang="it-IT" sz="1800" dirty="0">
                <a:cs typeface="+mn-cs"/>
              </a:rPr>
              <a:t>rigorosamente l’esistenza dei presupposti che giustificano l’infungibilità del prodotto o servizio che si intende </a:t>
            </a:r>
            <a:r>
              <a:rPr lang="it-IT" sz="1800" dirty="0" smtClean="0">
                <a:cs typeface="+mn-cs"/>
              </a:rPr>
              <a:t>acquistare</a:t>
            </a:r>
          </a:p>
          <a:p>
            <a:pPr>
              <a:buFontTx/>
              <a:buChar char="-"/>
              <a:defRPr/>
            </a:pPr>
            <a:endParaRPr lang="it-IT" sz="1800" dirty="0" smtClean="0">
              <a:cs typeface="+mn-cs"/>
            </a:endParaRPr>
          </a:p>
          <a:p>
            <a:pPr>
              <a:buFontTx/>
              <a:buChar char="-"/>
              <a:defRPr/>
            </a:pPr>
            <a:r>
              <a:rPr lang="it-IT" sz="1800" dirty="0" smtClean="0">
                <a:cs typeface="+mn-cs"/>
              </a:rPr>
              <a:t>non accontentarsi delle dichiarazioni presentate dal fornitore</a:t>
            </a:r>
          </a:p>
          <a:p>
            <a:pPr>
              <a:buFontTx/>
              <a:buChar char="-"/>
              <a:defRPr/>
            </a:pPr>
            <a:endParaRPr lang="it-IT" sz="1800" dirty="0" smtClean="0">
              <a:cs typeface="+mn-cs"/>
            </a:endParaRPr>
          </a:p>
          <a:p>
            <a:pPr>
              <a:buFontTx/>
              <a:buChar char="-"/>
              <a:defRPr/>
            </a:pPr>
            <a:r>
              <a:rPr lang="it-IT" sz="1800" dirty="0">
                <a:cs typeface="+mn-cs"/>
              </a:rPr>
              <a:t>e</a:t>
            </a:r>
            <a:r>
              <a:rPr lang="it-IT" sz="1800" dirty="0" smtClean="0">
                <a:cs typeface="+mn-cs"/>
              </a:rPr>
              <a:t>ffettuare consultazioni di mercato per accertare l’effettiva e concreta impossibilità di rivolgersi ad operatori diversi </a:t>
            </a:r>
          </a:p>
          <a:p>
            <a:pPr marL="0" indent="0">
              <a:buFont typeface="Times New Roman" charset="0"/>
              <a:buNone/>
              <a:defRPr/>
            </a:pPr>
            <a:endParaRPr lang="it-IT" sz="1800" dirty="0">
              <a:cs typeface="+mn-cs"/>
            </a:endParaRPr>
          </a:p>
        </p:txBody>
      </p:sp>
      <p:sp>
        <p:nvSpPr>
          <p:cNvPr id="7987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1171576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L’Autorità </a:t>
            </a:r>
            <a:r>
              <a:rPr lang="it-IT" sz="1800" dirty="0">
                <a:cs typeface="+mn-cs"/>
              </a:rPr>
              <a:t>evidenzia che </a:t>
            </a:r>
            <a:r>
              <a:rPr lang="it-IT" sz="1800" i="1" dirty="0">
                <a:cs typeface="+mn-cs"/>
              </a:rPr>
              <a:t>“In altri termini, la stazione appaltante non può accontentarsi al riguardo delle dichiarazioni presentate dal fornitore, ma deve verificare l’impossibilità a ricorrere a fornitori o soluzioni alternative attraverso consultazioni di mercato, rivolte anche ad analizzare i mercati esteri</a:t>
            </a:r>
            <a:r>
              <a:rPr lang="it-IT" sz="1800" dirty="0">
                <a:cs typeface="+mn-cs"/>
              </a:rPr>
              <a:t>”</a:t>
            </a:r>
          </a:p>
          <a:p>
            <a:pPr marL="0" indent="0">
              <a:buFont typeface="Times New Roman" charset="0"/>
              <a:buNone/>
              <a:defRPr/>
            </a:pPr>
            <a:endParaRPr lang="it-IT" sz="1800" dirty="0" smtClean="0">
              <a:cs typeface="+mn-cs"/>
            </a:endParaRPr>
          </a:p>
          <a:p>
            <a:pPr>
              <a:buFont typeface="Wingdings" charset="2"/>
              <a:buChar char="Ø"/>
              <a:defRPr/>
            </a:pPr>
            <a:endParaRPr lang="it-IT" sz="1800" dirty="0">
              <a:cs typeface="+mn-cs"/>
            </a:endParaRPr>
          </a:p>
          <a:p>
            <a:pPr>
              <a:buFont typeface="Wingdings" charset="2"/>
              <a:buChar char="Ø"/>
              <a:defRPr/>
            </a:pPr>
            <a:r>
              <a:rPr lang="it-IT" sz="1800" dirty="0" smtClean="0">
                <a:cs typeface="+mn-cs"/>
              </a:rPr>
              <a:t>L’alto livello qualitativo del servizio richiesto o la sua rispondenza a parametri di elevata efficienza non sono sufficienti a giustificare l’infungibilità</a:t>
            </a:r>
          </a:p>
          <a:p>
            <a:pPr>
              <a:buFont typeface="Wingdings" charset="2"/>
              <a:buChar char="Ø"/>
              <a:defRPr/>
            </a:pPr>
            <a:endParaRPr lang="it-IT" sz="1800" dirty="0">
              <a:cs typeface="+mn-cs"/>
            </a:endParaRPr>
          </a:p>
          <a:p>
            <a:pPr>
              <a:buFontTx/>
              <a:buChar char="-"/>
              <a:defRPr/>
            </a:pPr>
            <a:r>
              <a:rPr lang="it-IT" sz="1800" dirty="0" smtClean="0">
                <a:cs typeface="+mn-cs"/>
              </a:rPr>
              <a:t>“</a:t>
            </a:r>
            <a:r>
              <a:rPr lang="it-IT" sz="1800" i="1" dirty="0" smtClean="0">
                <a:cs typeface="+mn-cs"/>
              </a:rPr>
              <a:t>Si </a:t>
            </a:r>
            <a:r>
              <a:rPr lang="it-IT" sz="1800" i="1" dirty="0">
                <a:cs typeface="+mn-cs"/>
              </a:rPr>
              <a:t>tratta, infatti, di elementi che, da soli, non possono condurre al ricorso alla </a:t>
            </a:r>
            <a:r>
              <a:rPr lang="it-IT" sz="1800" i="1" dirty="0" smtClean="0">
                <a:cs typeface="+mn-cs"/>
              </a:rPr>
              <a:t>procedura negoziata </a:t>
            </a:r>
            <a:r>
              <a:rPr lang="it-IT" sz="1800" i="1" dirty="0">
                <a:cs typeface="+mn-cs"/>
              </a:rPr>
              <a:t>senza bando precludendo, in tal modo, ad altri potenziali concorrenti di presentare </a:t>
            </a:r>
            <a:r>
              <a:rPr lang="it-IT" sz="1800" i="1" dirty="0" smtClean="0">
                <a:cs typeface="+mn-cs"/>
              </a:rPr>
              <a:t>offerte qualitativamente </a:t>
            </a:r>
            <a:r>
              <a:rPr lang="it-IT" sz="1800" i="1" dirty="0">
                <a:cs typeface="+mn-cs"/>
              </a:rPr>
              <a:t>equipollenti se non superiori al presunto unico fornitore in grado di soddisfare </a:t>
            </a:r>
            <a:r>
              <a:rPr lang="it-IT" sz="1800" i="1" dirty="0" smtClean="0">
                <a:cs typeface="+mn-cs"/>
              </a:rPr>
              <a:t>certi standard</a:t>
            </a:r>
            <a:r>
              <a:rPr lang="it-IT" sz="1800" dirty="0" smtClean="0">
                <a:cs typeface="+mn-cs"/>
              </a:rPr>
              <a:t>”</a:t>
            </a:r>
          </a:p>
          <a:p>
            <a:pPr marL="0" indent="0">
              <a:buFont typeface="Times New Roman" charset="0"/>
              <a:buNone/>
              <a:defRPr/>
            </a:pPr>
            <a:endParaRPr lang="it-IT" sz="1800" dirty="0">
              <a:cs typeface="+mn-cs"/>
            </a:endParaRPr>
          </a:p>
          <a:p>
            <a:pPr marL="0" indent="0">
              <a:buFont typeface="Times New Roman" charset="0"/>
              <a:buNone/>
              <a:defRPr/>
            </a:pPr>
            <a:endParaRPr lang="it-IT" sz="1800" dirty="0">
              <a:cs typeface="+mn-cs"/>
            </a:endParaRPr>
          </a:p>
        </p:txBody>
      </p:sp>
      <p:sp>
        <p:nvSpPr>
          <p:cNvPr id="8089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30226721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192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dirty="0">
                <a:latin typeface="Calibri" charset="0"/>
              </a:rPr>
              <a:t> Le consultazioni preliminari di mercato</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 L’Autorità si è detto sostiene che l’amministrazione per verificare l’infungibilità o l’unicità del bene o servizio deve acquisire tutte le informazioni disponibili. Ad esempio</a:t>
            </a:r>
          </a:p>
          <a:p>
            <a:pPr>
              <a:buFont typeface="Wingdings" charset="0"/>
              <a:buChar char="Ø"/>
            </a:pPr>
            <a:endParaRPr lang="it-IT" sz="1800" dirty="0">
              <a:latin typeface="Calibri" charset="0"/>
            </a:endParaRPr>
          </a:p>
          <a:p>
            <a:pPr>
              <a:buFontTx/>
              <a:buChar char="-"/>
            </a:pPr>
            <a:r>
              <a:rPr lang="it-IT" sz="1800" dirty="0">
                <a:latin typeface="Calibri" charset="0"/>
              </a:rPr>
              <a:t>1 Osservare il comportamento di acquisto tenuto da altre amministrazioni, che hanno soddisfatto analoghi interessi pubblici verificando, in particolare, se hanno svolto procedure a evidenza pubblica e i risultati ottenuti</a:t>
            </a:r>
          </a:p>
          <a:p>
            <a:pPr>
              <a:buFontTx/>
              <a:buChar char="-"/>
            </a:pPr>
            <a:endParaRPr lang="it-IT" sz="1800" dirty="0">
              <a:latin typeface="Calibri" charset="0"/>
            </a:endParaRPr>
          </a:p>
          <a:p>
            <a:pPr>
              <a:buFontTx/>
              <a:buChar char="-"/>
            </a:pPr>
            <a:r>
              <a:rPr lang="it-IT" sz="1800" dirty="0">
                <a:latin typeface="Calibri" charset="0"/>
              </a:rPr>
              <a:t>2 Procedere alla consultazione dei cataloghi elettronici del mercato delle altre amministrazioni aggiudicatrici, nonché di altri di fornitori esistenti.</a:t>
            </a:r>
          </a:p>
          <a:p>
            <a:pPr>
              <a:buFontTx/>
              <a:buChar char="-"/>
            </a:pPr>
            <a:endParaRPr lang="it-IT" sz="1800" dirty="0">
              <a:latin typeface="Calibri" charset="0"/>
            </a:endParaRPr>
          </a:p>
          <a:p>
            <a:pPr>
              <a:buFontTx/>
              <a:buChar char="-"/>
            </a:pPr>
            <a:endParaRPr lang="it-IT" sz="1800" dirty="0">
              <a:latin typeface="Calibri" charset="0"/>
            </a:endParaRPr>
          </a:p>
        </p:txBody>
      </p:sp>
      <p:sp>
        <p:nvSpPr>
          <p:cNvPr id="8192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02919180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Tx/>
              <a:buChar char="-"/>
              <a:defRPr/>
            </a:pPr>
            <a:r>
              <a:rPr lang="it-IT" sz="1800" dirty="0" smtClean="0">
                <a:cs typeface="+mn-cs"/>
              </a:rPr>
              <a:t>3 Svolgere consultazioni preliminari di mercato ai sensi dell’art. 66 del Codice</a:t>
            </a:r>
          </a:p>
          <a:p>
            <a:pPr>
              <a:buFontTx/>
              <a:buChar char="-"/>
              <a:defRPr/>
            </a:pPr>
            <a:endParaRPr lang="it-IT" sz="1800" dirty="0" smtClean="0">
              <a:cs typeface="+mn-cs"/>
            </a:endParaRPr>
          </a:p>
          <a:p>
            <a:pPr>
              <a:buFont typeface="Wingdings" charset="2"/>
              <a:buChar char="Ø"/>
              <a:defRPr/>
            </a:pPr>
            <a:r>
              <a:rPr lang="it-IT" sz="1800" dirty="0" smtClean="0">
                <a:cs typeface="+mn-cs"/>
              </a:rPr>
              <a:t>Tali consultazioni infatti “</a:t>
            </a:r>
            <a:r>
              <a:rPr lang="it-IT" sz="1800" i="1" dirty="0" smtClean="0">
                <a:cs typeface="+mn-cs"/>
              </a:rPr>
              <a:t>sono </a:t>
            </a:r>
            <a:r>
              <a:rPr lang="it-IT" sz="1800" i="1" dirty="0">
                <a:cs typeface="+mn-cs"/>
              </a:rPr>
              <a:t>preordinate a superare </a:t>
            </a:r>
            <a:r>
              <a:rPr lang="it-IT" sz="1800" i="1" dirty="0" smtClean="0">
                <a:cs typeface="+mn-cs"/>
              </a:rPr>
              <a:t>eventuali asimmetrie </a:t>
            </a:r>
            <a:r>
              <a:rPr lang="it-IT" sz="1800" i="1" dirty="0">
                <a:cs typeface="+mn-cs"/>
              </a:rPr>
              <a:t>informative, consentendo alla stazione appaltante di conoscere se determinati beni o </a:t>
            </a:r>
            <a:r>
              <a:rPr lang="it-IT" sz="1800" i="1" dirty="0" smtClean="0">
                <a:cs typeface="+mn-cs"/>
              </a:rPr>
              <a:t>servizi hanno </a:t>
            </a:r>
            <a:r>
              <a:rPr lang="it-IT" sz="1800" i="1" dirty="0">
                <a:cs typeface="+mn-cs"/>
              </a:rPr>
              <a:t>un mercato di riferimento, le condizioni di prezzo mediamente praticate, le soluzioni </a:t>
            </a:r>
            <a:r>
              <a:rPr lang="it-IT" sz="1800" i="1" dirty="0" smtClean="0">
                <a:cs typeface="+mn-cs"/>
              </a:rPr>
              <a:t>tecniche disponibili</a:t>
            </a:r>
            <a:r>
              <a:rPr lang="it-IT" sz="1800" i="1" dirty="0">
                <a:cs typeface="+mn-cs"/>
              </a:rPr>
              <a:t>, l’effettiva esistenza di più operatori economici potenzialmente interessati alla </a:t>
            </a:r>
            <a:r>
              <a:rPr lang="it-IT" sz="1800" i="1" dirty="0" smtClean="0">
                <a:cs typeface="+mn-cs"/>
              </a:rPr>
              <a:t>produzione e</a:t>
            </a:r>
            <a:r>
              <a:rPr lang="it-IT" sz="1800" i="1" dirty="0">
                <a:cs typeface="+mn-cs"/>
              </a:rPr>
              <a:t>/o distribuzione dei beni o servizi in </a:t>
            </a:r>
            <a:r>
              <a:rPr lang="it-IT" sz="1800" i="1" dirty="0" smtClean="0">
                <a:cs typeface="+mn-cs"/>
              </a:rPr>
              <a:t>questione</a:t>
            </a:r>
            <a:r>
              <a:rPr lang="it-IT" sz="1800" dirty="0" smtClean="0">
                <a:cs typeface="+mn-cs"/>
              </a:rPr>
              <a:t>”</a:t>
            </a:r>
          </a:p>
          <a:p>
            <a:pPr marL="0" indent="0">
              <a:buFont typeface="Times New Roman" charset="0"/>
              <a:buNone/>
              <a:defRPr/>
            </a:pPr>
            <a:endParaRPr lang="it-IT" sz="1800" dirty="0">
              <a:cs typeface="+mn-cs"/>
            </a:endParaRPr>
          </a:p>
        </p:txBody>
      </p:sp>
      <p:sp>
        <p:nvSpPr>
          <p:cNvPr id="8294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00443243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397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Ai sensi dell’art. 66 d.lgs. 50/2016</a:t>
            </a:r>
          </a:p>
          <a:p>
            <a:pPr>
              <a:buFont typeface="Wingdings" charset="0"/>
              <a:buChar char="Ø"/>
            </a:pPr>
            <a:endParaRPr lang="it-IT" sz="1800">
              <a:latin typeface="Calibri" charset="0"/>
            </a:endParaRPr>
          </a:p>
          <a:p>
            <a:pPr>
              <a:buFontTx/>
              <a:buChar char="-"/>
            </a:pPr>
            <a:r>
              <a:rPr lang="it-IT" sz="1800" i="1">
                <a:latin typeface="Calibri" charset="0"/>
              </a:rPr>
              <a:t>“Prima dell'avvio di una procedura di appalto, le amministrazioni aggiudicatrici possono svolgere consultazioni di mercato per la preparazione dell'appalto e per lo svolgimento della relativa procedura e per informare gli operatori economici degli appalti da essi programmati e dei requisiti relativi a questi ultimi. </a:t>
            </a:r>
          </a:p>
          <a:p>
            <a:pPr>
              <a:buFontTx/>
              <a:buChar char="-"/>
            </a:pPr>
            <a:r>
              <a:rPr lang="it-IT" sz="1800" i="1">
                <a:latin typeface="Calibri" charset="0"/>
              </a:rPr>
              <a:t>Per le finalità di cui al comma 1, le amministrazioni aggiudicatrici possono acquisire consulenze, relazioni o altra documentazione tecnica da parte di esperti, di partecipanti al mercato nel rispetto delle disposizioni stabilite nel presente codice, o da parte di autorità indipendenti. Tale documentazione può essere utilizzata nella pianificazione e nello svolgimento della procedura di appalto, a condizione che non abbia l'effetto di falsare la concorrenza e non comporti una violazione dei principi di non discriminazione e di trasparenza”</a:t>
            </a:r>
          </a:p>
        </p:txBody>
      </p:sp>
      <p:sp>
        <p:nvSpPr>
          <p:cNvPr id="8397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482488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it-IT" sz="3200">
                <a:effectLst/>
                <a:latin typeface="Arial" charset="0"/>
                <a:cs typeface="Arial" charset="0"/>
              </a:rPr>
              <a:t> </a:t>
            </a:r>
          </a:p>
        </p:txBody>
      </p:sp>
      <p:sp>
        <p:nvSpPr>
          <p:cNvPr id="4099" name="Rectangle 3"/>
          <p:cNvSpPr>
            <a:spLocks noGrp="1" noChangeArrowheads="1"/>
          </p:cNvSpPr>
          <p:nvPr>
            <p:ph type="body" idx="1"/>
          </p:nvPr>
        </p:nvSpPr>
        <p:spPr>
          <a:xfrm>
            <a:off x="533400" y="1600200"/>
            <a:ext cx="8229600" cy="5029200"/>
          </a:xfrm>
        </p:spPr>
        <p:txBody>
          <a:bodyPr/>
          <a:lstStyle/>
          <a:p>
            <a:pPr>
              <a:lnSpc>
                <a:spcPct val="80000"/>
              </a:lnSpc>
              <a:buFont typeface="Wingdings" charset="0"/>
              <a:buChar char="Ø"/>
              <a:defRPr/>
            </a:pPr>
            <a:endParaRPr lang="it-IT" sz="1800" dirty="0" smtClean="0">
              <a:latin typeface="Arial" charset="0"/>
              <a:cs typeface="Arial" charset="0"/>
            </a:endParaRPr>
          </a:p>
          <a:p>
            <a:pPr>
              <a:lnSpc>
                <a:spcPct val="80000"/>
              </a:lnSpc>
              <a:buFont typeface="Wingdings" charset="0"/>
              <a:buChar char="Ø"/>
              <a:defRPr/>
            </a:pPr>
            <a:endParaRPr lang="it-IT" sz="1800" dirty="0">
              <a:latin typeface="Arial" charset="0"/>
              <a:cs typeface="Arial" charset="0"/>
            </a:endParaRPr>
          </a:p>
          <a:p>
            <a:pPr>
              <a:lnSpc>
                <a:spcPct val="80000"/>
              </a:lnSpc>
              <a:buFont typeface="Wingdings" charset="0"/>
              <a:buChar char="Ø"/>
              <a:defRPr/>
            </a:pPr>
            <a:r>
              <a:rPr lang="it-IT" sz="1800" dirty="0" smtClean="0">
                <a:latin typeface="Arial" charset="0"/>
                <a:cs typeface="Arial" charset="0"/>
              </a:rPr>
              <a:t>Ai </a:t>
            </a:r>
            <a:r>
              <a:rPr lang="it-IT" sz="1800" dirty="0">
                <a:latin typeface="Arial" charset="0"/>
                <a:cs typeface="Arial" charset="0"/>
              </a:rPr>
              <a:t>sensi </a:t>
            </a:r>
            <a:r>
              <a:rPr lang="it-IT" sz="1800" dirty="0" err="1">
                <a:latin typeface="Arial" charset="0"/>
                <a:cs typeface="Arial" charset="0"/>
              </a:rPr>
              <a:t>dell</a:t>
            </a:r>
            <a:r>
              <a:rPr lang="ja-JP" altLang="it-IT" sz="1800" dirty="0">
                <a:latin typeface="Arial" charset="0"/>
                <a:cs typeface="Arial" charset="0"/>
              </a:rPr>
              <a:t>’</a:t>
            </a:r>
            <a:r>
              <a:rPr lang="it-IT" sz="1800" dirty="0">
                <a:latin typeface="Arial" charset="0"/>
                <a:cs typeface="Arial" charset="0"/>
              </a:rPr>
              <a:t>art. 3 comma 1 </a:t>
            </a:r>
            <a:r>
              <a:rPr lang="it-IT" sz="1800" dirty="0" err="1" smtClean="0">
                <a:latin typeface="Arial" charset="0"/>
                <a:cs typeface="Arial" charset="0"/>
              </a:rPr>
              <a:t>lett</a:t>
            </a:r>
            <a:r>
              <a:rPr lang="it-IT" sz="1800" dirty="0" smtClean="0">
                <a:latin typeface="Arial" charset="0"/>
                <a:cs typeface="Arial" charset="0"/>
              </a:rPr>
              <a:t>. </a:t>
            </a:r>
            <a:r>
              <a:rPr lang="it-IT" sz="1800" dirty="0" err="1" smtClean="0">
                <a:latin typeface="Arial" charset="0"/>
                <a:cs typeface="Arial" charset="0"/>
              </a:rPr>
              <a:t>uuu</a:t>
            </a:r>
            <a:r>
              <a:rPr lang="it-IT" sz="1800" dirty="0" smtClean="0">
                <a:latin typeface="Arial" charset="0"/>
                <a:cs typeface="Arial" charset="0"/>
              </a:rPr>
              <a:t>) del Codice le </a:t>
            </a:r>
            <a:r>
              <a:rPr lang="it-IT" sz="1800" dirty="0">
                <a:latin typeface="Arial" charset="0"/>
                <a:cs typeface="Arial" charset="0"/>
              </a:rPr>
              <a:t>«procedure negoziate</a:t>
            </a:r>
            <a:r>
              <a:rPr lang="it-IT" sz="1800" dirty="0" smtClean="0">
                <a:latin typeface="Arial" charset="0"/>
                <a:cs typeface="Arial" charset="0"/>
              </a:rPr>
              <a:t>»</a:t>
            </a:r>
            <a:r>
              <a:rPr lang="it-IT" sz="1800" dirty="0">
                <a:latin typeface="Arial" charset="0"/>
                <a:cs typeface="Arial" charset="0"/>
              </a:rPr>
              <a:t> </a:t>
            </a:r>
            <a:r>
              <a:rPr lang="it-IT" sz="1800" dirty="0" smtClean="0">
                <a:latin typeface="Arial" charset="0"/>
                <a:cs typeface="Arial" charset="0"/>
              </a:rPr>
              <a:t>sono </a:t>
            </a:r>
          </a:p>
          <a:p>
            <a:pPr>
              <a:lnSpc>
                <a:spcPct val="80000"/>
              </a:lnSpc>
              <a:buFont typeface="Wingdings" charset="0"/>
              <a:buChar char="Ø"/>
              <a:defRPr/>
            </a:pPr>
            <a:endParaRPr lang="it-IT" sz="1800" dirty="0">
              <a:latin typeface="Arial" charset="0"/>
              <a:cs typeface="Arial" charset="0"/>
            </a:endParaRPr>
          </a:p>
          <a:p>
            <a:pPr>
              <a:lnSpc>
                <a:spcPct val="80000"/>
              </a:lnSpc>
              <a:buFontTx/>
              <a:buChar char="-"/>
              <a:defRPr/>
            </a:pPr>
            <a:r>
              <a:rPr lang="it-IT" sz="1800" dirty="0" smtClean="0">
                <a:latin typeface="Arial" charset="0"/>
                <a:cs typeface="Arial" charset="0"/>
              </a:rPr>
              <a:t>“</a:t>
            </a:r>
            <a:r>
              <a:rPr lang="it-IT" sz="1800" i="1" dirty="0" smtClean="0">
                <a:latin typeface="Arial" charset="0"/>
                <a:cs typeface="Arial" charset="0"/>
              </a:rPr>
              <a:t>le </a:t>
            </a:r>
            <a:r>
              <a:rPr lang="it-IT" sz="1800" i="1" dirty="0">
                <a:latin typeface="Arial" charset="0"/>
                <a:cs typeface="Arial" charset="0"/>
              </a:rPr>
              <a:t>procedure di affidamento in cui le stazioni appaltanti consultano gli operatori economici da loro scelti e negoziano con uno o più di essi le condizioni </a:t>
            </a:r>
            <a:r>
              <a:rPr lang="it-IT" sz="1800" i="1" dirty="0" smtClean="0">
                <a:latin typeface="Arial" charset="0"/>
                <a:cs typeface="Arial" charset="0"/>
              </a:rPr>
              <a:t>dell'appalto</a:t>
            </a:r>
            <a:r>
              <a:rPr lang="it-IT" sz="1800" dirty="0" smtClean="0">
                <a:latin typeface="Arial" charset="0"/>
                <a:cs typeface="Arial" charset="0"/>
              </a:rPr>
              <a:t>”</a:t>
            </a:r>
          </a:p>
          <a:p>
            <a:pPr marL="0" indent="0">
              <a:lnSpc>
                <a:spcPct val="80000"/>
              </a:lnSpc>
              <a:buFont typeface="Times New Roman" charset="0"/>
              <a:buNone/>
              <a:defRPr/>
            </a:pPr>
            <a:endParaRPr lang="it-IT" sz="1800" dirty="0">
              <a:latin typeface="Arial" charset="0"/>
              <a:cs typeface="Arial" charset="0"/>
            </a:endParaRPr>
          </a:p>
          <a:p>
            <a:pPr>
              <a:lnSpc>
                <a:spcPct val="80000"/>
              </a:lnSpc>
              <a:defRPr/>
            </a:pPr>
            <a:endParaRPr lang="it-IT" sz="1800" dirty="0">
              <a:latin typeface="Arial" charset="0"/>
              <a:cs typeface="Arial" charset="0"/>
            </a:endParaRPr>
          </a:p>
          <a:p>
            <a:pPr>
              <a:lnSpc>
                <a:spcPct val="80000"/>
              </a:lnSpc>
              <a:buFontTx/>
              <a:buChar char="-"/>
              <a:defRPr/>
            </a:pPr>
            <a:endParaRPr lang="it-IT" sz="1800" dirty="0">
              <a:latin typeface="Arial" charset="0"/>
              <a:cs typeface="Arial" charset="0"/>
            </a:endParaRPr>
          </a:p>
          <a:p>
            <a:pPr>
              <a:lnSpc>
                <a:spcPct val="80000"/>
              </a:lnSpc>
              <a:buFont typeface="Wingdings" charset="0"/>
              <a:buChar char="Ø"/>
              <a:defRPr/>
            </a:pPr>
            <a:endParaRPr lang="it-IT" sz="1800" dirty="0">
              <a:latin typeface="Arial" charset="0"/>
              <a:cs typeface="Arial" charset="0"/>
            </a:endParaRPr>
          </a:p>
          <a:p>
            <a:pPr>
              <a:lnSpc>
                <a:spcPct val="80000"/>
              </a:lnSpc>
              <a:defRPr/>
            </a:pPr>
            <a:endParaRPr lang="it-IT" sz="1800" dirty="0">
              <a:latin typeface="Arial" charset="0"/>
              <a:cs typeface="Arial" charset="0"/>
            </a:endParaRPr>
          </a:p>
          <a:p>
            <a:pPr>
              <a:lnSpc>
                <a:spcPct val="80000"/>
              </a:lnSpc>
              <a:buFont typeface="Wingdings" charset="0"/>
              <a:buNone/>
              <a:defRPr/>
            </a:pPr>
            <a:r>
              <a:rPr lang="it-IT" sz="800" dirty="0">
                <a:latin typeface="Arial" charset="0"/>
                <a:cs typeface="Arial" charset="0"/>
              </a:rPr>
              <a:t>       </a:t>
            </a:r>
          </a:p>
          <a:p>
            <a:pPr>
              <a:lnSpc>
                <a:spcPct val="80000"/>
              </a:lnSpc>
              <a:buFont typeface="Wingdings" charset="0"/>
              <a:buNone/>
              <a:defRPr/>
            </a:pPr>
            <a:endParaRPr lang="it-IT" sz="800" dirty="0">
              <a:latin typeface="Arial" charset="0"/>
              <a:cs typeface="Arial" charset="0"/>
            </a:endParaRPr>
          </a:p>
        </p:txBody>
      </p:sp>
    </p:spTree>
    <p:extLst>
      <p:ext uri="{BB962C8B-B14F-4D97-AF65-F5344CB8AC3E}">
        <p14:creationId xmlns:p14="http://schemas.microsoft.com/office/powerpoint/2010/main" val="29549101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499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La stazione appaltante dovrà</a:t>
            </a:r>
          </a:p>
          <a:p>
            <a:pPr>
              <a:buFontTx/>
              <a:buChar char="-"/>
            </a:pPr>
            <a:endParaRPr lang="it-IT" sz="1800">
              <a:latin typeface="Calibri" charset="0"/>
            </a:endParaRPr>
          </a:p>
          <a:p>
            <a:pPr>
              <a:buFontTx/>
              <a:buChar char="-"/>
            </a:pPr>
            <a:r>
              <a:rPr lang="it-IT" sz="1800">
                <a:latin typeface="Calibri" charset="0"/>
              </a:rPr>
              <a:t>informare il mercato, con congruo anticipo, circa le proprie intenzioni di acquisto </a:t>
            </a:r>
          </a:p>
          <a:p>
            <a:pPr>
              <a:buFontTx/>
              <a:buChar char="-"/>
            </a:pPr>
            <a:endParaRPr lang="it-IT" sz="1800">
              <a:latin typeface="Calibri" charset="0"/>
            </a:endParaRPr>
          </a:p>
          <a:p>
            <a:pPr>
              <a:buFontTx/>
              <a:buChar char="-"/>
            </a:pPr>
            <a:r>
              <a:rPr lang="it-IT" sz="1800">
                <a:latin typeface="Calibri" charset="0"/>
              </a:rPr>
              <a:t>invitare gli operatori economici a suggerire e a dimostrare la praticabilità di soluzioni alternative a quelle che porterebbero a concludere per l’esistenza di un unico fornitore</a:t>
            </a:r>
          </a:p>
          <a:p>
            <a:pPr>
              <a:buFontTx/>
              <a:buChar char="-"/>
            </a:pPr>
            <a:endParaRPr lang="it-IT" sz="1800">
              <a:latin typeface="Calibri" charset="0"/>
            </a:endParaRPr>
          </a:p>
          <a:p>
            <a:pPr>
              <a:buFontTx/>
              <a:buChar char="-"/>
            </a:pPr>
            <a:r>
              <a:rPr lang="it-IT" sz="1800">
                <a:latin typeface="Calibri" charset="0"/>
              </a:rPr>
              <a:t>Assicurare l’opportuna pubblicità dell’attività di esplorazione del mercato (avviso pubblicato sul proprio profilo di committente per un periodo non inferiore a quindici giorni ovvero altre forme idonee a garantire la trasparenza)</a:t>
            </a:r>
          </a:p>
          <a:p>
            <a:pPr>
              <a:buFont typeface="Wingdings" charset="0"/>
              <a:buChar char="Ø"/>
            </a:pPr>
            <a:endParaRPr lang="it-IT">
              <a:latin typeface="Calibri" charset="0"/>
            </a:endParaRPr>
          </a:p>
        </p:txBody>
      </p:sp>
      <p:sp>
        <p:nvSpPr>
          <p:cNvPr id="8499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9314065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3" name="Segnaposto contenuto 2"/>
          <p:cNvSpPr>
            <a:spLocks noGrp="1"/>
          </p:cNvSpPr>
          <p:nvPr>
            <p:ph idx="1"/>
          </p:nvPr>
        </p:nvSpPr>
        <p:spPr/>
        <p:txBody>
          <a:bodyPr/>
          <a:lstStyle/>
          <a:p>
            <a:pPr>
              <a:buFont typeface="Wingdings" charset="2"/>
              <a:buChar char="Ø"/>
              <a:defRPr/>
            </a:pPr>
            <a:r>
              <a:rPr lang="it-IT" sz="1800" dirty="0" smtClean="0">
                <a:cs typeface="+mn-cs"/>
              </a:rPr>
              <a:t>L’avviso indica</a:t>
            </a:r>
          </a:p>
          <a:p>
            <a:pPr>
              <a:buFontTx/>
              <a:buChar char="-"/>
              <a:defRPr/>
            </a:pPr>
            <a:endParaRPr lang="it-IT" sz="1800" dirty="0" smtClean="0">
              <a:cs typeface="+mn-cs"/>
            </a:endParaRPr>
          </a:p>
          <a:p>
            <a:pPr>
              <a:buFontTx/>
              <a:buChar char="-"/>
              <a:defRPr/>
            </a:pPr>
            <a:r>
              <a:rPr lang="it-IT" sz="1800" dirty="0" smtClean="0">
                <a:cs typeface="+mn-cs"/>
              </a:rPr>
              <a:t>Il fabbisogno </a:t>
            </a:r>
            <a:r>
              <a:rPr lang="it-IT" sz="1800" dirty="0">
                <a:cs typeface="+mn-cs"/>
              </a:rPr>
              <a:t>che la stazione appaltante intende </a:t>
            </a:r>
            <a:r>
              <a:rPr lang="it-IT" sz="1800" dirty="0" smtClean="0">
                <a:cs typeface="+mn-cs"/>
              </a:rPr>
              <a:t>soddisfare</a:t>
            </a: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gli </a:t>
            </a:r>
            <a:r>
              <a:rPr lang="it-IT" sz="1800" dirty="0">
                <a:cs typeface="+mn-cs"/>
              </a:rPr>
              <a:t>strumenti </a:t>
            </a:r>
            <a:r>
              <a:rPr lang="it-IT" sz="1800" dirty="0" smtClean="0">
                <a:cs typeface="+mn-cs"/>
              </a:rPr>
              <a:t>che quest’ultima </a:t>
            </a:r>
            <a:r>
              <a:rPr lang="it-IT" sz="1800" dirty="0">
                <a:cs typeface="+mn-cs"/>
              </a:rPr>
              <a:t>ha individuato per farvi fronte e i costi </a:t>
            </a:r>
            <a:r>
              <a:rPr lang="it-IT" sz="1800" dirty="0" smtClean="0">
                <a:cs typeface="+mn-cs"/>
              </a:rPr>
              <a:t>attesi</a:t>
            </a:r>
            <a:endParaRPr lang="it-IT" sz="1800" dirty="0">
              <a:cs typeface="+mn-cs"/>
            </a:endParaRPr>
          </a:p>
          <a:p>
            <a:pPr>
              <a:buFontTx/>
              <a:buChar char="-"/>
              <a:defRPr/>
            </a:pPr>
            <a:endParaRPr lang="it-IT" sz="1800" dirty="0" smtClean="0">
              <a:cs typeface="+mn-cs"/>
            </a:endParaRPr>
          </a:p>
          <a:p>
            <a:pPr>
              <a:buFontTx/>
              <a:buChar char="-"/>
              <a:defRPr/>
            </a:pPr>
            <a:r>
              <a:rPr lang="it-IT" sz="1800" dirty="0" smtClean="0">
                <a:cs typeface="+mn-cs"/>
              </a:rPr>
              <a:t>la </a:t>
            </a:r>
            <a:r>
              <a:rPr lang="it-IT" sz="1800" dirty="0">
                <a:cs typeface="+mn-cs"/>
              </a:rPr>
              <a:t>richiesta di indicare eventuali </a:t>
            </a:r>
            <a:r>
              <a:rPr lang="it-IT" sz="1800" dirty="0" smtClean="0">
                <a:cs typeface="+mn-cs"/>
              </a:rPr>
              <a:t>soluzioni alternative</a:t>
            </a:r>
          </a:p>
          <a:p>
            <a:pPr>
              <a:buFontTx/>
              <a:buChar char="-"/>
              <a:defRPr/>
            </a:pPr>
            <a:endParaRPr lang="it-IT" sz="1800" dirty="0" smtClean="0">
              <a:cs typeface="+mn-cs"/>
            </a:endParaRPr>
          </a:p>
          <a:p>
            <a:pPr>
              <a:buFontTx/>
              <a:buChar char="-"/>
              <a:defRPr/>
            </a:pPr>
            <a:r>
              <a:rPr lang="it-IT" sz="1800" dirty="0" smtClean="0">
                <a:cs typeface="+mn-cs"/>
              </a:rPr>
              <a:t>la </a:t>
            </a:r>
            <a:r>
              <a:rPr lang="it-IT" sz="1800" dirty="0">
                <a:cs typeface="+mn-cs"/>
              </a:rPr>
              <a:t>volontà di procedere, qualora ve ne siano i presupposti, all’acquisto mediante </a:t>
            </a:r>
            <a:r>
              <a:rPr lang="it-IT" sz="1800" dirty="0" smtClean="0">
                <a:cs typeface="+mn-cs"/>
              </a:rPr>
              <a:t>procedura negoziata </a:t>
            </a:r>
            <a:r>
              <a:rPr lang="it-IT" sz="1800" dirty="0">
                <a:cs typeface="+mn-cs"/>
              </a:rPr>
              <a:t>senza pubblicazione del </a:t>
            </a:r>
            <a:r>
              <a:rPr lang="it-IT" sz="1800" dirty="0" smtClean="0">
                <a:cs typeface="+mn-cs"/>
              </a:rPr>
              <a:t>bando.</a:t>
            </a:r>
          </a:p>
          <a:p>
            <a:pPr>
              <a:buFontTx/>
              <a:buChar char="-"/>
              <a:defRPr/>
            </a:pPr>
            <a:endParaRPr lang="it-IT" sz="1800" dirty="0">
              <a:cs typeface="+mn-cs"/>
            </a:endParaRPr>
          </a:p>
          <a:p>
            <a:pPr marL="0" indent="0">
              <a:buFont typeface="Times New Roman" charset="0"/>
              <a:buNone/>
              <a:defRPr/>
            </a:pPr>
            <a:endParaRPr lang="it-IT" sz="1800" dirty="0">
              <a:cs typeface="+mn-cs"/>
            </a:endParaRPr>
          </a:p>
        </p:txBody>
      </p:sp>
      <p:sp>
        <p:nvSpPr>
          <p:cNvPr id="86019"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85873275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704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L’indagine di mercato deve essere aggiornata al momento in cui l’amministrazione decida di acquistare il bene o il servizio </a:t>
            </a:r>
          </a:p>
          <a:p>
            <a:pPr>
              <a:buFont typeface="Wingdings" charset="0"/>
              <a:buChar char="Ø"/>
            </a:pPr>
            <a:endParaRPr lang="it-IT" sz="1800">
              <a:latin typeface="Calibri" charset="0"/>
            </a:endParaRPr>
          </a:p>
          <a:p>
            <a:pPr>
              <a:buFont typeface="Wingdings" charset="0"/>
              <a:buChar char="Ø"/>
            </a:pPr>
            <a:r>
              <a:rPr lang="it-IT" sz="1800">
                <a:latin typeface="Calibri" charset="0"/>
              </a:rPr>
              <a:t>L’amministrazione non potrà considerare un bene infungibile sulla base di un’indagine passata</a:t>
            </a:r>
          </a:p>
          <a:p>
            <a:pPr>
              <a:buFont typeface="Wingdings" charset="0"/>
              <a:buChar char="Ø"/>
            </a:pPr>
            <a:endParaRPr lang="it-IT" sz="1800">
              <a:latin typeface="Calibri" charset="0"/>
            </a:endParaRPr>
          </a:p>
          <a:p>
            <a:pPr>
              <a:buFont typeface="Wingdings" charset="0"/>
              <a:buChar char="Ø"/>
            </a:pPr>
            <a:r>
              <a:rPr lang="it-IT" sz="1800">
                <a:latin typeface="Calibri" charset="0"/>
              </a:rPr>
              <a:t>Secondo l’Autorità e la giurisprudenza</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la fornitura si deve basare su valutazioni attuali, non legate ai risultati di precedenti verifiche o a ipotesi circa futuri sviluppi nel mercato, che, pure, vanno presi in considerazione per la determinazione della durata dell</a:t>
            </a:r>
            <a:r>
              <a:rPr lang="it-IT" sz="1800" i="1">
                <a:latin typeface="Calibri" charset="0"/>
              </a:rPr>
              <a:t>’</a:t>
            </a:r>
            <a:r>
              <a:rPr lang="it-IT" altLang="ja-JP" sz="1800" i="1">
                <a:latin typeface="Calibri" charset="0"/>
              </a:rPr>
              <a:t>affidamento</a:t>
            </a:r>
            <a:r>
              <a:rPr lang="it-IT" sz="1800">
                <a:latin typeface="Calibri" charset="0"/>
              </a:rPr>
              <a:t>”</a:t>
            </a:r>
            <a:endParaRPr lang="it-IT" altLang="ja-JP" sz="1800">
              <a:latin typeface="Calibri" charset="0"/>
            </a:endParaRPr>
          </a:p>
          <a:p>
            <a:pPr>
              <a:buFontTx/>
              <a:buChar char="-"/>
            </a:pPr>
            <a:endParaRPr lang="it-IT" sz="1800">
              <a:latin typeface="Calibri" charset="0"/>
            </a:endParaRPr>
          </a:p>
        </p:txBody>
      </p:sp>
      <p:sp>
        <p:nvSpPr>
          <p:cNvPr id="87043"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476370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lgn="ctr"/>
            <a:r>
              <a:rPr lang="it-IT" sz="1800" dirty="0" smtClean="0"/>
              <a:t> Il Lock-in</a:t>
            </a:r>
          </a:p>
          <a:p>
            <a:pPr marL="0" indent="0" algn="just">
              <a:buNone/>
            </a:pPr>
            <a:r>
              <a:rPr lang="it-IT" sz="1800" dirty="0"/>
              <a:t> </a:t>
            </a:r>
            <a:endParaRPr lang="it-IT" sz="1800" dirty="0" smtClean="0"/>
          </a:p>
          <a:p>
            <a:pPr algn="just">
              <a:buFont typeface="Wingdings" charset="2"/>
              <a:buChar char="Ø"/>
            </a:pPr>
            <a:r>
              <a:rPr lang="it-IT" sz="1800" dirty="0" smtClean="0"/>
              <a:t>L’infungibilità di un bene può derivare anche </a:t>
            </a:r>
          </a:p>
          <a:p>
            <a:endParaRPr lang="it-IT" sz="1800" dirty="0" smtClean="0"/>
          </a:p>
          <a:p>
            <a:pPr>
              <a:buFontTx/>
              <a:buChar char="-"/>
            </a:pPr>
            <a:r>
              <a:rPr lang="it-IT" sz="1800" dirty="0" smtClean="0"/>
              <a:t>da </a:t>
            </a:r>
            <a:r>
              <a:rPr lang="it-IT" sz="1800" dirty="0"/>
              <a:t>causa di decisioni passate </a:t>
            </a:r>
            <a:r>
              <a:rPr lang="it-IT" sz="1800" dirty="0" smtClean="0"/>
              <a:t>da parte </a:t>
            </a:r>
            <a:r>
              <a:rPr lang="it-IT" sz="1800" dirty="0"/>
              <a:t>del contraente che lo vincolano nei comportamenti </a:t>
            </a:r>
            <a:r>
              <a:rPr lang="it-IT" sz="1800" dirty="0" smtClean="0"/>
              <a:t>futuri</a:t>
            </a:r>
          </a:p>
          <a:p>
            <a:pPr>
              <a:buFontTx/>
              <a:buChar char="-"/>
            </a:pPr>
            <a:endParaRPr lang="it-IT" sz="1800" dirty="0"/>
          </a:p>
          <a:p>
            <a:pPr>
              <a:buFontTx/>
              <a:buChar char="-"/>
            </a:pPr>
            <a:r>
              <a:rPr lang="it-IT" sz="1800" dirty="0"/>
              <a:t>o</a:t>
            </a:r>
            <a:r>
              <a:rPr lang="it-IT" sz="1800" dirty="0" smtClean="0"/>
              <a:t>ppure a </a:t>
            </a:r>
            <a:r>
              <a:rPr lang="it-IT" sz="1800" dirty="0"/>
              <a:t>seguito di </a:t>
            </a:r>
            <a:r>
              <a:rPr lang="it-IT" sz="1800" dirty="0" smtClean="0"/>
              <a:t>decisioni strategiche </a:t>
            </a:r>
            <a:r>
              <a:rPr lang="it-IT" sz="1800" dirty="0"/>
              <a:t>da parte dell’operatore </a:t>
            </a:r>
            <a:r>
              <a:rPr lang="it-IT" sz="1800" dirty="0" smtClean="0"/>
              <a:t>economico</a:t>
            </a:r>
          </a:p>
          <a:p>
            <a:pPr>
              <a:buFontTx/>
              <a:buChar char="-"/>
            </a:pPr>
            <a:endParaRPr lang="it-IT" sz="1800" dirty="0"/>
          </a:p>
          <a:p>
            <a:pPr>
              <a:buFont typeface="Wingdings" charset="2"/>
              <a:buChar char="Ø"/>
            </a:pPr>
            <a:endParaRPr lang="it-IT" sz="1800" dirty="0" smtClean="0"/>
          </a:p>
          <a:p>
            <a:pPr>
              <a:buFont typeface="Wingdings" charset="2"/>
              <a:buChar char="Ø"/>
            </a:pPr>
            <a:r>
              <a:rPr lang="it-IT" sz="1800" dirty="0" smtClean="0"/>
              <a:t>L’infungibilità del bene o del servizio dovuta a tali cause prende il nome di </a:t>
            </a:r>
            <a:r>
              <a:rPr lang="it-IT" sz="1800" dirty="0" err="1" smtClean="0"/>
              <a:t>lock</a:t>
            </a:r>
            <a:r>
              <a:rPr lang="it-IT" sz="1800" dirty="0" smtClean="0"/>
              <a:t>-in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15170423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Il </a:t>
            </a:r>
            <a:r>
              <a:rPr lang="it-IT" sz="1800" dirty="0" err="1" smtClean="0"/>
              <a:t>lock</a:t>
            </a:r>
            <a:r>
              <a:rPr lang="it-IT" sz="1800" dirty="0" smtClean="0"/>
              <a:t>-in viene associato in particolar modo al settore della ICT (Information </a:t>
            </a:r>
            <a:r>
              <a:rPr lang="it-IT" sz="1800" dirty="0"/>
              <a:t>and </a:t>
            </a:r>
            <a:r>
              <a:rPr lang="it-IT" sz="1800" dirty="0" smtClean="0"/>
              <a:t>Communications Technology)</a:t>
            </a:r>
          </a:p>
          <a:p>
            <a:pPr>
              <a:buFont typeface="Wingdings" charset="2"/>
              <a:buChar char="Ø"/>
            </a:pPr>
            <a:endParaRPr lang="it-IT" sz="1800" dirty="0"/>
          </a:p>
          <a:p>
            <a:pPr>
              <a:buFont typeface="Wingdings" charset="2"/>
              <a:buChar char="Ø"/>
            </a:pPr>
            <a:r>
              <a:rPr lang="it-IT" sz="1800" dirty="0" smtClean="0"/>
              <a:t>La Commissione Europea ha fornito </a:t>
            </a:r>
            <a:r>
              <a:rPr lang="it-IT" sz="1800" dirty="0"/>
              <a:t>la seguente definizione di </a:t>
            </a:r>
            <a:r>
              <a:rPr lang="it-IT" sz="1800" dirty="0" err="1" smtClean="0"/>
              <a:t>lock</a:t>
            </a:r>
            <a:r>
              <a:rPr lang="it-IT" sz="1800" dirty="0" smtClean="0"/>
              <a:t>-</a:t>
            </a:r>
            <a:r>
              <a:rPr lang="it-IT" sz="1800" dirty="0"/>
              <a:t>in per gli appalti nel settore informatico: </a:t>
            </a:r>
            <a:endParaRPr lang="it-IT" sz="1800" dirty="0" smtClean="0"/>
          </a:p>
          <a:p>
            <a:pPr>
              <a:buFont typeface="Wingdings" charset="2"/>
              <a:buChar char="Ø"/>
            </a:pPr>
            <a:endParaRPr lang="it-IT" sz="1800" dirty="0"/>
          </a:p>
          <a:p>
            <a:pPr>
              <a:buFontTx/>
              <a:buChar char="-"/>
            </a:pPr>
            <a:r>
              <a:rPr lang="it-IT" sz="1800" dirty="0" smtClean="0"/>
              <a:t>«</a:t>
            </a:r>
            <a:r>
              <a:rPr lang="it-IT" sz="1800" i="1" dirty="0"/>
              <a:t>Il </a:t>
            </a:r>
            <a:r>
              <a:rPr lang="it-IT" sz="1800" i="1" dirty="0" err="1"/>
              <a:t>lock</a:t>
            </a:r>
            <a:r>
              <a:rPr lang="it-IT" sz="1800" i="1" dirty="0"/>
              <a:t>-</a:t>
            </a:r>
            <a:r>
              <a:rPr lang="it-IT" sz="1800" i="1" dirty="0" smtClean="0"/>
              <a:t>in si </a:t>
            </a:r>
            <a:r>
              <a:rPr lang="it-IT" sz="1800" i="1" dirty="0"/>
              <a:t>verifica quando l'amministrazione non può cambiare facilmente fornitore alla scadenza del </a:t>
            </a:r>
            <a:r>
              <a:rPr lang="it-IT" sz="1800" i="1" dirty="0" smtClean="0"/>
              <a:t>periodo contrattuale </a:t>
            </a:r>
            <a:r>
              <a:rPr lang="it-IT" sz="1800" i="1" dirty="0"/>
              <a:t>perché non sono disponibili le informazioni essenziali sul sistema che consentirebbero a </a:t>
            </a:r>
            <a:r>
              <a:rPr lang="it-IT" sz="1800" i="1" dirty="0" smtClean="0"/>
              <a:t>un nuovo </a:t>
            </a:r>
            <a:r>
              <a:rPr lang="it-IT" sz="1800" i="1" dirty="0"/>
              <a:t>fornitore di subentrare al precedente in modo efficiente</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269425538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a:t>
            </a:r>
            <a:r>
              <a:rPr lang="it-IT" sz="1800" dirty="0" err="1" smtClean="0"/>
              <a:t>lock</a:t>
            </a:r>
            <a:r>
              <a:rPr lang="it-IT" sz="1800" dirty="0" smtClean="0"/>
              <a:t>-in è causato dal comportamento della stazione appaltante ad esempio:</a:t>
            </a:r>
          </a:p>
          <a:p>
            <a:pPr>
              <a:buFontTx/>
              <a:buChar char="-"/>
            </a:pPr>
            <a:endParaRPr lang="it-IT" sz="1800" dirty="0" smtClean="0"/>
          </a:p>
          <a:p>
            <a:pPr>
              <a:buFontTx/>
              <a:buChar char="-"/>
            </a:pPr>
            <a:r>
              <a:rPr lang="it-IT" sz="1800" dirty="0" smtClean="0"/>
              <a:t>In caso di presenza di elevati </a:t>
            </a:r>
            <a:r>
              <a:rPr lang="it-IT" sz="1800" dirty="0"/>
              <a:t>costi di investimento (iniziale) non </a:t>
            </a:r>
            <a:r>
              <a:rPr lang="it-IT" sz="1800" dirty="0" smtClean="0"/>
              <a:t>recuperabili </a:t>
            </a:r>
            <a:r>
              <a:rPr lang="it-IT" sz="1800" dirty="0"/>
              <a:t>per effetto dei quali cambiare il fornitore determina la perdita degli stessi</a:t>
            </a:r>
            <a:r>
              <a:rPr lang="it-IT" sz="1800" dirty="0" smtClean="0"/>
              <a:t>;</a:t>
            </a:r>
          </a:p>
          <a:p>
            <a:pPr>
              <a:buFontTx/>
              <a:buChar char="-"/>
            </a:pPr>
            <a:endParaRPr lang="it-IT" sz="1800" dirty="0"/>
          </a:p>
          <a:p>
            <a:pPr>
              <a:buFontTx/>
              <a:buChar char="-"/>
            </a:pPr>
            <a:r>
              <a:rPr lang="it-IT" sz="1800" dirty="0" smtClean="0"/>
              <a:t>In presenza di lunghi </a:t>
            </a:r>
            <a:r>
              <a:rPr lang="it-IT" sz="1800" dirty="0"/>
              <a:t>e costosi processi di apprendimento (</a:t>
            </a:r>
            <a:r>
              <a:rPr lang="it-IT" sz="1800" dirty="0" err="1"/>
              <a:t>learning</a:t>
            </a:r>
            <a:r>
              <a:rPr lang="it-IT" sz="1800" dirty="0"/>
              <a:t>) per l’utilizzo ottimale di un determinato servizio </a:t>
            </a:r>
            <a:r>
              <a:rPr lang="it-IT" sz="1800" dirty="0" smtClean="0"/>
              <a:t>o prodotto</a:t>
            </a:r>
            <a:r>
              <a:rPr lang="it-IT" sz="1800" dirty="0"/>
              <a:t>, che andrebbero persi in caso di cambio del </a:t>
            </a:r>
            <a:r>
              <a:rPr lang="it-IT" sz="1800" dirty="0" smtClean="0"/>
              <a:t>fornitore</a:t>
            </a:r>
          </a:p>
          <a:p>
            <a:pPr>
              <a:buFontTx/>
              <a:buChar char="-"/>
            </a:pPr>
            <a:endParaRPr lang="it-IT" sz="1800" dirty="0"/>
          </a:p>
          <a:p>
            <a:pPr>
              <a:buFontTx/>
              <a:buChar char="-"/>
            </a:pPr>
            <a:r>
              <a:rPr lang="it-IT" sz="1800" dirty="0" smtClean="0"/>
              <a:t>In presenza </a:t>
            </a:r>
            <a:r>
              <a:rPr lang="it-IT" sz="1800" dirty="0"/>
              <a:t>di esternalità e </a:t>
            </a:r>
            <a:r>
              <a:rPr lang="it-IT" sz="1800" dirty="0" smtClean="0"/>
              <a:t>di economie </a:t>
            </a:r>
            <a:r>
              <a:rPr lang="it-IT" sz="1800" dirty="0"/>
              <a:t>di rete, per cui il valore del bene è legato al numero di altri utilizzatori del bene stesso (</a:t>
            </a:r>
            <a:r>
              <a:rPr lang="it-IT" sz="1800" dirty="0" smtClean="0"/>
              <a:t>si pensi</a:t>
            </a:r>
            <a:r>
              <a:rPr lang="it-IT" sz="1800" dirty="0"/>
              <a:t>, ad esempio, ai social networks), in questo caso, se un cliente cambia singolarmente il fornitore</a:t>
            </a:r>
            <a:r>
              <a:rPr lang="it-IT" sz="1800" dirty="0" smtClean="0"/>
              <a:t>, ne perderebbe </a:t>
            </a:r>
            <a:r>
              <a:rPr lang="it-IT" sz="1800" dirty="0"/>
              <a:t>la sua </a:t>
            </a:r>
            <a:r>
              <a:rPr lang="it-IT" sz="1800" dirty="0" smtClean="0"/>
              <a:t>utilità</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67885887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Il </a:t>
            </a:r>
            <a:r>
              <a:rPr lang="it-IT" sz="1800" dirty="0" err="1" smtClean="0"/>
              <a:t>lock</a:t>
            </a:r>
            <a:r>
              <a:rPr lang="it-IT" sz="1800" dirty="0" smtClean="0"/>
              <a:t>-</a:t>
            </a:r>
            <a:r>
              <a:rPr lang="it-IT" sz="1800" dirty="0"/>
              <a:t>in è causato dal comportamento </a:t>
            </a:r>
            <a:r>
              <a:rPr lang="it-IT" sz="1800" dirty="0" smtClean="0"/>
              <a:t>del fornitore </a:t>
            </a:r>
            <a:r>
              <a:rPr lang="it-IT" sz="1800" dirty="0"/>
              <a:t>ad </a:t>
            </a:r>
            <a:r>
              <a:rPr lang="it-IT" sz="1800" dirty="0" smtClean="0"/>
              <a:t>esempio:</a:t>
            </a:r>
          </a:p>
          <a:p>
            <a:pPr>
              <a:buFontTx/>
              <a:buChar char="-"/>
            </a:pPr>
            <a:endParaRPr lang="it-IT" sz="1800" dirty="0" smtClean="0"/>
          </a:p>
          <a:p>
            <a:pPr>
              <a:buFontTx/>
              <a:buChar char="-"/>
            </a:pPr>
            <a:r>
              <a:rPr lang="it-IT" sz="1800" dirty="0" smtClean="0"/>
              <a:t>quando non divulga tutte le informazioni relative all’utilizzo del sistema o prodotto</a:t>
            </a:r>
          </a:p>
          <a:p>
            <a:pPr>
              <a:buFontTx/>
              <a:buChar char="-"/>
            </a:pPr>
            <a:endParaRPr lang="it-IT" sz="1800" dirty="0" smtClean="0"/>
          </a:p>
          <a:p>
            <a:pPr>
              <a:buFontTx/>
              <a:buChar char="-"/>
            </a:pPr>
            <a:r>
              <a:rPr lang="it-IT" sz="1800" dirty="0" smtClean="0"/>
              <a:t>quando mantiene di diritto o di fatto l’esclusiva sui pezzi di ricambio o sui materiali di consumo (es. toner)   </a:t>
            </a: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75880718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L</a:t>
            </a:r>
            <a:r>
              <a:rPr lang="it-IT" sz="1800" dirty="0" smtClean="0"/>
              <a:t>a </a:t>
            </a:r>
            <a:r>
              <a:rPr lang="it-IT" sz="1800" dirty="0"/>
              <a:t>Direttiva 2014/24/UE ha chiarito che è possibile ricorrere a </a:t>
            </a:r>
            <a:r>
              <a:rPr lang="it-IT" sz="1800" dirty="0" smtClean="0"/>
              <a:t>procedure negoziate </a:t>
            </a:r>
            <a:r>
              <a:rPr lang="it-IT" sz="1800" dirty="0"/>
              <a:t>senza previa pubblicazione di un bando in casi eccezionali, quando vi è un unico </a:t>
            </a:r>
            <a:r>
              <a:rPr lang="it-IT" sz="1800" dirty="0" smtClean="0"/>
              <a:t>fornitore</a:t>
            </a:r>
            <a:endParaRPr lang="it-IT" sz="1800" dirty="0"/>
          </a:p>
          <a:p>
            <a:pPr>
              <a:buFont typeface="Wingdings" charset="2"/>
              <a:buChar char="Ø"/>
            </a:pPr>
            <a:endParaRPr lang="it-IT" sz="1800" dirty="0" smtClean="0"/>
          </a:p>
          <a:p>
            <a:pPr>
              <a:buFontTx/>
              <a:buChar char="-"/>
            </a:pPr>
            <a:r>
              <a:rPr lang="it-IT" sz="1800" dirty="0" smtClean="0"/>
              <a:t>«</a:t>
            </a:r>
            <a:r>
              <a:rPr lang="it-IT" sz="1800" i="1" dirty="0"/>
              <a:t>se la situazione di esclusività non è stata creata dalla stessa amministrazione aggiudicatrice in vista </a:t>
            </a:r>
            <a:r>
              <a:rPr lang="it-IT" sz="1800" i="1" dirty="0" smtClean="0"/>
              <a:t>della futura </a:t>
            </a:r>
            <a:r>
              <a:rPr lang="it-IT" sz="1800" i="1" dirty="0"/>
              <a:t>gara di appalto</a:t>
            </a:r>
            <a:r>
              <a:rPr lang="it-IT" sz="1800" dirty="0"/>
              <a:t>»</a:t>
            </a:r>
            <a:r>
              <a:rPr lang="it-IT" sz="1800" dirty="0" smtClean="0"/>
              <a:t>.</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329643071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 Indicazioni per evitare il fenomeno del </a:t>
            </a:r>
            <a:r>
              <a:rPr lang="it-IT" sz="1800" dirty="0" err="1" smtClean="0"/>
              <a:t>lock</a:t>
            </a:r>
            <a:r>
              <a:rPr lang="it-IT" sz="1800" dirty="0" smtClean="0"/>
              <a:t>-in</a:t>
            </a:r>
          </a:p>
          <a:p>
            <a:pPr>
              <a:buFont typeface="Wingdings" charset="2"/>
              <a:buChar char="Ø"/>
            </a:pPr>
            <a:endParaRPr lang="it-IT" sz="1800" dirty="0"/>
          </a:p>
          <a:p>
            <a:pPr>
              <a:buFont typeface="Wingdings" charset="2"/>
              <a:buChar char="Ø"/>
            </a:pPr>
            <a:r>
              <a:rPr lang="it-IT" sz="1800" dirty="0" smtClean="0"/>
              <a:t>L’Autorità afferma che per evitare il verificarsi del </a:t>
            </a:r>
            <a:r>
              <a:rPr lang="it-IT" sz="1800" dirty="0" err="1" smtClean="0"/>
              <a:t>lock</a:t>
            </a:r>
            <a:r>
              <a:rPr lang="it-IT" sz="1800" dirty="0"/>
              <a:t>-in, la stazione appaltante </a:t>
            </a:r>
            <a:r>
              <a:rPr lang="it-IT" sz="1800" dirty="0" smtClean="0"/>
              <a:t>dovrebbe affrontare</a:t>
            </a:r>
            <a:r>
              <a:rPr lang="it-IT" sz="1800" dirty="0"/>
              <a:t> </a:t>
            </a:r>
            <a:r>
              <a:rPr lang="it-IT" sz="1800" dirty="0" smtClean="0"/>
              <a:t>due problemi </a:t>
            </a:r>
            <a:r>
              <a:rPr lang="it-IT" sz="1800" dirty="0"/>
              <a:t>distinti: </a:t>
            </a:r>
            <a:endParaRPr lang="it-IT" sz="1800" dirty="0" smtClean="0"/>
          </a:p>
          <a:p>
            <a:pPr>
              <a:buFont typeface="Wingdings" charset="2"/>
              <a:buChar char="Ø"/>
            </a:pPr>
            <a:endParaRPr lang="it-IT" sz="1800" dirty="0" smtClean="0"/>
          </a:p>
          <a:p>
            <a:pPr>
              <a:buFontTx/>
              <a:buChar char="-"/>
            </a:pPr>
            <a:r>
              <a:rPr lang="it-IT" sz="1800" dirty="0" smtClean="0"/>
              <a:t>a</a:t>
            </a:r>
            <a:r>
              <a:rPr lang="it-IT" sz="1800" dirty="0"/>
              <a:t>) produrre documentazione di gara che prevenga il rischio di rimanere legati ad </a:t>
            </a:r>
            <a:r>
              <a:rPr lang="it-IT" sz="1800" dirty="0" smtClean="0"/>
              <a:t>un unico </a:t>
            </a:r>
            <a:r>
              <a:rPr lang="it-IT" sz="1800" dirty="0"/>
              <a:t>fornitore; </a:t>
            </a:r>
          </a:p>
          <a:p>
            <a:pPr>
              <a:buFontTx/>
              <a:buChar char="-"/>
            </a:pPr>
            <a:endParaRPr lang="it-IT" sz="1800" dirty="0" smtClean="0"/>
          </a:p>
          <a:p>
            <a:pPr>
              <a:buFontTx/>
              <a:buChar char="-"/>
            </a:pPr>
            <a:r>
              <a:rPr lang="it-IT" sz="1800" dirty="0" smtClean="0"/>
              <a:t>b</a:t>
            </a:r>
            <a:r>
              <a:rPr lang="it-IT" sz="1800" dirty="0"/>
              <a:t>) verificare la possibilità e la praticabilità di uscire da situazioni di </a:t>
            </a:r>
            <a:r>
              <a:rPr lang="it-IT" sz="1800" dirty="0" err="1"/>
              <a:t>lock</a:t>
            </a:r>
            <a:r>
              <a:rPr lang="it-IT" sz="1800" dirty="0"/>
              <a:t>-</a:t>
            </a:r>
            <a:r>
              <a:rPr lang="it-IT" sz="1800" dirty="0" smtClean="0"/>
              <a:t>ii</a:t>
            </a:r>
          </a:p>
          <a:p>
            <a:pPr>
              <a:buFontTx/>
              <a:buChar char="-"/>
            </a:pPr>
            <a:endParaRPr lang="it-IT" sz="1800"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99037534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Con particolare riferimento all’aspetto di cui alla </a:t>
            </a:r>
            <a:r>
              <a:rPr lang="it-IT" sz="1800" dirty="0" err="1"/>
              <a:t>lett</a:t>
            </a:r>
            <a:r>
              <a:rPr lang="it-IT" sz="1800" dirty="0"/>
              <a:t>. b) </a:t>
            </a:r>
            <a:r>
              <a:rPr lang="it-IT" sz="1800" dirty="0" smtClean="0"/>
              <a:t>secondo l’Autorità</a:t>
            </a:r>
          </a:p>
          <a:p>
            <a:pPr>
              <a:buFont typeface="Wingdings" charset="2"/>
              <a:buChar char="Ø"/>
            </a:pPr>
            <a:endParaRPr lang="it-IT" sz="1800" dirty="0"/>
          </a:p>
          <a:p>
            <a:pPr>
              <a:buFontTx/>
              <a:buChar char="-"/>
            </a:pPr>
            <a:r>
              <a:rPr lang="it-IT" sz="1800" dirty="0" smtClean="0"/>
              <a:t>“</a:t>
            </a:r>
            <a:r>
              <a:rPr lang="it-IT" sz="1800" i="1" dirty="0"/>
              <a:t>devono essere attentamente individuate le cause che impediscono o ostacolano il cambio di fornitore. Spesso le difficoltà e i costi di mutamento del fornitore possono </a:t>
            </a:r>
            <a:r>
              <a:rPr lang="it-IT" sz="1800" i="1" dirty="0" smtClean="0"/>
              <a:t>essere sovrastimati</a:t>
            </a:r>
            <a:r>
              <a:rPr lang="it-IT" sz="1800" i="1" dirty="0"/>
              <a:t>, anche a causa dell’inerzia che caratterizza l’azione amministrativa. In generale, le </a:t>
            </a:r>
            <a:r>
              <a:rPr lang="it-IT" sz="1800" i="1" dirty="0" smtClean="0"/>
              <a:t>difficoltà inerenti </a:t>
            </a:r>
            <a:r>
              <a:rPr lang="it-IT" sz="1800" i="1" dirty="0"/>
              <a:t>il cambio del fornitore devono essere confrontate con i risparmi di lungo periodo permessi </a:t>
            </a:r>
            <a:r>
              <a:rPr lang="it-IT" sz="1800" i="1" dirty="0" smtClean="0"/>
              <a:t>da una </a:t>
            </a:r>
            <a:r>
              <a:rPr lang="it-IT" sz="1800" i="1" dirty="0"/>
              <a:t>maggiore concorrenza e dal poter accedere a soluzioni più </a:t>
            </a:r>
            <a:r>
              <a:rPr lang="it-IT" sz="1800" i="1" dirty="0" smtClean="0"/>
              <a:t>efficienti</a:t>
            </a:r>
            <a:r>
              <a:rPr lang="it-IT" sz="1800" dirty="0" smtClean="0"/>
              <a:t>”</a:t>
            </a:r>
          </a:p>
          <a:p>
            <a:pPr>
              <a:buFontTx/>
              <a:buChar char="-"/>
            </a:pPr>
            <a:endParaRPr lang="it-IT" sz="1800"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674866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143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lgn="ctr">
              <a:lnSpc>
                <a:spcPct val="80000"/>
              </a:lnSpc>
              <a:buFont typeface="Wingdings" charset="0"/>
              <a:buChar char="Ø"/>
            </a:pPr>
            <a:r>
              <a:rPr lang="it-IT" sz="1800">
                <a:latin typeface="Arial" charset="0"/>
                <a:cs typeface="Arial" charset="0"/>
              </a:rPr>
              <a:t>Principi della procedura negoziata</a:t>
            </a:r>
          </a:p>
          <a:p>
            <a:pPr>
              <a:lnSpc>
                <a:spcPct val="80000"/>
              </a:lnSpc>
              <a:buFontTx/>
              <a:buChar char="-"/>
            </a:pPr>
            <a:endParaRPr lang="it-IT" sz="1800">
              <a:latin typeface="Arial" charset="0"/>
              <a:cs typeface="Arial" charset="0"/>
            </a:endParaRPr>
          </a:p>
          <a:p>
            <a:pPr>
              <a:lnSpc>
                <a:spcPct val="80000"/>
              </a:lnSpc>
              <a:buFontTx/>
              <a:buChar char="-"/>
            </a:pPr>
            <a:r>
              <a:rPr lang="it-IT" sz="1800">
                <a:latin typeface="Arial" charset="0"/>
                <a:cs typeface="Arial" charset="0"/>
              </a:rPr>
              <a:t>Procedura eccezionale che deroga all</a:t>
            </a:r>
            <a:r>
              <a:rPr lang="ja-JP" altLang="it-IT" sz="1800">
                <a:latin typeface="Arial" charset="0"/>
                <a:cs typeface="Arial" charset="0"/>
              </a:rPr>
              <a:t>’</a:t>
            </a:r>
            <a:r>
              <a:rPr lang="it-IT" altLang="ja-JP" sz="1800">
                <a:latin typeface="Arial" charset="0"/>
                <a:cs typeface="Arial" charset="0"/>
              </a:rPr>
              <a:t>ordinario procedimento di scelta del contraente</a:t>
            </a:r>
          </a:p>
          <a:p>
            <a:pPr>
              <a:lnSpc>
                <a:spcPct val="80000"/>
              </a:lnSpc>
              <a:buFontTx/>
              <a:buChar char="-"/>
            </a:pPr>
            <a:endParaRPr lang="it-IT" sz="1800">
              <a:latin typeface="Arial" charset="0"/>
              <a:cs typeface="Arial" charset="0"/>
            </a:endParaRPr>
          </a:p>
          <a:p>
            <a:pPr>
              <a:lnSpc>
                <a:spcPct val="80000"/>
              </a:lnSpc>
              <a:buFontTx/>
              <a:buChar char="-"/>
            </a:pPr>
            <a:r>
              <a:rPr lang="it-IT" sz="1800">
                <a:latin typeface="Arial" charset="0"/>
                <a:cs typeface="Arial" charset="0"/>
              </a:rPr>
              <a:t>Ha carattere facoltativo, potendo le stazioni appaltanti preferire comunque una procedura aperta o ristretta</a:t>
            </a:r>
          </a:p>
          <a:p>
            <a:endParaRPr lang="it-IT">
              <a:latin typeface="Calibri" charset="0"/>
            </a:endParaRPr>
          </a:p>
        </p:txBody>
      </p:sp>
    </p:spTree>
    <p:extLst>
      <p:ext uri="{BB962C8B-B14F-4D97-AF65-F5344CB8AC3E}">
        <p14:creationId xmlns:p14="http://schemas.microsoft.com/office/powerpoint/2010/main" val="230576086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a) affidamento degli appalti cd. multi-</a:t>
            </a:r>
            <a:r>
              <a:rPr lang="it-IT" sz="1800" dirty="0" err="1"/>
              <a:t>sourcing</a:t>
            </a:r>
            <a:r>
              <a:rPr lang="it-IT" sz="1800" dirty="0"/>
              <a:t>, ovvero con due o più vincitori</a:t>
            </a:r>
          </a:p>
          <a:p>
            <a:pPr>
              <a:buFont typeface="Wingdings" charset="2"/>
              <a:buChar char="Ø"/>
            </a:pPr>
            <a:endParaRPr lang="it-IT" sz="1800" dirty="0"/>
          </a:p>
          <a:p>
            <a:pPr>
              <a:buFontTx/>
              <a:buChar char="-"/>
            </a:pPr>
            <a:r>
              <a:rPr lang="it-IT" sz="1800" dirty="0"/>
              <a:t>In questo caso, nelle gare a valle, la stazione appaltante potrà contare sulla partecipazione dei soggetti aggiudicatari della prima, i quali avranno acquisito quelle conoscenze specifiche sui bisogni della stessa, che </a:t>
            </a:r>
            <a:r>
              <a:rPr lang="it-IT" sz="1800" dirty="0" smtClean="0"/>
              <a:t> </a:t>
            </a:r>
            <a:r>
              <a:rPr lang="it-IT" sz="1800" dirty="0"/>
              <a:t>permettono </a:t>
            </a:r>
            <a:r>
              <a:rPr lang="it-IT" sz="1800" dirty="0" smtClean="0"/>
              <a:t>loro di </a:t>
            </a:r>
            <a:r>
              <a:rPr lang="it-IT" sz="1800" dirty="0"/>
              <a:t>formulare offerte competitive</a:t>
            </a:r>
          </a:p>
          <a:p>
            <a:pPr>
              <a:buFontTx/>
              <a:buChar char="-"/>
            </a:pPr>
            <a:endParaRPr lang="it-IT" dirty="0"/>
          </a:p>
          <a:p>
            <a:pPr>
              <a:buFont typeface="Wingdings" charset="2"/>
              <a:buChar char="Ø"/>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31312625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smtClean="0"/>
              <a:t>b) </a:t>
            </a:r>
            <a:r>
              <a:rPr lang="it-IT" sz="1800" dirty="0"/>
              <a:t>passaggio all’utilizzo di sistemi di telecomunicazione non più basato su </a:t>
            </a:r>
            <a:r>
              <a:rPr lang="it-IT" sz="1800" dirty="0" smtClean="0"/>
              <a:t>tecnologie proprietarie </a:t>
            </a:r>
            <a:r>
              <a:rPr lang="it-IT" sz="1800" dirty="0"/>
              <a:t>ma su </a:t>
            </a:r>
            <a:r>
              <a:rPr lang="it-IT" sz="1800" dirty="0" smtClean="0"/>
              <a:t>standard</a:t>
            </a:r>
          </a:p>
          <a:p>
            <a:pPr>
              <a:buFont typeface="Wingdings" charset="2"/>
              <a:buChar char="Ø"/>
            </a:pPr>
            <a:endParaRPr lang="it-IT" sz="1800" dirty="0"/>
          </a:p>
          <a:p>
            <a:pPr>
              <a:buFontTx/>
              <a:buChar char="-"/>
            </a:pPr>
            <a:r>
              <a:rPr lang="it-IT" sz="1800" dirty="0" smtClean="0"/>
              <a:t>Secondo la Commissione</a:t>
            </a:r>
            <a:r>
              <a:rPr lang="it-IT" sz="1800" dirty="0"/>
              <a:t>, il ricorso a gare basate su standard permette (almeno nel lungo periodo), </a:t>
            </a:r>
            <a:r>
              <a:rPr lang="it-IT" sz="1800" dirty="0" smtClean="0"/>
              <a:t>risparmi rilevanti </a:t>
            </a:r>
            <a:r>
              <a:rPr lang="it-IT" sz="1800" dirty="0"/>
              <a:t>sugli affidamenti, oltre a facilitare i contatti tra i cittadini e le pubbliche amministrazioni</a:t>
            </a:r>
            <a:r>
              <a:rPr lang="it-IT" sz="1800" dirty="0" smtClean="0"/>
              <a:t>, l’interoperabilità </a:t>
            </a:r>
            <a:r>
              <a:rPr lang="it-IT" sz="1800" dirty="0"/>
              <a:t>tra le diverse amministrazioni e le relative banche-dati, il riutilizzo delle informazioni </a:t>
            </a:r>
            <a:r>
              <a:rPr lang="it-IT" sz="1800" dirty="0" smtClean="0"/>
              <a:t>e l’innovazione tecnologica</a:t>
            </a:r>
            <a:endParaRPr lang="it-IT" sz="1800" dirty="0"/>
          </a:p>
          <a:p>
            <a:pPr>
              <a:buFontTx/>
              <a:buChar char="-"/>
            </a:pPr>
            <a:endParaRPr lang="it-IT" sz="1800" dirty="0" smtClean="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16222530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Font typeface="Wingdings" charset="2"/>
              <a:buChar char="Ø"/>
            </a:pPr>
            <a:r>
              <a:rPr lang="it-IT" sz="1800" dirty="0"/>
              <a:t>L’Autorità tiene a precisare però che </a:t>
            </a:r>
          </a:p>
          <a:p>
            <a:pPr>
              <a:buFont typeface="Wingdings" charset="2"/>
              <a:buChar char="Ø"/>
            </a:pPr>
            <a:endParaRPr lang="it-IT" sz="1800" dirty="0"/>
          </a:p>
          <a:p>
            <a:pPr>
              <a:buFontTx/>
              <a:buChar char="-"/>
            </a:pPr>
            <a:r>
              <a:rPr lang="it-IT" sz="1800" dirty="0"/>
              <a:t>“</a:t>
            </a:r>
            <a:r>
              <a:rPr lang="it-IT" sz="1800" i="1" dirty="0"/>
              <a:t>Non esiste una soluzione unica per prevenire e/o superare fenomeni di infungibilità, ma è necessario procedere caso per caso al fine di trovare soluzioni in grado di favorire la trasparenza, la non discriminazione e l’effettiva concorrenza nel mercato</a:t>
            </a:r>
            <a:r>
              <a:rPr lang="it-IT" sz="1800" dirty="0"/>
              <a:t>”</a:t>
            </a:r>
          </a:p>
          <a:p>
            <a:pPr>
              <a:buFontTx/>
              <a:buChar char="-"/>
            </a:pPr>
            <a:endParaRPr lang="it-IT" dirty="0"/>
          </a:p>
          <a:p>
            <a:endParaRPr lang="it-IT" dirty="0"/>
          </a:p>
        </p:txBody>
      </p:sp>
      <p:sp>
        <p:nvSpPr>
          <p:cNvPr id="4" name="Segnaposto piè di pagina 3"/>
          <p:cNvSpPr>
            <a:spLocks noGrp="1"/>
          </p:cNvSpPr>
          <p:nvPr>
            <p:ph type="ftr" sz="quarter" idx="12"/>
          </p:nvPr>
        </p:nvSpPr>
        <p:spPr/>
        <p:txBody>
          <a:bodyPr/>
          <a:lstStyle/>
          <a:p>
            <a:pPr>
              <a:defRPr/>
            </a:pPr>
            <a:r>
              <a:rPr lang="it-IT" smtClean="0"/>
              <a:t>Avv. Francesco Mascia</a:t>
            </a:r>
            <a:endParaRPr lang="it-IT"/>
          </a:p>
        </p:txBody>
      </p:sp>
    </p:spTree>
    <p:extLst>
      <p:ext uri="{BB962C8B-B14F-4D97-AF65-F5344CB8AC3E}">
        <p14:creationId xmlns:p14="http://schemas.microsoft.com/office/powerpoint/2010/main" val="82048260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806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Char char="-"/>
            </a:pPr>
            <a:endParaRPr lang="it-IT" sz="1800">
              <a:latin typeface="Calibri" charset="0"/>
            </a:endParaRPr>
          </a:p>
          <a:p>
            <a:pPr>
              <a:buFontTx/>
              <a:buChar char="-"/>
            </a:pPr>
            <a:r>
              <a:rPr lang="it-IT" sz="1800">
                <a:latin typeface="Calibri" charset="0"/>
              </a:rPr>
              <a:t>3) nella misura strettamente necessaria quando, per ragioni di estrema urgenza derivante da eventi imprevedibili dall’amministrazione aggiudicatrice, i termini per le procedure aperte o per le procedure ristrette o per le procedure competitive con negoziazione non possono essere rispettati. Le circostanze invocate a giustificazione del ricorso alla procedura di cui al presente articolo non devono essere in alcun caso imputabili alle amministrazioni aggiudicatrici</a:t>
            </a:r>
          </a:p>
          <a:p>
            <a:pPr>
              <a:buFontTx/>
              <a:buChar char="-"/>
            </a:pPr>
            <a:endParaRPr lang="it-IT" sz="1800">
              <a:latin typeface="Calibri" charset="0"/>
            </a:endParaRPr>
          </a:p>
        </p:txBody>
      </p:sp>
      <p:sp>
        <p:nvSpPr>
          <p:cNvPr id="88067"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110569369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8909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Calibri" charset="0"/>
              </a:rPr>
              <a:t>I requisiti</a:t>
            </a:r>
          </a:p>
          <a:p>
            <a:pPr>
              <a:buFontTx/>
              <a:buChar char="-"/>
            </a:pPr>
            <a:endParaRPr lang="it-IT" sz="1800" dirty="0" smtClean="0">
              <a:latin typeface="Calibri" charset="0"/>
            </a:endParaRPr>
          </a:p>
          <a:p>
            <a:pPr>
              <a:buFontTx/>
              <a:buChar char="-"/>
            </a:pPr>
            <a:r>
              <a:rPr lang="it-IT" sz="1800" dirty="0" smtClean="0">
                <a:latin typeface="Calibri" charset="0"/>
              </a:rPr>
              <a:t>ragioni </a:t>
            </a:r>
            <a:r>
              <a:rPr lang="it-IT" sz="1800" dirty="0">
                <a:latin typeface="Calibri" charset="0"/>
              </a:rPr>
              <a:t>di estrema urgenza </a:t>
            </a:r>
          </a:p>
          <a:p>
            <a:pPr>
              <a:buFontTx/>
              <a:buChar char="-"/>
            </a:pPr>
            <a:r>
              <a:rPr lang="it-IT" sz="1800" dirty="0">
                <a:latin typeface="Calibri" charset="0"/>
              </a:rPr>
              <a:t>derivanti da eventi imprevedibili dall’amministrazione aggiudicatrice</a:t>
            </a:r>
          </a:p>
          <a:p>
            <a:pPr>
              <a:buFontTx/>
              <a:buChar char="-"/>
            </a:pPr>
            <a:r>
              <a:rPr lang="it-IT" sz="1800" dirty="0">
                <a:latin typeface="Calibri" charset="0"/>
              </a:rPr>
              <a:t>i termini per le procedure aperte o per le procedure ristrette o per le procedure competitive con negoziazione non possono essere rispettati</a:t>
            </a:r>
          </a:p>
          <a:p>
            <a:pPr>
              <a:buFontTx/>
              <a:buChar char="-"/>
            </a:pPr>
            <a:r>
              <a:rPr lang="it-IT" sz="1800" dirty="0">
                <a:latin typeface="Calibri" charset="0"/>
              </a:rPr>
              <a:t>l’affidamento con procedura negoziata deve essere effettuato nella misura strettamente necessaria</a:t>
            </a:r>
          </a:p>
          <a:p>
            <a:pPr>
              <a:buFontTx/>
              <a:buChar char="-"/>
            </a:pPr>
            <a:r>
              <a:rPr lang="it-IT" sz="1800" dirty="0">
                <a:latin typeface="Calibri" charset="0"/>
              </a:rPr>
              <a:t>le circostanze invocate a giustificazione della procedura negoziata non devono essere imputabili alle amministrazioni aggiudicatrici</a:t>
            </a:r>
          </a:p>
          <a:p>
            <a:endParaRPr lang="it-IT" dirty="0">
              <a:latin typeface="Calibri" charset="0"/>
            </a:endParaRPr>
          </a:p>
        </p:txBody>
      </p:sp>
    </p:spTree>
    <p:extLst>
      <p:ext uri="{BB962C8B-B14F-4D97-AF65-F5344CB8AC3E}">
        <p14:creationId xmlns:p14="http://schemas.microsoft.com/office/powerpoint/2010/main" val="368005782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0114"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0"/>
              <a:buChar char="Ø"/>
            </a:pPr>
            <a:r>
              <a:rPr lang="it-IT" sz="1800">
                <a:latin typeface="Calibri" charset="0"/>
              </a:rPr>
              <a:t>Con particolare riferimento al fatto che l’urgenza non debba essere addebitata alla P.A. la giurisprudenza specifica che </a:t>
            </a:r>
          </a:p>
          <a:p>
            <a:pPr>
              <a:buFont typeface="Wingdings" charset="0"/>
              <a:buChar char="Ø"/>
            </a:pPr>
            <a:endParaRPr lang="it-IT" sz="1800">
              <a:latin typeface="Calibri" charset="0"/>
            </a:endParaRPr>
          </a:p>
          <a:p>
            <a:pPr>
              <a:buFontTx/>
              <a:buChar char="-"/>
            </a:pPr>
            <a:r>
              <a:rPr lang="it-IT" sz="1800">
                <a:latin typeface="Calibri" charset="0"/>
              </a:rPr>
              <a:t>“</a:t>
            </a:r>
            <a:r>
              <a:rPr lang="it-IT" altLang="ja-JP" sz="1800" i="1">
                <a:latin typeface="Calibri" charset="0"/>
              </a:rPr>
              <a:t>il ricorso alla procedura negoziata senza previa pubblicazione del bando di gara quale sistema di scelta del contraente (che si sostanzia in una vera e propria trattativa privata) rappresenta un'eccezione ai principi generali di pubblicità e massima partecipazione dei concorrenti, tipici della procedura aperta: in particolare, in ordine al carattere della urgenza, è noto che essa non deve poter in alcun modo essere addebitata all'Amministrazione </a:t>
            </a:r>
            <a:r>
              <a:rPr lang="it-IT" altLang="ja-JP" sz="1800" b="1" i="1" u="sng">
                <a:latin typeface="Calibri" charset="0"/>
              </a:rPr>
              <a:t>per carenza di adeguata organizzazione o programmazione ovvero per sua inerzia o responsabilità</a:t>
            </a:r>
            <a:r>
              <a:rPr lang="it-IT" sz="1800">
                <a:latin typeface="Calibri" charset="0"/>
              </a:rPr>
              <a:t>”</a:t>
            </a:r>
            <a:r>
              <a:rPr lang="it-IT" altLang="ja-JP" sz="1800">
                <a:latin typeface="Calibri" charset="0"/>
              </a:rPr>
              <a:t> (T.A.R. Lecce, (Puglia), sez. III, 30/09/2016, (ud. 26/07/2016, dep.30/09/2016),  n. 1514; Consiglio di Stato, V, 10 novembre 2010, n. 8006, T.A.R. Sicilia, Catania, III, 1° marzo 2011, n. 524)</a:t>
            </a:r>
          </a:p>
          <a:p>
            <a:pPr>
              <a:buFontTx/>
              <a:buChar char="-"/>
            </a:pPr>
            <a:r>
              <a:rPr lang="it-IT" sz="1800">
                <a:latin typeface="Calibri" charset="0"/>
              </a:rPr>
              <a:t> </a:t>
            </a:r>
          </a:p>
        </p:txBody>
      </p:sp>
      <p:sp>
        <p:nvSpPr>
          <p:cNvPr id="90115"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360047310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1138"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Calibri" charset="0"/>
              </a:rPr>
              <a:t>Casistica</a:t>
            </a:r>
          </a:p>
          <a:p>
            <a:pPr>
              <a:buFont typeface="Wingdings" charset="0"/>
              <a:buChar char="Ø"/>
            </a:pPr>
            <a:endParaRPr lang="it-IT" sz="1800" dirty="0">
              <a:latin typeface="Calibri" charset="0"/>
            </a:endParaRPr>
          </a:p>
          <a:p>
            <a:pPr>
              <a:buFont typeface="Wingdings" charset="0"/>
              <a:buChar char="Ø"/>
            </a:pPr>
            <a:r>
              <a:rPr lang="it-IT" sz="1800" dirty="0">
                <a:latin typeface="Calibri" charset="0"/>
              </a:rPr>
              <a:t>La giurisprudenza ha ritenuto legittima una procedura negoziata (con l’invito di più operatori) a seguito della sospensione della gara nelle more di un procedimento </a:t>
            </a:r>
            <a:r>
              <a:rPr lang="it-IT" sz="1800" dirty="0" err="1">
                <a:latin typeface="Calibri" charset="0"/>
              </a:rPr>
              <a:t>nanti</a:t>
            </a:r>
            <a:r>
              <a:rPr lang="it-IT" sz="1800" dirty="0">
                <a:latin typeface="Calibri" charset="0"/>
              </a:rPr>
              <a:t> il Tar </a:t>
            </a:r>
          </a:p>
          <a:p>
            <a:pPr>
              <a:buFontTx/>
              <a:buChar char="-"/>
            </a:pPr>
            <a:r>
              <a:rPr lang="it-IT" sz="1800" dirty="0">
                <a:latin typeface="Calibri" charset="0"/>
              </a:rPr>
              <a:t>“</a:t>
            </a:r>
            <a:r>
              <a:rPr lang="it-IT" altLang="ja-JP" sz="1800" i="1" dirty="0">
                <a:latin typeface="Calibri" charset="0"/>
              </a:rPr>
              <a:t>Ad avviso della Sezione, nel particolare caso di specie, deve ritenersi che, nel complesso, sussistono ragionevolmente i presupposti per l'affidamento a mezzo di procedura negoziata ex art. 57, comma 2, </a:t>
            </a:r>
            <a:r>
              <a:rPr lang="it-IT" altLang="ja-JP" sz="1800" i="1" dirty="0" err="1">
                <a:latin typeface="Calibri" charset="0"/>
              </a:rPr>
              <a:t>lett</a:t>
            </a:r>
            <a:r>
              <a:rPr lang="it-IT" altLang="ja-JP" sz="1800" i="1" dirty="0">
                <a:latin typeface="Calibri" charset="0"/>
              </a:rPr>
              <a:t>. c) del </a:t>
            </a:r>
            <a:r>
              <a:rPr lang="it-IT" altLang="ja-JP" sz="1800" i="1" dirty="0" err="1">
                <a:latin typeface="Calibri" charset="0"/>
              </a:rPr>
              <a:t>D.Lgs.</a:t>
            </a:r>
            <a:r>
              <a:rPr lang="it-IT" altLang="ja-JP" sz="1800" i="1" dirty="0">
                <a:latin typeface="Calibri" charset="0"/>
              </a:rPr>
              <a:t> n. 163/2006, stante: da un lato, la "dirimente circostanza</a:t>
            </a:r>
            <a:r>
              <a:rPr lang="it-IT" sz="1800" i="1" dirty="0">
                <a:latin typeface="Calibri" charset="0"/>
              </a:rPr>
              <a:t>”</a:t>
            </a:r>
            <a:r>
              <a:rPr lang="it-IT" altLang="ja-JP" sz="1800" i="1" dirty="0">
                <a:latin typeface="Calibri" charset="0"/>
              </a:rPr>
              <a:t> che "a seguito della sospensione delle procedure di gara dell'A.R.O. disposta dal T.A.R. di Lecce, non si prospettano tempi brevi per il raggiungimento dell'aggiudicazione definitiva , con conseguente ed evidente ristrettezza dei termini a disposizione per l'espletamento della procedura "ponte"; dall'altro, il fatto che la durata dell'appalto comunale in esame è stata stabilita "per il tempo strettamente necessario per l'espletamento della procedura prevista per l'affidamento di servizi mediante l'A.R.O</a:t>
            </a:r>
            <a:r>
              <a:rPr lang="it-IT" altLang="ja-JP" sz="1800" dirty="0">
                <a:latin typeface="Calibri" charset="0"/>
              </a:rPr>
              <a:t>.</a:t>
            </a:r>
            <a:r>
              <a:rPr lang="it-IT" sz="1800" dirty="0">
                <a:latin typeface="Calibri" charset="0"/>
              </a:rPr>
              <a:t>”</a:t>
            </a:r>
            <a:r>
              <a:rPr lang="it-IT" altLang="ja-JP" sz="1800" dirty="0">
                <a:latin typeface="Calibri" charset="0"/>
              </a:rPr>
              <a:t> (T.A.R. Lecce, (Puglia), sez. III, 30/09/2016, (ud. 26/07/2016, dep.30/09/2016),  n. 1514)</a:t>
            </a:r>
          </a:p>
          <a:p>
            <a:pPr>
              <a:buFontTx/>
              <a:buChar char="-"/>
            </a:pPr>
            <a:r>
              <a:rPr lang="it-IT" sz="1800" dirty="0">
                <a:latin typeface="Calibri" charset="0"/>
              </a:rPr>
              <a:t>  </a:t>
            </a:r>
          </a:p>
        </p:txBody>
      </p:sp>
    </p:spTree>
    <p:extLst>
      <p:ext uri="{BB962C8B-B14F-4D97-AF65-F5344CB8AC3E}">
        <p14:creationId xmlns:p14="http://schemas.microsoft.com/office/powerpoint/2010/main" val="87033327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2162"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Calibri" charset="0"/>
              </a:rPr>
              <a:t>In altra occasione la giurisprudenza ha ritenuto illegittima la procedura negoziata a seguito di un provvedimento in autotutela</a:t>
            </a:r>
          </a:p>
          <a:p>
            <a:pPr>
              <a:buFontTx/>
              <a:buChar char="-"/>
            </a:pPr>
            <a:endParaRPr lang="it-IT" sz="1800" dirty="0">
              <a:latin typeface="Calibri" charset="0"/>
            </a:endParaRPr>
          </a:p>
          <a:p>
            <a:pPr>
              <a:buFontTx/>
              <a:buChar char="-"/>
            </a:pPr>
            <a:r>
              <a:rPr lang="it-IT" sz="1800" dirty="0">
                <a:latin typeface="Calibri" charset="0"/>
              </a:rPr>
              <a:t>“</a:t>
            </a:r>
            <a:r>
              <a:rPr lang="it-IT" altLang="ja-JP" sz="1800" i="1" dirty="0">
                <a:latin typeface="Calibri" charset="0"/>
              </a:rPr>
              <a:t>Con più lungo discorso, deve convenirsi, per un verso, con il rilievo, criticamente valorizzato dall'impresa ricorrente, che né la revoca in autotutela della procedura precedentemente bandita, né il "superamento dell'attuale regime di proroga dei contratti in corso", né la necessità di affidare il servizio "nelle more della nuova gara d'appalto", siano di per sé condizioni sufficienti, ai sensi del riportato art. 57, a giustificare l'adozione di una procedura negoziata senza pubblicazione del bando di gara e la correlativa compressione delle regole poste a tutela della concorrenza</a:t>
            </a:r>
            <a:r>
              <a:rPr lang="it-IT" sz="1800" dirty="0">
                <a:latin typeface="Calibri" charset="0"/>
              </a:rPr>
              <a:t>”</a:t>
            </a:r>
            <a:r>
              <a:rPr lang="da-DK" altLang="ja-JP" sz="1800" dirty="0">
                <a:latin typeface="Calibri" charset="0"/>
              </a:rPr>
              <a:t> T.A.R. Salerno, (</a:t>
            </a:r>
            <a:r>
              <a:rPr lang="da-DK" altLang="ja-JP" sz="1800" dirty="0" err="1">
                <a:latin typeface="Calibri" charset="0"/>
              </a:rPr>
              <a:t>Campania</a:t>
            </a:r>
            <a:r>
              <a:rPr lang="da-DK" altLang="ja-JP" sz="1800" dirty="0">
                <a:latin typeface="Calibri" charset="0"/>
              </a:rPr>
              <a:t>), </a:t>
            </a:r>
            <a:r>
              <a:rPr lang="da-DK" altLang="ja-JP" sz="1800" dirty="0" err="1">
                <a:latin typeface="Calibri" charset="0"/>
              </a:rPr>
              <a:t>sez</a:t>
            </a:r>
            <a:r>
              <a:rPr lang="da-DK" altLang="ja-JP" sz="1800" dirty="0">
                <a:latin typeface="Calibri" charset="0"/>
              </a:rPr>
              <a:t>. I, 04/02/2015, (ud. 18/12/2014, dep.04/02/2015),  n. 250</a:t>
            </a:r>
            <a:endParaRPr lang="it-IT" altLang="ja-JP" sz="1800" dirty="0">
              <a:latin typeface="Calibri" charset="0"/>
            </a:endParaRPr>
          </a:p>
          <a:p>
            <a:pPr>
              <a:buFontTx/>
              <a:buChar char="-"/>
            </a:pPr>
            <a:endParaRPr lang="it-IT" sz="1800" dirty="0">
              <a:latin typeface="Calibri" charset="0"/>
            </a:endParaRPr>
          </a:p>
        </p:txBody>
      </p:sp>
    </p:spTree>
    <p:extLst>
      <p:ext uri="{BB962C8B-B14F-4D97-AF65-F5344CB8AC3E}">
        <p14:creationId xmlns:p14="http://schemas.microsoft.com/office/powerpoint/2010/main" val="167803635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3186"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 typeface="Wingdings" charset="2"/>
              <a:buChar char="Ø"/>
            </a:pPr>
            <a:r>
              <a:rPr lang="it-IT" sz="1800" dirty="0">
                <a:latin typeface="Calibri" charset="0"/>
              </a:rPr>
              <a:t>In altra fattispecie è stata ritenuta l’illegittimità della procedura negoziata effettuata in considerazione dell’imminente scadenza del precedente contratto di appalto </a:t>
            </a:r>
          </a:p>
          <a:p>
            <a:pPr>
              <a:buFontTx/>
              <a:buChar char="-"/>
            </a:pPr>
            <a:r>
              <a:rPr lang="it-IT" sz="1800" dirty="0">
                <a:latin typeface="Calibri" charset="0"/>
              </a:rPr>
              <a:t>“</a:t>
            </a:r>
            <a:r>
              <a:rPr lang="it-IT" altLang="ja-JP" sz="1800" i="1" dirty="0">
                <a:latin typeface="Calibri" charset="0"/>
              </a:rPr>
              <a:t>si deve escludere che possa costituire legittima motivazione della determinazione di avvalersi della procedura negoziata quella dell'imminente (</a:t>
            </a:r>
            <a:r>
              <a:rPr lang="it-IT" altLang="ja-JP" sz="1800" i="1" dirty="0" err="1">
                <a:latin typeface="Calibri" charset="0"/>
              </a:rPr>
              <a:t>recte</a:t>
            </a:r>
            <a:r>
              <a:rPr lang="it-IT" altLang="ja-JP" sz="1800" i="1" dirty="0">
                <a:latin typeface="Calibri" charset="0"/>
              </a:rPr>
              <a:t>: nel caso di specie, contestuale) scadenza dei contratti in corso trattandosi, evidentemente, di evento palesemente prevedibile da parte della stazione appaltante, a cui, peraltro, vanno anche imputati i ritardi nell'attivazione della procedura concorsuale; l'impugnata procedura, inoltre, sia per la durata del conseguente contratto (un anno prorogabile di un ulteriore anno), sia per l'importo base previsto dall'avviso di selezione (€ 3.231.090,32), assume più l'aspetto di una gara ordinaria che di una procedura negoziata ex art. 57 del codice contratti, in violazione, per ciò stesso, anche della prescrizione ivi contenuta alla stregua della quale la selezione deve essere indetta per i tempi strettamente necessari ad appaltare il servizio con gara pubblica</a:t>
            </a:r>
            <a:r>
              <a:rPr lang="it-IT" sz="1800" dirty="0">
                <a:latin typeface="Calibri" charset="0"/>
              </a:rPr>
              <a:t>”</a:t>
            </a:r>
            <a:r>
              <a:rPr lang="pl-PL" altLang="ja-JP" sz="1800" dirty="0">
                <a:latin typeface="Calibri" charset="0"/>
              </a:rPr>
              <a:t> T.A.R. </a:t>
            </a:r>
            <a:r>
              <a:rPr lang="pl-PL" altLang="ja-JP" sz="1800" dirty="0" err="1">
                <a:latin typeface="Calibri" charset="0"/>
              </a:rPr>
              <a:t>Venezia</a:t>
            </a:r>
            <a:r>
              <a:rPr lang="pl-PL" altLang="ja-JP" sz="1800" dirty="0">
                <a:latin typeface="Calibri" charset="0"/>
              </a:rPr>
              <a:t>, (</a:t>
            </a:r>
            <a:r>
              <a:rPr lang="pl-PL" altLang="ja-JP" sz="1800" dirty="0" err="1">
                <a:latin typeface="Calibri" charset="0"/>
              </a:rPr>
              <a:t>Veneto</a:t>
            </a:r>
            <a:r>
              <a:rPr lang="pl-PL" altLang="ja-JP" sz="1800" dirty="0">
                <a:latin typeface="Calibri" charset="0"/>
              </a:rPr>
              <a:t>), sez. I, 06/03/2013, ud. 27/02/2013,  n. 350</a:t>
            </a:r>
            <a:endParaRPr lang="it-IT" altLang="ja-JP" sz="1800" dirty="0">
              <a:latin typeface="Calibri" charset="0"/>
            </a:endParaRPr>
          </a:p>
          <a:p>
            <a:pPr>
              <a:buFontTx/>
              <a:buChar char="-"/>
            </a:pPr>
            <a:endParaRPr lang="it-IT" sz="1800" dirty="0">
              <a:latin typeface="Calibri" charset="0"/>
            </a:endParaRPr>
          </a:p>
        </p:txBody>
      </p:sp>
    </p:spTree>
    <p:extLst>
      <p:ext uri="{BB962C8B-B14F-4D97-AF65-F5344CB8AC3E}">
        <p14:creationId xmlns:p14="http://schemas.microsoft.com/office/powerpoint/2010/main" val="242137991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endParaRPr lang="it-IT">
              <a:cs typeface="+mj-cs"/>
            </a:endParaRPr>
          </a:p>
        </p:txBody>
      </p:sp>
      <p:sp>
        <p:nvSpPr>
          <p:cNvPr id="94210" name="Segnaposto contenuto 2"/>
          <p:cNvSpPr>
            <a:spLocks noGrp="1"/>
          </p:cNvSpPr>
          <p:nvPr>
            <p:ph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ctr">
              <a:buFontTx/>
              <a:buChar char="-"/>
            </a:pPr>
            <a:r>
              <a:rPr lang="it-IT" sz="1800">
                <a:latin typeface="Calibri" charset="0"/>
              </a:rPr>
              <a:t>I casi tassativi previsti per appalti di forniture</a:t>
            </a:r>
          </a:p>
          <a:p>
            <a:pPr>
              <a:buFontTx/>
              <a:buChar char="-"/>
            </a:pPr>
            <a:endParaRPr lang="it-IT" sz="1800">
              <a:latin typeface="Calibri" charset="0"/>
            </a:endParaRPr>
          </a:p>
          <a:p>
            <a:pPr>
              <a:buFontTx/>
              <a:buChar char="-"/>
            </a:pPr>
            <a:r>
              <a:rPr lang="it-IT" sz="1800">
                <a:latin typeface="Calibri" charset="0"/>
              </a:rPr>
              <a:t>Nel caso di appalti pubblici di forniture, la procedura di cui al presente articolo è, inoltre, consentita nei casi seguenti:</a:t>
            </a:r>
          </a:p>
          <a:p>
            <a:pPr>
              <a:buFontTx/>
              <a:buChar char="-"/>
            </a:pPr>
            <a:endParaRPr lang="it-IT" sz="1800">
              <a:latin typeface="Calibri" charset="0"/>
            </a:endParaRPr>
          </a:p>
          <a:p>
            <a:pPr>
              <a:buFontTx/>
              <a:buChar char="-"/>
            </a:pPr>
            <a:endParaRPr lang="it-IT" sz="1800">
              <a:latin typeface="Calibri" charset="0"/>
            </a:endParaRPr>
          </a:p>
          <a:p>
            <a:pPr>
              <a:buFontTx/>
              <a:buChar char="-"/>
            </a:pPr>
            <a:r>
              <a:rPr lang="it-IT" sz="1800">
                <a:latin typeface="Calibri" charset="0"/>
              </a:rPr>
              <a:t>a) qualora i prodotti oggetto dell’appalto siano fabbricati esclusivamente a scopo di ricerca, di sperimentazione, di studio o di sviluppo, salvo che si tratti di produzione in quantità volta ad accertare la redditività commerciale del prodotto o ad ammortizzare i costi di ricerca e di sviluppo; </a:t>
            </a:r>
          </a:p>
          <a:p>
            <a:endParaRPr lang="it-IT" sz="1800">
              <a:latin typeface="Calibri" charset="0"/>
            </a:endParaRPr>
          </a:p>
        </p:txBody>
      </p:sp>
      <p:sp>
        <p:nvSpPr>
          <p:cNvPr id="94211" name="Segnaposto piè di pagina 3"/>
          <p:cNvSpPr>
            <a:spLocks noGrp="1"/>
          </p:cNvSpPr>
          <p:nvPr>
            <p:ph type="ftr"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2400">
                <a:solidFill>
                  <a:schemeClr val="bg1"/>
                </a:solidFill>
                <a:latin typeface="Arial" charset="0"/>
                <a:ea typeface="ＭＳ Ｐゴシック" charset="0"/>
                <a:cs typeface="ＭＳ Ｐゴシック" charset="0"/>
              </a:defRPr>
            </a:lvl1pPr>
            <a:lvl2pPr marL="742950" indent="-285750">
              <a:defRPr sz="2400">
                <a:solidFill>
                  <a:schemeClr val="bg1"/>
                </a:solidFill>
                <a:latin typeface="Arial" charset="0"/>
                <a:ea typeface="ＭＳ Ｐゴシック" charset="0"/>
              </a:defRPr>
            </a:lvl2pPr>
            <a:lvl3pPr marL="1143000" indent="-228600">
              <a:defRPr sz="2400">
                <a:solidFill>
                  <a:schemeClr val="bg1"/>
                </a:solidFill>
                <a:latin typeface="Arial" charset="0"/>
                <a:ea typeface="ＭＳ Ｐゴシック" charset="0"/>
              </a:defRPr>
            </a:lvl3pPr>
            <a:lvl4pPr marL="1600200" indent="-228600">
              <a:defRPr sz="2400">
                <a:solidFill>
                  <a:schemeClr val="bg1"/>
                </a:solidFill>
                <a:latin typeface="Arial" charset="0"/>
                <a:ea typeface="ＭＳ Ｐゴシック" charset="0"/>
              </a:defRPr>
            </a:lvl4pPr>
            <a:lvl5pPr marL="2057400" indent="-228600">
              <a:defRPr sz="2400">
                <a:solidFill>
                  <a:schemeClr val="bg1"/>
                </a:solidFill>
                <a:latin typeface="Arial" charset="0"/>
                <a:ea typeface="ＭＳ Ｐゴシック" charset="0"/>
              </a:defRPr>
            </a:lvl5pPr>
            <a:lvl6pPr marL="2514600" indent="-228600" eaLnBrk="0" fontAlgn="base" hangingPunct="0">
              <a:spcBef>
                <a:spcPct val="0"/>
              </a:spcBef>
              <a:spcAft>
                <a:spcPct val="0"/>
              </a:spcAft>
              <a:defRPr sz="2400">
                <a:solidFill>
                  <a:schemeClr val="bg1"/>
                </a:solidFill>
                <a:latin typeface="Arial" charset="0"/>
                <a:ea typeface="ＭＳ Ｐゴシック" charset="0"/>
              </a:defRPr>
            </a:lvl6pPr>
            <a:lvl7pPr marL="2971800" indent="-228600" eaLnBrk="0" fontAlgn="base" hangingPunct="0">
              <a:spcBef>
                <a:spcPct val="0"/>
              </a:spcBef>
              <a:spcAft>
                <a:spcPct val="0"/>
              </a:spcAft>
              <a:defRPr sz="2400">
                <a:solidFill>
                  <a:schemeClr val="bg1"/>
                </a:solidFill>
                <a:latin typeface="Arial" charset="0"/>
                <a:ea typeface="ＭＳ Ｐゴシック" charset="0"/>
              </a:defRPr>
            </a:lvl7pPr>
            <a:lvl8pPr marL="3429000" indent="-228600" eaLnBrk="0" fontAlgn="base" hangingPunct="0">
              <a:spcBef>
                <a:spcPct val="0"/>
              </a:spcBef>
              <a:spcAft>
                <a:spcPct val="0"/>
              </a:spcAft>
              <a:defRPr sz="2400">
                <a:solidFill>
                  <a:schemeClr val="bg1"/>
                </a:solidFill>
                <a:latin typeface="Arial" charset="0"/>
                <a:ea typeface="ＭＳ Ｐゴシック" charset="0"/>
              </a:defRPr>
            </a:lvl8pPr>
            <a:lvl9pPr marL="3886200" indent="-228600" eaLnBrk="0" fontAlgn="base" hangingPunct="0">
              <a:spcBef>
                <a:spcPct val="0"/>
              </a:spcBef>
              <a:spcAft>
                <a:spcPct val="0"/>
              </a:spcAft>
              <a:defRPr sz="2400">
                <a:solidFill>
                  <a:schemeClr val="bg1"/>
                </a:solidFill>
                <a:latin typeface="Arial" charset="0"/>
                <a:ea typeface="ＭＳ Ｐゴシック" charset="0"/>
              </a:defRPr>
            </a:lvl9pPr>
          </a:lstStyle>
          <a:p>
            <a:r>
              <a:rPr lang="it-IT" sz="1800"/>
              <a:t>Avv. Francesco Mascia</a:t>
            </a:r>
          </a:p>
        </p:txBody>
      </p:sp>
    </p:spTree>
    <p:extLst>
      <p:ext uri="{BB962C8B-B14F-4D97-AF65-F5344CB8AC3E}">
        <p14:creationId xmlns:p14="http://schemas.microsoft.com/office/powerpoint/2010/main" val="2457520096"/>
      </p:ext>
    </p:extLst>
  </p:cSld>
  <p:clrMapOvr>
    <a:masterClrMapping/>
  </p:clrMapOvr>
</p:sld>
</file>

<file path=ppt/theme/theme1.xml><?xml version="1.0" encoding="utf-8"?>
<a:theme xmlns:a="http://schemas.openxmlformats.org/drawingml/2006/main" name="Punti digitali">
  <a:themeElements>
    <a:clrScheme name="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Punti digitali">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unti digitali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Punti digitali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Punti digitali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unti digitali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Punti digitali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Punti digitali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Punti digitali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Punti digitali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Punti digitali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39232</TotalTime>
  <Words>21267</Words>
  <Application>Microsoft Macintosh PowerPoint</Application>
  <PresentationFormat>Presentazione su schermo (4:3)</PresentationFormat>
  <Paragraphs>1647</Paragraphs>
  <Slides>264</Slides>
  <Notes>0</Notes>
  <HiddenSlides>0</HiddenSlides>
  <MMClips>0</MMClips>
  <ScaleCrop>false</ScaleCrop>
  <HeadingPairs>
    <vt:vector size="4" baseType="variant">
      <vt:variant>
        <vt:lpstr>Tema</vt:lpstr>
      </vt:variant>
      <vt:variant>
        <vt:i4>1</vt:i4>
      </vt:variant>
      <vt:variant>
        <vt:lpstr>Titoli diapositive</vt:lpstr>
      </vt:variant>
      <vt:variant>
        <vt:i4>264</vt:i4>
      </vt:variant>
    </vt:vector>
  </HeadingPairs>
  <TitlesOfParts>
    <vt:vector size="265" baseType="lpstr">
      <vt:lpstr>Punti digitali</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dc:creator>
  <cp:lastModifiedBy>Francesco Mascia</cp:lastModifiedBy>
  <cp:revision>897</cp:revision>
  <cp:lastPrinted>1601-01-01T00:00:00Z</cp:lastPrinted>
  <dcterms:created xsi:type="dcterms:W3CDTF">2008-05-25T20:37:39Z</dcterms:created>
  <dcterms:modified xsi:type="dcterms:W3CDTF">2017-10-02T16:13:42Z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